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6" r:id="rId4"/>
    <p:sldId id="260" r:id="rId5"/>
    <p:sldId id="261" r:id="rId6"/>
    <p:sldId id="262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3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B549A-4283-4CAF-A03F-F6004C443FC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8A073-0F89-4EC6-829C-958BDCE8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3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8A073-0F89-4EC6-829C-958BDCE81C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5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8A073-0F89-4EC6-829C-958BDCE81C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6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524098" cy="2491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5300" dirty="0" smtClean="0">
                <a:effectLst/>
              </a:rPr>
              <a:t>Обнаружение </a:t>
            </a:r>
            <a:r>
              <a:rPr lang="ru-RU" sz="5300" dirty="0" err="1" smtClean="0">
                <a:effectLst/>
              </a:rPr>
              <a:t>экзопланет</a:t>
            </a:r>
            <a:r>
              <a:rPr lang="ru-RU" sz="5300" dirty="0" smtClean="0">
                <a:effectLst/>
              </a:rPr>
              <a:t> </a:t>
            </a:r>
            <a:br>
              <a:rPr lang="ru-RU" sz="5300" dirty="0" smtClean="0">
                <a:effectLst/>
              </a:rPr>
            </a:b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1800" i="1" dirty="0" smtClean="0"/>
              <a:t>Н.М. </a:t>
            </a:r>
            <a:r>
              <a:rPr lang="ru-RU" sz="1800" i="1" dirty="0" err="1" smtClean="0"/>
              <a:t>Солодухо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9144000" cy="17526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000" dirty="0" smtClean="0"/>
              <a:t>Ничто </a:t>
            </a:r>
            <a:r>
              <a:rPr lang="ru-RU" sz="4000" dirty="0"/>
              <a:t>так не увлекает меня, </a:t>
            </a:r>
          </a:p>
          <a:p>
            <a:pPr algn="ctr"/>
            <a:r>
              <a:rPr lang="ru-RU" sz="4000" dirty="0"/>
              <a:t>                                                                 как звездное небо над головой…</a:t>
            </a:r>
          </a:p>
          <a:p>
            <a:pPr algn="ctr"/>
            <a:r>
              <a:rPr lang="ru-RU" sz="4000" dirty="0"/>
              <a:t>                                                                                              </a:t>
            </a:r>
            <a:r>
              <a:rPr lang="ru-RU" sz="4000" dirty="0" err="1"/>
              <a:t>Иммануил</a:t>
            </a:r>
            <a:r>
              <a:rPr lang="ru-RU" sz="4000" dirty="0"/>
              <a:t> Кант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ЭКЗОПЛАНЕТЫ</a:t>
            </a:r>
            <a:endParaRPr lang="ru-RU" sz="2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4551784"/>
          </a:xfrm>
        </p:spPr>
        <p:txBody>
          <a:bodyPr/>
          <a:lstStyle/>
          <a:p>
            <a:r>
              <a:rPr lang="ru-RU" sz="1600" dirty="0" err="1"/>
              <a:t>Экзопланеты</a:t>
            </a:r>
            <a:r>
              <a:rPr lang="ru-RU" sz="1600" dirty="0"/>
              <a:t> — это планеты, обращающиеся вокруг других </a:t>
            </a:r>
            <a:r>
              <a:rPr lang="ru-RU" sz="1600" dirty="0" smtClean="0"/>
              <a:t>звезд за пределами Солнечной системы.</a:t>
            </a:r>
          </a:p>
          <a:p>
            <a:r>
              <a:rPr lang="ru-RU" sz="1600" dirty="0" smtClean="0"/>
              <a:t>Долгое </a:t>
            </a:r>
            <a:r>
              <a:rPr lang="ru-RU" sz="1600" dirty="0"/>
              <a:t>время задача обнаружения планет возле других звёзд оставалась неразрешённой, так как планеты чрезвычайно малы и тусклы по сравнению со звёздами, а сами звёзды находятся далеко от Солнца (ближайшая — на расстоянии 4,24 световых года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На сегодня открыто 3800 </a:t>
            </a:r>
            <a:r>
              <a:rPr lang="ru-RU" sz="1600" dirty="0" err="1" smtClean="0"/>
              <a:t>экзопланет</a:t>
            </a:r>
            <a:r>
              <a:rPr lang="ru-RU" sz="1600" dirty="0" smtClean="0"/>
              <a:t>, порядка 50 из них подобны Земле и претендуют быть обитаемыми.</a:t>
            </a:r>
            <a:endParaRPr lang="ru-RU" sz="1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97278"/>
            <a:ext cx="2952328" cy="16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9" y="4005064"/>
            <a:ext cx="417149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</a:t>
            </a:r>
            <a:r>
              <a:rPr lang="ru-RU" sz="28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экзопланета</a:t>
            </a:r>
            <a:endParaRPr lang="ru-RU" sz="2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271864"/>
          </a:xfrm>
        </p:spPr>
        <p:txBody>
          <a:bodyPr/>
          <a:lstStyle/>
          <a:p>
            <a:r>
              <a:rPr lang="ru-RU" sz="2000" dirty="0"/>
              <a:t>Профессор М. Майор из Женевского университета (Швейцария), </a:t>
            </a:r>
            <a:r>
              <a:rPr lang="ru-RU" sz="2000" dirty="0" smtClean="0"/>
              <a:t>открывший </a:t>
            </a:r>
            <a:r>
              <a:rPr lang="ru-RU" sz="2000" dirty="0"/>
              <a:t>в 1995 году первую </a:t>
            </a:r>
            <a:r>
              <a:rPr lang="ru-RU" sz="2000" dirty="0" err="1"/>
              <a:t>экзопланету</a:t>
            </a:r>
            <a:r>
              <a:rPr lang="ru-RU" sz="2000" dirty="0"/>
              <a:t>. 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algn="just"/>
            <a:r>
              <a:rPr lang="ru-RU" sz="1600" dirty="0" smtClean="0"/>
              <a:t>Первая </a:t>
            </a:r>
            <a:r>
              <a:rPr lang="ru-RU" sz="1600" dirty="0"/>
              <a:t>открытая </a:t>
            </a:r>
            <a:r>
              <a:rPr lang="ru-RU" sz="1600" dirty="0" err="1"/>
              <a:t>экзопланета</a:t>
            </a:r>
            <a:r>
              <a:rPr lang="ru-RU" sz="1600" dirty="0"/>
              <a:t> напоминает Юпитер, </a:t>
            </a:r>
            <a:r>
              <a:rPr lang="ru-RU" sz="1600" dirty="0" smtClean="0"/>
              <a:t>она </a:t>
            </a:r>
            <a:r>
              <a:rPr lang="ru-RU" sz="1600" dirty="0"/>
              <a:t>расположена очень близко от звезды, из-за чего температура ее поверхности достигает почти +1 000°С. Такой тип </a:t>
            </a:r>
            <a:r>
              <a:rPr lang="ru-RU" sz="1600" dirty="0" err="1"/>
              <a:t>экзопланет</a:t>
            </a:r>
            <a:r>
              <a:rPr lang="ru-RU" sz="1600" dirty="0"/>
              <a:t>, масса которых в сотни раз больше, чем </a:t>
            </a:r>
            <a:r>
              <a:rPr lang="ru-RU" sz="1600"/>
              <a:t>у </a:t>
            </a:r>
            <a:r>
              <a:rPr lang="ru-RU" sz="1600" smtClean="0"/>
              <a:t>Земли</a:t>
            </a:r>
            <a:r>
              <a:rPr lang="ru-RU" sz="1600" dirty="0"/>
              <a:t>, астрономы назвали «горячими газовыми гигантами», или «горячими Юпитерами».</a:t>
            </a:r>
            <a:endParaRPr lang="ru-RU" sz="1600" dirty="0" smtClean="0"/>
          </a:p>
          <a:p>
            <a:pPr algn="just"/>
            <a:endParaRPr lang="ru-RU" sz="1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53" y="2060848"/>
            <a:ext cx="2331259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1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обнаружения </a:t>
            </a:r>
            <a:r>
              <a:rPr lang="ru-RU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экзопланет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44" y="535782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4077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Прямое наблюдение	</a:t>
            </a:r>
            <a:br>
              <a:rPr lang="ru-RU" dirty="0"/>
            </a:br>
            <a:r>
              <a:rPr lang="ru-RU" dirty="0" smtClean="0"/>
              <a:t>2.Транзитный </a:t>
            </a:r>
            <a:r>
              <a:rPr lang="ru-RU" dirty="0"/>
              <a:t>метод</a:t>
            </a:r>
            <a:br>
              <a:rPr lang="ru-RU" dirty="0"/>
            </a:br>
            <a:r>
              <a:rPr lang="ru-RU" dirty="0"/>
              <a:t>3. Метод Доплера</a:t>
            </a:r>
            <a:br>
              <a:rPr lang="ru-RU" dirty="0"/>
            </a:br>
            <a:r>
              <a:rPr lang="ru-RU" dirty="0" smtClean="0"/>
              <a:t>4.Метод </a:t>
            </a:r>
            <a:r>
              <a:rPr lang="ru-RU" dirty="0"/>
              <a:t>периодических пульсаций</a:t>
            </a:r>
            <a:br>
              <a:rPr lang="ru-RU" dirty="0"/>
            </a:br>
            <a:r>
              <a:rPr lang="ru-RU" dirty="0" smtClean="0"/>
              <a:t>5.Изменения </a:t>
            </a:r>
            <a:r>
              <a:rPr lang="ru-RU" dirty="0"/>
              <a:t>орбитальной фазы отражённого света</a:t>
            </a:r>
            <a:br>
              <a:rPr lang="ru-RU" dirty="0"/>
            </a:br>
            <a:r>
              <a:rPr lang="ru-RU" dirty="0" smtClean="0"/>
              <a:t>6.Гравитационное </a:t>
            </a:r>
            <a:r>
              <a:rPr lang="ru-RU" dirty="0" err="1" smtClean="0"/>
              <a:t>микролинзирование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Транзитный </a:t>
            </a:r>
            <a:r>
              <a:rPr lang="ru-RU" dirty="0"/>
              <a:t>метод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1268760"/>
            <a:ext cx="7632848" cy="33843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Транзитный </a:t>
            </a:r>
            <a:r>
              <a:rPr lang="ru-RU" dirty="0" smtClean="0"/>
              <a:t>метод — </a:t>
            </a:r>
            <a:r>
              <a:rPr lang="ru-RU" dirty="0"/>
              <a:t>метод поиска </a:t>
            </a:r>
            <a:r>
              <a:rPr lang="ru-RU" dirty="0" err="1"/>
              <a:t>экзопланет</a:t>
            </a:r>
            <a:r>
              <a:rPr lang="ru-RU" dirty="0"/>
              <a:t>, основанный на обнаружении падения светимости звезды во время прохождения планеты перед её </a:t>
            </a:r>
            <a:r>
              <a:rPr lang="ru-RU" dirty="0" smtClean="0"/>
              <a:t>диском.</a:t>
            </a:r>
          </a:p>
          <a:p>
            <a:r>
              <a:rPr lang="ru-RU" dirty="0" smtClean="0"/>
              <a:t> </a:t>
            </a:r>
            <a:r>
              <a:rPr lang="ru-RU" sz="2000" dirty="0"/>
              <a:t>Этот фотометрический метод позволяет определить радиус планеты. </a:t>
            </a:r>
            <a:r>
              <a:rPr lang="ru-RU" sz="2000" dirty="0" smtClean="0"/>
              <a:t>Трудности: транзит </a:t>
            </a:r>
            <a:r>
              <a:rPr lang="ru-RU" sz="2000" dirty="0"/>
              <a:t>наблюдается только у тех планет, орбита которых проходит по диску звезды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Однако наблюдение </a:t>
            </a:r>
            <a:r>
              <a:rPr lang="ru-RU" sz="2000" dirty="0"/>
              <a:t>больших участков неба, содержащих тысячи и даже сотни тысяч звёзд, позволяет найти значительное количество </a:t>
            </a:r>
            <a:r>
              <a:rPr lang="ru-RU" sz="2000" dirty="0" err="1" smtClean="0"/>
              <a:t>экзопланет</a:t>
            </a:r>
            <a:r>
              <a:rPr lang="ru-RU" sz="2000" dirty="0"/>
              <a:t>. Чем меньше орбита планеты, тем выше вероятность ее </a:t>
            </a:r>
            <a:r>
              <a:rPr lang="ru-RU" sz="2000" dirty="0" smtClean="0"/>
              <a:t>обнаружить данным методом.</a:t>
            </a: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28083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ÐÐ°ÑÑÐ¸Ð½ÐºÐ¸ Ð¿Ð¾ Ð·Ð°Ð¿ÑÐ¾ÑÑ Ð­ÐºÐ·Ð¾Ð¿Ð»Ð°Ð½ÐµÑ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226825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Химический состав атмосферы планеты.</a:t>
            </a:r>
            <a:b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Обитаемые </a:t>
            </a: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планеты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4042792" cy="47525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Дополнительная возможность в исследовании транзитных планет — это изучение атмосферы планеты.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Во </a:t>
            </a:r>
            <a:r>
              <a:rPr lang="ru-RU" dirty="0"/>
              <a:t>время транзита свет от звезды проходит через верхние слои атмосферы планеты, поэтому изучая спектр этого света, можно обнаружить химические элементы, присутствующие в атмосфере планеты.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Атмосфера </a:t>
            </a:r>
            <a:r>
              <a:rPr lang="ru-RU" dirty="0"/>
              <a:t>также может быть обнаружена путём измерения поляризации света звезды при прохождении его через атмосферу или при отражении от атмосферы планеты.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Кроме того, </a:t>
            </a:r>
            <a:r>
              <a:rPr lang="ru-RU" dirty="0" smtClean="0"/>
              <a:t>этот метод дает возможность </a:t>
            </a:r>
            <a:r>
              <a:rPr lang="ru-RU" dirty="0"/>
              <a:t>измерения температуры планеты и даже обнаружения признаков наличия облаков на ней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Так можно выявить кислород, углекислый газ, метан, пары воды и другие химические компоненты в </a:t>
            </a:r>
            <a:r>
              <a:rPr lang="ru-RU" dirty="0"/>
              <a:t>атмосфере . Если </a:t>
            </a:r>
            <a:r>
              <a:rPr lang="ru-RU" dirty="0" smtClean="0"/>
              <a:t>планета к </a:t>
            </a:r>
            <a:r>
              <a:rPr lang="ru-RU" dirty="0"/>
              <a:t>тому же находится в зоне «комфорта» по отношению к </a:t>
            </a:r>
            <a:r>
              <a:rPr lang="ru-RU" dirty="0" smtClean="0"/>
              <a:t>звезде, то это позволяет предполагать наличие некоторых форм жизни. </a:t>
            </a:r>
            <a:endParaRPr lang="ru-RU" dirty="0"/>
          </a:p>
        </p:txBody>
      </p:sp>
      <p:sp>
        <p:nvSpPr>
          <p:cNvPr id="4" name="AutoShape 2" descr="ÐÐ°ÑÑÐ¸Ð½ÐºÐ¸ Ð¿Ð¾ Ð·Ð°Ð¿ÑÐ¾ÑÑ Ð­ÐºÐ·Ð¾Ð¿Ð»Ð°Ð½ÐµÑ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3" y="1556792"/>
            <a:ext cx="408221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3" y="4005064"/>
            <a:ext cx="418366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8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</a:t>
            </a:r>
            <a:r>
              <a:rPr lang="ru-RU" sz="2800" b="1" dirty="0"/>
              <a:t>Зимняя песня</a:t>
            </a:r>
            <a:r>
              <a:rPr lang="ru-RU" sz="2800" dirty="0"/>
              <a:t>» </a:t>
            </a:r>
            <a:r>
              <a:rPr lang="ru-RU" sz="2400" dirty="0" smtClean="0"/>
              <a:t>Николая</a:t>
            </a:r>
            <a:r>
              <a:rPr lang="ru-RU" sz="2800" dirty="0" smtClean="0"/>
              <a:t> </a:t>
            </a:r>
            <a:r>
              <a:rPr lang="ru-RU" sz="2800" dirty="0"/>
              <a:t>Рубцова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186" y="1196751"/>
            <a:ext cx="8136904" cy="555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В этой деревне огни не погашены.</a:t>
            </a:r>
          </a:p>
          <a:p>
            <a:r>
              <a:rPr lang="ru-RU" sz="1400" dirty="0">
                <a:latin typeface="+mj-lt"/>
              </a:rPr>
              <a:t>	Ты мне тоску не пророчь!</a:t>
            </a:r>
          </a:p>
          <a:p>
            <a:r>
              <a:rPr lang="ru-RU" sz="1400" dirty="0">
                <a:latin typeface="+mj-lt"/>
              </a:rPr>
              <a:t>Светлыми звездами нежно украшена</a:t>
            </a:r>
          </a:p>
          <a:p>
            <a:r>
              <a:rPr lang="ru-RU" sz="1400" dirty="0">
                <a:latin typeface="+mj-lt"/>
              </a:rPr>
              <a:t>	Тихая зимняя ночь.</a:t>
            </a:r>
          </a:p>
          <a:p>
            <a:r>
              <a:rPr lang="ru-RU" sz="1400" dirty="0">
                <a:latin typeface="+mj-lt"/>
              </a:rPr>
              <a:t> </a:t>
            </a:r>
          </a:p>
          <a:p>
            <a:r>
              <a:rPr lang="ru-RU" sz="1400" dirty="0">
                <a:latin typeface="+mj-lt"/>
              </a:rPr>
              <a:t>Светятся тихие, светятся чудные,</a:t>
            </a:r>
          </a:p>
          <a:p>
            <a:r>
              <a:rPr lang="ru-RU" sz="1400" dirty="0">
                <a:latin typeface="+mj-lt"/>
              </a:rPr>
              <a:t>	Слышится шум полыньи...</a:t>
            </a:r>
          </a:p>
          <a:p>
            <a:r>
              <a:rPr lang="ru-RU" sz="1400" dirty="0">
                <a:latin typeface="+mj-lt"/>
              </a:rPr>
              <a:t>Были пути мои трудные, трудные.</a:t>
            </a:r>
          </a:p>
          <a:p>
            <a:r>
              <a:rPr lang="ru-RU" sz="1400" dirty="0">
                <a:latin typeface="+mj-lt"/>
              </a:rPr>
              <a:t>	Где ж вы, печали мои?</a:t>
            </a:r>
          </a:p>
          <a:p>
            <a:r>
              <a:rPr lang="ru-RU" sz="1400" dirty="0">
                <a:latin typeface="+mj-lt"/>
              </a:rPr>
              <a:t> </a:t>
            </a:r>
          </a:p>
          <a:p>
            <a:r>
              <a:rPr lang="ru-RU" sz="1400" dirty="0">
                <a:latin typeface="+mj-lt"/>
              </a:rPr>
              <a:t>Скромная девушка мне улыбается,</a:t>
            </a:r>
          </a:p>
          <a:p>
            <a:r>
              <a:rPr lang="ru-RU" sz="1400" dirty="0">
                <a:latin typeface="+mj-lt"/>
              </a:rPr>
              <a:t>	Сам я улыбчив и рад!</a:t>
            </a:r>
          </a:p>
          <a:p>
            <a:r>
              <a:rPr lang="ru-RU" sz="1400" dirty="0">
                <a:latin typeface="+mj-lt"/>
              </a:rPr>
              <a:t>Трудное, трудное - все забывается,</a:t>
            </a:r>
          </a:p>
          <a:p>
            <a:r>
              <a:rPr lang="ru-RU" sz="1400" dirty="0">
                <a:latin typeface="+mj-lt"/>
              </a:rPr>
              <a:t>	Светлые звезды горят!</a:t>
            </a:r>
          </a:p>
          <a:p>
            <a:r>
              <a:rPr lang="ru-RU" sz="1400" dirty="0">
                <a:latin typeface="+mj-lt"/>
              </a:rPr>
              <a:t> </a:t>
            </a:r>
          </a:p>
          <a:p>
            <a:r>
              <a:rPr lang="ru-RU" sz="1400" dirty="0">
                <a:latin typeface="+mj-lt"/>
              </a:rPr>
              <a:t>- Кто мне сказал, что во мгле </a:t>
            </a:r>
            <a:r>
              <a:rPr lang="ru-RU" sz="1400" dirty="0" err="1">
                <a:latin typeface="+mj-lt"/>
              </a:rPr>
              <a:t>заметеленной</a:t>
            </a:r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	Глохнет покинутый луг?</a:t>
            </a:r>
          </a:p>
          <a:p>
            <a:r>
              <a:rPr lang="ru-RU" sz="1400" dirty="0">
                <a:latin typeface="+mj-lt"/>
              </a:rPr>
              <a:t>Кто мне сказал, что надежды потеряны?</a:t>
            </a:r>
          </a:p>
          <a:p>
            <a:r>
              <a:rPr lang="ru-RU" sz="1400" dirty="0">
                <a:latin typeface="+mj-lt"/>
              </a:rPr>
              <a:t>	Кто это выдумал, друг?</a:t>
            </a:r>
          </a:p>
          <a:p>
            <a:r>
              <a:rPr lang="ru-RU" sz="1400" dirty="0">
                <a:latin typeface="+mj-lt"/>
              </a:rPr>
              <a:t> </a:t>
            </a:r>
          </a:p>
          <a:p>
            <a:r>
              <a:rPr lang="ru-RU" sz="1400" dirty="0">
                <a:latin typeface="+mj-lt"/>
              </a:rPr>
              <a:t>В этой деревне огни не погашены.</a:t>
            </a:r>
          </a:p>
          <a:p>
            <a:r>
              <a:rPr lang="ru-RU" sz="1400" dirty="0">
                <a:latin typeface="+mj-lt"/>
              </a:rPr>
              <a:t>	Ты мне тоску не пророчь!</a:t>
            </a:r>
          </a:p>
          <a:p>
            <a:r>
              <a:rPr lang="ru-RU" sz="1400" dirty="0">
                <a:latin typeface="+mj-lt"/>
              </a:rPr>
              <a:t>Светлыми звездами нежно украшена</a:t>
            </a:r>
          </a:p>
          <a:p>
            <a:r>
              <a:rPr lang="ru-RU" sz="1400" dirty="0">
                <a:latin typeface="+mj-lt"/>
              </a:rPr>
              <a:t>	Тихая зимняя ночь...</a:t>
            </a:r>
          </a:p>
          <a:p>
            <a:r>
              <a:rPr lang="ru-RU" sz="1400" dirty="0">
                <a:latin typeface="+mj-lt"/>
              </a:rPr>
              <a:t>&lt;1965&gt; </a:t>
            </a:r>
          </a:p>
        </p:txBody>
      </p:sp>
      <p:pic>
        <p:nvPicPr>
          <p:cNvPr id="6146" name="Picture 2" descr="C:\Users\Максим\Desktop\УФА-САРАТОВ - КАЛУГА - МИНСК\Конференция Лобачевского, ноябрь 2017\Картинки для презентаци ЗВЕЗДНОЕ НЕБО\457558413501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84" y="1772816"/>
            <a:ext cx="45191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Черная </a:t>
            </a:r>
            <a:r>
              <a:rPr lang="ru-RU" sz="4000" dirty="0" smtClean="0"/>
              <a:t>дыра </a:t>
            </a:r>
            <a:br>
              <a:rPr lang="ru-RU" sz="4000" dirty="0" smtClean="0"/>
            </a:br>
            <a:r>
              <a:rPr lang="ru-RU" sz="2700" dirty="0" smtClean="0"/>
              <a:t>в </a:t>
            </a:r>
            <a:r>
              <a:rPr lang="ru-RU" sz="2700" dirty="0"/>
              <a:t>галактике M87 в созвездии Девы; эта галактика удалена от Земли на расстояние более 50 миллионов световых лет.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1" y="2348879"/>
            <a:ext cx="7356493" cy="413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78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</TotalTime>
  <Words>384</Words>
  <Application>Microsoft Office PowerPoint</Application>
  <PresentationFormat>Экран (4:3)</PresentationFormat>
  <Paragraphs>69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Обнаружение экзопланет   Н.М. Солодухо  </vt:lpstr>
      <vt:lpstr>ЭКЗОПЛАНЕТЫ</vt:lpstr>
      <vt:lpstr>   Первая экзопланета</vt:lpstr>
      <vt:lpstr>     Методы обнаружения экзопланет:</vt:lpstr>
      <vt:lpstr>Транзитный метод</vt:lpstr>
      <vt:lpstr>Химический состав атмосферы планеты. Обитаемые планеты</vt:lpstr>
      <vt:lpstr>«Зимняя песня» Николая Рубцова </vt:lpstr>
      <vt:lpstr>Черная дыра  в галактике M87 в созвездии Девы; эта галактика удалена от Земли на расстояние более 50 миллионов световых лет.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Максим</cp:lastModifiedBy>
  <cp:revision>54</cp:revision>
  <dcterms:created xsi:type="dcterms:W3CDTF">2017-10-30T10:21:22Z</dcterms:created>
  <dcterms:modified xsi:type="dcterms:W3CDTF">2019-04-16T17:51:52Z</dcterms:modified>
</cp:coreProperties>
</file>