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29"/>
  </p:handoutMasterIdLst>
  <p:sldIdLst>
    <p:sldId id="256" r:id="rId2"/>
    <p:sldId id="259" r:id="rId3"/>
    <p:sldId id="258" r:id="rId4"/>
    <p:sldId id="269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57" r:id="rId25"/>
    <p:sldId id="287" r:id="rId26"/>
    <p:sldId id="288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0F"/>
    <a:srgbClr val="747B51"/>
    <a:srgbClr val="B3B995"/>
    <a:srgbClr val="DC241C"/>
    <a:srgbClr val="534D01"/>
    <a:srgbClr val="548235"/>
    <a:srgbClr val="95C674"/>
    <a:srgbClr val="70AD47"/>
    <a:srgbClr val="D5271B"/>
    <a:srgbClr val="FF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1231-BA1D-49C5-B145-18348B607A27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4913A-B4BE-4C84-9B89-FF5CB66B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2991" y="6532029"/>
            <a:ext cx="792583" cy="285752"/>
          </a:xfrm>
        </p:spPr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176865" y="6532029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Отдел развития международного сотрудничества и академической мобильности</a:t>
            </a:r>
          </a:p>
          <a:p>
            <a:r>
              <a:rPr lang="ru-RU" smtClean="0"/>
              <a:t>Управление международной деятельности</a:t>
            </a:r>
            <a:endParaRPr lang="ru-RU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10579" y="6526735"/>
            <a:ext cx="7363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53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6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5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53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0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5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34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38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45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5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4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6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4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6566958"/>
            <a:ext cx="1148283" cy="279400"/>
          </a:xfrm>
        </p:spPr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1065" y="6566958"/>
            <a:ext cx="5104667" cy="2794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r>
              <a:rPr lang="ru-RU" dirty="0" smtClean="0"/>
              <a:t>Отдел международного сотрудничества и мобильности</a:t>
            </a:r>
          </a:p>
          <a:p>
            <a:r>
              <a:rPr lang="ru-RU" dirty="0" smtClean="0"/>
              <a:t>Управление международной деятельности КНИТУ-КАИ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5891" y="6566958"/>
            <a:ext cx="395510" cy="279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5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242-CD5C-44A3-9B5B-061B7AE1F856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95D6-C25F-41EA-826B-83C9761F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1808" y="6527794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D30242-CD5C-44A3-9B5B-061B7AE1F856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6532029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dirty="0" smtClean="0"/>
              <a:t>Отдел развития международного сотрудничества и академической мобильности</a:t>
            </a:r>
          </a:p>
          <a:p>
            <a:r>
              <a:rPr lang="ru-RU" dirty="0" smtClean="0"/>
              <a:t>Управление международной деятельности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0367" y="6527794"/>
            <a:ext cx="7363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#</a:t>
            </a:r>
            <a:r>
              <a:rPr lang="ru-RU" dirty="0" smtClean="0"/>
              <a:t>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54" y="1567754"/>
            <a:ext cx="3955346" cy="3668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4615" y="851788"/>
            <a:ext cx="4437884" cy="13503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ГРАНТОВАЯ ПРОГРАММА ПРАВИТЕЛЬСТВА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РЕСПУБЛИКИ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ТАТАРСТАН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2461" y="5784353"/>
            <a:ext cx="376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категория «Двойные дипломы»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84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472363"/>
            <a:ext cx="75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Выписка из зачетной ведомости или копия диплома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" y="1143000"/>
            <a:ext cx="3231017" cy="4466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0" y="1961388"/>
            <a:ext cx="3959984" cy="2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81507"/>
            <a:ext cx="8147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Официальное ходатайство КНИТУ-КАИ о присуждении гранта, подписанное </a:t>
            </a:r>
            <a:r>
              <a:rPr lang="ru-RU" sz="2400" b="1" dirty="0" smtClean="0">
                <a:solidFill>
                  <a:srgbClr val="C00000"/>
                </a:solidFill>
              </a:rPr>
              <a:t>Ректором (готовит ГРИНТ)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061" t="16848" r="19337" b="9773"/>
          <a:stretch/>
        </p:blipFill>
        <p:spPr>
          <a:xfrm>
            <a:off x="1144026" y="1517904"/>
            <a:ext cx="655984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9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" y="472363"/>
            <a:ext cx="7735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Копия действующего сертификата о сдаче языкового </a:t>
            </a:r>
            <a:r>
              <a:rPr lang="ru-RU" sz="2400" b="1" dirty="0" smtClean="0">
                <a:solidFill>
                  <a:srgbClr val="C00000"/>
                </a:solidFill>
              </a:rPr>
              <a:t>экзамена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48" y="1467952"/>
            <a:ext cx="3243944" cy="462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8" y="2341214"/>
            <a:ext cx="3881854" cy="25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6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036" y="501134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Мотивационное письмо </a:t>
            </a:r>
            <a:r>
              <a:rPr lang="ru-RU" sz="2400" b="1" dirty="0" smtClean="0">
                <a:solidFill>
                  <a:srgbClr val="C00000"/>
                </a:solidFill>
              </a:rPr>
              <a:t>соискателя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031" t="17120" r="35561" b="20839"/>
          <a:stretch/>
        </p:blipFill>
        <p:spPr>
          <a:xfrm>
            <a:off x="2852928" y="1237119"/>
            <a:ext cx="4206241" cy="48272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600" y="2371724"/>
            <a:ext cx="1647825" cy="771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70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03" y="629150"/>
            <a:ext cx="776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Предварительная смета </a:t>
            </a:r>
            <a:r>
              <a:rPr lang="ru-RU" sz="2400" b="1" dirty="0" smtClean="0">
                <a:solidFill>
                  <a:srgbClr val="C00000"/>
                </a:solidFill>
              </a:rPr>
              <a:t>стажировки (готовит ГРИНТ)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70" t="5555" r="5208" b="9074"/>
          <a:stretch/>
        </p:blipFill>
        <p:spPr>
          <a:xfrm>
            <a:off x="1301750" y="1767544"/>
            <a:ext cx="6885517" cy="36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504" y="493684"/>
            <a:ext cx="786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ЗАПОЛНЕНИЮ ЗАЯВКИ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04" y="120083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Соискателю гранта программы «</a:t>
            </a:r>
            <a:r>
              <a:rPr lang="ru-RU" dirty="0" err="1"/>
              <a:t>Алгарыш</a:t>
            </a:r>
            <a:r>
              <a:rPr lang="ru-RU" dirty="0"/>
              <a:t>» необходимо: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667" y="1582341"/>
            <a:ext cx="7603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 </a:t>
            </a:r>
            <a:r>
              <a:rPr lang="ru-RU" dirty="0" smtClean="0">
                <a:solidFill>
                  <a:srgbClr val="000000"/>
                </a:solidFill>
              </a:rPr>
              <a:t>Персонально </a:t>
            </a:r>
            <a:r>
              <a:rPr lang="ru-RU" dirty="0">
                <a:solidFill>
                  <a:srgbClr val="000000"/>
                </a:solidFill>
              </a:rPr>
              <a:t>зарегистрироваться на сайте Портале государственных услуг Республики </a:t>
            </a:r>
            <a:r>
              <a:rPr lang="ru-RU" dirty="0" smtClean="0">
                <a:solidFill>
                  <a:srgbClr val="000000"/>
                </a:solidFill>
              </a:rPr>
              <a:t>Татарстан </a:t>
            </a:r>
            <a:r>
              <a:rPr lang="ru-RU" dirty="0">
                <a:solidFill>
                  <a:srgbClr val="000000"/>
                </a:solidFill>
              </a:rPr>
              <a:t>по адресу: </a:t>
            </a:r>
            <a:r>
              <a:rPr lang="ru-RU" dirty="0">
                <a:solidFill>
                  <a:srgbClr val="0000FF"/>
                </a:solidFill>
              </a:rPr>
              <a:t>https://uslugi.tatar.ru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На Портале </a:t>
            </a:r>
            <a:r>
              <a:rPr lang="ru-RU" dirty="0" err="1">
                <a:solidFill>
                  <a:srgbClr val="000000"/>
                </a:solidFill>
              </a:rPr>
              <a:t>госуслуг</a:t>
            </a:r>
            <a:r>
              <a:rPr lang="ru-RU" dirty="0">
                <a:solidFill>
                  <a:srgbClr val="000000"/>
                </a:solidFill>
              </a:rPr>
              <a:t> РТ перейти в раздел создания и отправки он-</a:t>
            </a:r>
            <a:r>
              <a:rPr lang="ru-RU" dirty="0" err="1">
                <a:solidFill>
                  <a:srgbClr val="000000"/>
                </a:solidFill>
              </a:rPr>
              <a:t>лайн</a:t>
            </a:r>
            <a:r>
              <a:rPr lang="ru-RU" dirty="0">
                <a:solidFill>
                  <a:srgbClr val="000000"/>
                </a:solidFill>
              </a:rPr>
              <a:t> заявки по </a:t>
            </a:r>
            <a:r>
              <a:rPr lang="ru-RU" dirty="0" smtClean="0">
                <a:solidFill>
                  <a:srgbClr val="000000"/>
                </a:solidFill>
              </a:rPr>
              <a:t>программе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ru-RU" dirty="0" err="1" smtClean="0">
                <a:solidFill>
                  <a:srgbClr val="000000"/>
                </a:solidFill>
              </a:rPr>
              <a:t>Алгарыш</a:t>
            </a:r>
            <a:r>
              <a:rPr lang="ru-RU" dirty="0">
                <a:solidFill>
                  <a:srgbClr val="000000"/>
                </a:solidFill>
              </a:rPr>
              <a:t>», адрес: </a:t>
            </a:r>
            <a:r>
              <a:rPr lang="en-US" dirty="0">
                <a:solidFill>
                  <a:srgbClr val="0000FF"/>
                </a:solidFill>
              </a:rPr>
              <a:t>https://uslugi.tatar.ru/alga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В режиме он-</a:t>
            </a:r>
            <a:r>
              <a:rPr lang="ru-RU" dirty="0" err="1">
                <a:solidFill>
                  <a:srgbClr val="000000"/>
                </a:solidFill>
              </a:rPr>
              <a:t>лайн</a:t>
            </a:r>
            <a:r>
              <a:rPr lang="ru-RU" dirty="0">
                <a:solidFill>
                  <a:srgbClr val="000000"/>
                </a:solidFill>
              </a:rPr>
              <a:t> создать и отправить персональную заявку на участие в программе </a:t>
            </a:r>
            <a:r>
              <a:rPr lang="ru-RU" b="1" dirty="0">
                <a:solidFill>
                  <a:srgbClr val="000000"/>
                </a:solidFill>
              </a:rPr>
              <a:t>до 1 </a:t>
            </a:r>
            <a:r>
              <a:rPr lang="ru-RU" b="1" dirty="0" smtClean="0">
                <a:solidFill>
                  <a:srgbClr val="000000"/>
                </a:solidFill>
              </a:rPr>
              <a:t>февраля 201</a:t>
            </a:r>
            <a:r>
              <a:rPr lang="en-US" b="1" dirty="0" smtClean="0">
                <a:solidFill>
                  <a:srgbClr val="000000"/>
                </a:solidFill>
              </a:rPr>
              <a:t>8</a:t>
            </a:r>
            <a:r>
              <a:rPr lang="ru-RU" b="1" dirty="0" smtClean="0">
                <a:solidFill>
                  <a:srgbClr val="000000"/>
                </a:solidFill>
              </a:rPr>
              <a:t>г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75" t="14609" r="7188" b="4630"/>
          <a:stretch/>
        </p:blipFill>
        <p:spPr>
          <a:xfrm>
            <a:off x="2152650" y="3348841"/>
            <a:ext cx="5181600" cy="27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860" y="580814"/>
            <a:ext cx="782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1-й этап. </a:t>
            </a:r>
            <a:r>
              <a:rPr lang="ru-RU" b="1" dirty="0"/>
              <a:t>Ознакомление с процедурой подачи заявки в режиме он-</a:t>
            </a:r>
            <a:r>
              <a:rPr lang="ru-RU" b="1" dirty="0" err="1"/>
              <a:t>лайн</a:t>
            </a:r>
            <a:r>
              <a:rPr lang="ru-RU" b="1" dirty="0"/>
              <a:t> </a:t>
            </a:r>
            <a:r>
              <a:rPr lang="ru-RU" dirty="0" smtClean="0"/>
              <a:t>Соискателю </a:t>
            </a:r>
            <a:r>
              <a:rPr lang="ru-RU" dirty="0"/>
              <a:t>необходимо:</a:t>
            </a:r>
          </a:p>
          <a:p>
            <a:r>
              <a:rPr lang="ru-RU" dirty="0"/>
              <a:t>- поставить галочку в пустом квадрате, тем самым выразить согласие с правилами участия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программ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Алгарыш</a:t>
            </a:r>
            <a:r>
              <a:rPr lang="ru-RU" dirty="0"/>
              <a:t>», условиями предоставления электронной услуги через Портал </a:t>
            </a:r>
            <a:r>
              <a:rPr lang="ru-RU" dirty="0" err="1" smtClean="0"/>
              <a:t>госуслуг</a:t>
            </a:r>
            <a:r>
              <a:rPr lang="ru-RU" dirty="0" smtClean="0"/>
              <a:t> РТ </a:t>
            </a:r>
            <a:r>
              <a:rPr lang="ru-RU" dirty="0"/>
              <a:t>и обработкой персональных данных в ведомственных информационных системах РТ.</a:t>
            </a:r>
          </a:p>
          <a:p>
            <a:r>
              <a:rPr lang="ru-RU" dirty="0"/>
              <a:t>- после чего нажать кнопку «Продолжить».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860" y="2612139"/>
            <a:ext cx="7551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2-й этап. </a:t>
            </a:r>
            <a:r>
              <a:rPr lang="ru-RU" b="1" dirty="0"/>
              <a:t>Выбор категории </a:t>
            </a:r>
            <a:r>
              <a:rPr lang="ru-RU" b="1" dirty="0" smtClean="0"/>
              <a:t>соискателя</a:t>
            </a:r>
            <a:endParaRPr lang="ru-RU" b="1" dirty="0"/>
          </a:p>
          <a:p>
            <a:r>
              <a:rPr lang="ru-RU" dirty="0"/>
              <a:t>Необходимо:</a:t>
            </a:r>
          </a:p>
          <a:p>
            <a:r>
              <a:rPr lang="ru-RU" dirty="0"/>
              <a:t>- выбрать категорию </a:t>
            </a:r>
            <a:r>
              <a:rPr lang="ru-RU" dirty="0" smtClean="0"/>
              <a:t>«Двойные дипломы»,</a:t>
            </a:r>
            <a:endParaRPr lang="ru-RU" dirty="0"/>
          </a:p>
          <a:p>
            <a:r>
              <a:rPr lang="ru-RU" dirty="0"/>
              <a:t>- тип заявления: «С заявителем (по направлению организации или вуза)»,</a:t>
            </a:r>
          </a:p>
          <a:p>
            <a:r>
              <a:rPr lang="ru-RU" dirty="0"/>
              <a:t>- после чего нажать кнопку «Продолжить».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34" t="29616" r="28229" b="27407"/>
          <a:stretch/>
        </p:blipFill>
        <p:spPr>
          <a:xfrm>
            <a:off x="1553845" y="3992880"/>
            <a:ext cx="6229350" cy="22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4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590074"/>
            <a:ext cx="7757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3-й этап. </a:t>
            </a:r>
            <a:r>
              <a:rPr lang="ru-RU" b="1" dirty="0"/>
              <a:t>Внесение персональных данных соискателя в форму </a:t>
            </a:r>
            <a:r>
              <a:rPr lang="ru-RU" b="1" dirty="0" smtClean="0"/>
              <a:t>заявки</a:t>
            </a:r>
            <a:endParaRPr lang="ru-RU" b="1" dirty="0"/>
          </a:p>
          <a:p>
            <a:r>
              <a:rPr lang="ru-RU" dirty="0"/>
              <a:t>Необходимо заполнить поля:</a:t>
            </a:r>
          </a:p>
          <a:p>
            <a:r>
              <a:rPr lang="ru-RU" dirty="0"/>
              <a:t>- </a:t>
            </a:r>
            <a:r>
              <a:rPr lang="ru-RU" dirty="0" smtClean="0"/>
              <a:t>   Фамилия</a:t>
            </a:r>
            <a:r>
              <a:rPr lang="ru-RU" dirty="0"/>
              <a:t>, имя, отчество, дата рождения, гражданство</a:t>
            </a:r>
          </a:p>
          <a:p>
            <a:r>
              <a:rPr lang="ru-RU" dirty="0"/>
              <a:t>- </a:t>
            </a:r>
            <a:r>
              <a:rPr lang="ru-RU" dirty="0" smtClean="0"/>
              <a:t>   Паспортные </a:t>
            </a:r>
            <a:r>
              <a:rPr lang="ru-RU" dirty="0"/>
              <a:t>данные: серия и номер паспорта, кем и когда выдан, </a:t>
            </a:r>
            <a:r>
              <a:rPr lang="ru-RU" dirty="0" smtClean="0"/>
              <a:t>ИНН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Адрес </a:t>
            </a:r>
            <a:r>
              <a:rPr lang="ru-RU" dirty="0"/>
              <a:t>по прописке в </a:t>
            </a:r>
            <a:r>
              <a:rPr lang="ru-RU" dirty="0" smtClean="0"/>
              <a:t>паспорте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Мобильный </a:t>
            </a:r>
            <a:r>
              <a:rPr lang="ru-RU" dirty="0"/>
              <a:t>телефон и </a:t>
            </a:r>
            <a:r>
              <a:rPr lang="en-US" dirty="0"/>
              <a:t>e-mail</a:t>
            </a:r>
          </a:p>
          <a:p>
            <a:r>
              <a:rPr lang="ru-RU" dirty="0"/>
              <a:t>- </a:t>
            </a:r>
            <a:r>
              <a:rPr lang="ru-RU" dirty="0" smtClean="0"/>
              <a:t>   Если </a:t>
            </a:r>
            <a:r>
              <a:rPr lang="ru-RU" dirty="0"/>
              <a:t>фактический адрес и адрес по прописке не совпадают – внести данные о </a:t>
            </a:r>
            <a:r>
              <a:rPr lang="ru-RU" dirty="0" smtClean="0"/>
              <a:t>фактическом месте </a:t>
            </a:r>
            <a:r>
              <a:rPr lang="ru-RU" dirty="0"/>
              <a:t>жительства.</a:t>
            </a:r>
          </a:p>
          <a:p>
            <a:r>
              <a:rPr lang="ru-RU" dirty="0"/>
              <a:t>- после чего нажать кнопку «Продолжить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00" t="24259" r="62813" b="4815"/>
          <a:stretch/>
        </p:blipFill>
        <p:spPr>
          <a:xfrm>
            <a:off x="5295899" y="2587881"/>
            <a:ext cx="2466975" cy="36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90967"/>
            <a:ext cx="7934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4-й этап. </a:t>
            </a:r>
            <a:r>
              <a:rPr lang="ru-RU" b="1" dirty="0"/>
              <a:t>Заполнение данных о заявителе </a:t>
            </a:r>
            <a:endParaRPr lang="ru-RU" b="1" dirty="0" smtClean="0"/>
          </a:p>
          <a:p>
            <a:r>
              <a:rPr lang="ru-RU" dirty="0" smtClean="0"/>
              <a:t>Заявителем </a:t>
            </a:r>
            <a:r>
              <a:rPr lang="ru-RU" dirty="0"/>
              <a:t>по гранту «</a:t>
            </a:r>
            <a:r>
              <a:rPr lang="ru-RU" dirty="0" err="1"/>
              <a:t>Алгарыш</a:t>
            </a:r>
            <a:r>
              <a:rPr lang="ru-RU" dirty="0" smtClean="0"/>
              <a:t>» является </a:t>
            </a:r>
            <a:r>
              <a:rPr lang="ru-RU" dirty="0"/>
              <a:t>КНИТУ-КАИ, </a:t>
            </a:r>
            <a:r>
              <a:rPr lang="ru-RU" dirty="0" smtClean="0"/>
              <a:t>поэтому необходимо</a:t>
            </a:r>
            <a:r>
              <a:rPr lang="ru-RU" dirty="0"/>
              <a:t>:</a:t>
            </a:r>
          </a:p>
          <a:p>
            <a:r>
              <a:rPr lang="ru-RU" dirty="0"/>
              <a:t>- выбрать категорию заявителя: «Вузы РТ»,</a:t>
            </a:r>
          </a:p>
          <a:p>
            <a:r>
              <a:rPr lang="ru-RU" dirty="0"/>
              <a:t>- из списка «Вузов РТ» выбрать «Казанский национальный исследовательский </a:t>
            </a:r>
            <a:r>
              <a:rPr lang="ru-RU" dirty="0" smtClean="0"/>
              <a:t>технический университет </a:t>
            </a:r>
            <a:r>
              <a:rPr lang="ru-RU" dirty="0" err="1"/>
              <a:t>им.А.Н.Туполева</a:t>
            </a:r>
            <a:r>
              <a:rPr lang="ru-RU" dirty="0"/>
              <a:t>-КАИ»,</a:t>
            </a:r>
          </a:p>
          <a:p>
            <a:r>
              <a:rPr lang="ru-RU" dirty="0"/>
              <a:t>- ввести адрес организации: 420111, </a:t>
            </a:r>
            <a:r>
              <a:rPr lang="ru-RU" dirty="0" err="1"/>
              <a:t>г.Казань</a:t>
            </a:r>
            <a:r>
              <a:rPr lang="ru-RU" dirty="0"/>
              <a:t>, </a:t>
            </a:r>
            <a:r>
              <a:rPr lang="ru-RU" dirty="0" err="1"/>
              <a:t>ул.К.Маркса</a:t>
            </a:r>
            <a:r>
              <a:rPr lang="ru-RU" dirty="0"/>
              <a:t>, д.10,</a:t>
            </a:r>
          </a:p>
          <a:p>
            <a:r>
              <a:rPr lang="ru-RU" dirty="0"/>
              <a:t>- на вопрос «Ожидается ли </a:t>
            </a:r>
            <a:r>
              <a:rPr lang="ru-RU" dirty="0" err="1"/>
              <a:t>софинансирование</a:t>
            </a:r>
            <a:r>
              <a:rPr lang="ru-RU" dirty="0"/>
              <a:t>?» выбрать «Да»,</a:t>
            </a:r>
          </a:p>
          <a:p>
            <a:r>
              <a:rPr lang="ru-RU" dirty="0"/>
              <a:t>- процент </a:t>
            </a:r>
            <a:r>
              <a:rPr lang="ru-RU" dirty="0" err="1"/>
              <a:t>софинансирования</a:t>
            </a:r>
            <a:r>
              <a:rPr lang="ru-RU" dirty="0"/>
              <a:t> – выбрать 10%,</a:t>
            </a:r>
          </a:p>
          <a:p>
            <a:r>
              <a:rPr lang="ru-RU" dirty="0"/>
              <a:t>- после чего нажать кнопку «Продолжить».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438" t="22407" r="28337" b="13241"/>
          <a:stretch/>
        </p:blipFill>
        <p:spPr>
          <a:xfrm>
            <a:off x="5300662" y="2617646"/>
            <a:ext cx="2821781" cy="36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333" y="647468"/>
            <a:ext cx="7865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5-й этап. </a:t>
            </a:r>
            <a:r>
              <a:rPr lang="ru-RU" b="1" dirty="0"/>
              <a:t>Данные об образовании и опыте работы соискателя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Необходимо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3" y="1710984"/>
            <a:ext cx="76115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ввести данные о высшем образовании: наименование вуза, специальность, ступень </a:t>
            </a:r>
            <a:r>
              <a:rPr lang="ru-RU" dirty="0" smtClean="0"/>
              <a:t>образования </a:t>
            </a:r>
            <a:r>
              <a:rPr lang="ru-RU" dirty="0"/>
              <a:t>(бакалавр, специалист или магистр), и период обучения. При наличии другой ступени </a:t>
            </a:r>
            <a:r>
              <a:rPr lang="ru-RU" dirty="0" smtClean="0"/>
              <a:t>или второго </a:t>
            </a:r>
            <a:r>
              <a:rPr lang="ru-RU" dirty="0"/>
              <a:t>образования – добавить.</a:t>
            </a:r>
          </a:p>
          <a:p>
            <a:r>
              <a:rPr lang="ru-RU" dirty="0" smtClean="0"/>
              <a:t>- </a:t>
            </a:r>
            <a:r>
              <a:rPr lang="ru-RU" dirty="0"/>
              <a:t>ввести данные об опыте работы: период работы, наименование организации, должность, </a:t>
            </a:r>
            <a:r>
              <a:rPr lang="ru-RU" dirty="0" smtClean="0"/>
              <a:t>адрес организации</a:t>
            </a:r>
            <a:r>
              <a:rPr lang="ru-RU" dirty="0"/>
              <a:t>, общий стаж работы (кол-во месяцев или лет)</a:t>
            </a:r>
          </a:p>
          <a:p>
            <a:r>
              <a:rPr lang="ru-RU" dirty="0"/>
              <a:t>- ввести данные о достижениях: полученных наградах, премиях, грамотах, пройденных </a:t>
            </a:r>
            <a:r>
              <a:rPr lang="ru-RU" dirty="0" smtClean="0"/>
              <a:t>стажировках</a:t>
            </a:r>
            <a:r>
              <a:rPr lang="ru-RU" dirty="0"/>
              <a:t>, изданных публикациях и т.п.</a:t>
            </a:r>
          </a:p>
          <a:p>
            <a:r>
              <a:rPr lang="ru-RU" dirty="0"/>
              <a:t>- ввести данные о полученных ранее грантах Правительства РТ «</a:t>
            </a:r>
            <a:r>
              <a:rPr lang="ru-RU" dirty="0" err="1"/>
              <a:t>Алгарыш</a:t>
            </a:r>
            <a:r>
              <a:rPr lang="ru-RU" dirty="0"/>
              <a:t>» или других </a:t>
            </a:r>
            <a:r>
              <a:rPr lang="ru-RU" dirty="0" err="1" smtClean="0"/>
              <a:t>грантовых</a:t>
            </a:r>
            <a:r>
              <a:rPr lang="ru-RU" dirty="0" smtClean="0"/>
              <a:t> </a:t>
            </a:r>
            <a:r>
              <a:rPr lang="ru-RU" dirty="0"/>
              <a:t>программ: год, категория, длительность, результат стажировки. Если гранты не были </a:t>
            </a:r>
            <a:r>
              <a:rPr lang="ru-RU" dirty="0" smtClean="0"/>
              <a:t>получены </a:t>
            </a:r>
            <a:r>
              <a:rPr lang="ru-RU" dirty="0"/>
              <a:t>– ответить «Нет».</a:t>
            </a:r>
          </a:p>
          <a:p>
            <a:r>
              <a:rPr lang="ru-RU" dirty="0"/>
              <a:t>- после чего нажать кнопку «Продолжить».</a:t>
            </a:r>
          </a:p>
        </p:txBody>
      </p:sp>
    </p:spTree>
    <p:extLst>
      <p:ext uri="{BB962C8B-B14F-4D97-AF65-F5344CB8AC3E}">
        <p14:creationId xmlns:p14="http://schemas.microsoft.com/office/powerpoint/2010/main" val="340104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6834" y="1025716"/>
            <a:ext cx="6799262" cy="1303337"/>
          </a:xfrm>
        </p:spPr>
        <p:txBody>
          <a:bodyPr>
            <a:normAutofit/>
          </a:bodyPr>
          <a:lstStyle/>
          <a:p>
            <a:pPr algn="l"/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ГРАНТА: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5216" y="2395538"/>
            <a:ext cx="6716713" cy="291147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ru-RU" sz="2100" dirty="0">
                <a:cs typeface="Times New Roman" panose="02020603050405020304" pitchFamily="18" charset="0"/>
              </a:rPr>
              <a:t>усиление государственной поддержки, направленной на развитие кадрового потенциала, кадрового обновления, привлечение российских и зарубежных преподавателей, исследователей и практиков, а также поддержка, стимулирование профессионального развития научно-педагогических работников и создание системы привлечения талантливой молодежи. </a:t>
            </a:r>
          </a:p>
        </p:txBody>
      </p:sp>
    </p:spTree>
    <p:extLst>
      <p:ext uri="{BB962C8B-B14F-4D97-AF65-F5344CB8AC3E}">
        <p14:creationId xmlns:p14="http://schemas.microsoft.com/office/powerpoint/2010/main" val="102129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518448"/>
            <a:ext cx="78316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6-й этап. </a:t>
            </a:r>
            <a:r>
              <a:rPr lang="ru-RU" b="1" dirty="0"/>
              <a:t>Данные о вузе и программе планируемого обучения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Необходимо:</a:t>
            </a:r>
          </a:p>
          <a:p>
            <a:endParaRPr lang="ru-RU" dirty="0"/>
          </a:p>
          <a:p>
            <a:r>
              <a:rPr lang="ru-RU" dirty="0"/>
              <a:t>- выбрать место планируемого обучения: «В зарубежных вузах»,</a:t>
            </a:r>
          </a:p>
          <a:p>
            <a:r>
              <a:rPr lang="ru-RU" dirty="0"/>
              <a:t>- выбрать страну обучения: «Германия»,</a:t>
            </a:r>
          </a:p>
          <a:p>
            <a:r>
              <a:rPr lang="ru-RU" dirty="0"/>
              <a:t>- выбрать из списка международный языковой тест/экзамен: TOEFL, IELTS, GRE, </a:t>
            </a:r>
            <a:r>
              <a:rPr lang="ru-RU" dirty="0" smtClean="0"/>
              <a:t>GMAT, TOEIC</a:t>
            </a:r>
            <a:r>
              <a:rPr lang="ru-RU" dirty="0"/>
              <a:t>, DALF, DAF или Другой. Если выбран «Другой» - ввести название теста/экзамена,</a:t>
            </a:r>
          </a:p>
          <a:p>
            <a:r>
              <a:rPr lang="ru-RU" dirty="0"/>
              <a:t>- ввести количество баллов полученных на языковом тесте/экзамене,</a:t>
            </a:r>
          </a:p>
          <a:p>
            <a:r>
              <a:rPr lang="ru-RU" dirty="0"/>
              <a:t>- ввести официальное название зарубежного университета, как написано на официальном </a:t>
            </a:r>
            <a:r>
              <a:rPr lang="ru-RU" dirty="0" smtClean="0"/>
              <a:t>сайте университета,</a:t>
            </a:r>
            <a:endParaRPr lang="ru-RU" dirty="0"/>
          </a:p>
          <a:p>
            <a:r>
              <a:rPr lang="ru-RU" dirty="0"/>
              <a:t>- выбрать тип предполагаемого обучения: </a:t>
            </a:r>
            <a:r>
              <a:rPr lang="ru-RU" dirty="0" smtClean="0"/>
              <a:t>«Магистратура»</a:t>
            </a:r>
            <a:endParaRPr lang="ru-RU" dirty="0"/>
          </a:p>
          <a:p>
            <a:r>
              <a:rPr lang="ru-RU" dirty="0"/>
              <a:t>- выбрать длительность предполагаемого обучения: </a:t>
            </a:r>
            <a:r>
              <a:rPr lang="ru-RU" dirty="0" smtClean="0"/>
              <a:t>«6 месяцев»</a:t>
            </a:r>
            <a:endParaRPr lang="ru-RU" dirty="0"/>
          </a:p>
          <a:p>
            <a:r>
              <a:rPr lang="ru-RU" dirty="0"/>
              <a:t>- указать получено ли приглашение на стажировку: «Да» или «Нет».</a:t>
            </a:r>
          </a:p>
          <a:p>
            <a:r>
              <a:rPr lang="ru-RU" dirty="0"/>
              <a:t>- после чего нажать кнопку «Продолжить».</a:t>
            </a:r>
          </a:p>
        </p:txBody>
      </p:sp>
    </p:spTree>
    <p:extLst>
      <p:ext uri="{BB962C8B-B14F-4D97-AF65-F5344CB8AC3E}">
        <p14:creationId xmlns:p14="http://schemas.microsoft.com/office/powerpoint/2010/main" val="38913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17" t="22001" r="34750" b="11184"/>
          <a:stretch/>
        </p:blipFill>
        <p:spPr>
          <a:xfrm>
            <a:off x="746760" y="738946"/>
            <a:ext cx="7650480" cy="54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3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030" y="579120"/>
            <a:ext cx="768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7-й этап. </a:t>
            </a:r>
            <a:r>
              <a:rPr lang="ru-RU" b="1" dirty="0"/>
              <a:t>Мотивационное письмо объемом не более 500 слов </a:t>
            </a:r>
            <a:endParaRPr lang="ru-RU" b="1" dirty="0" smtClean="0"/>
          </a:p>
          <a:p>
            <a:r>
              <a:rPr lang="ru-RU" dirty="0" smtClean="0"/>
              <a:t>Необходимо</a:t>
            </a:r>
            <a:r>
              <a:rPr lang="ru-RU" dirty="0"/>
              <a:t>:</a:t>
            </a:r>
          </a:p>
          <a:p>
            <a:r>
              <a:rPr lang="ru-RU" dirty="0"/>
              <a:t>- подготовить текст мотивационного письма объемом не более 500 слов,</a:t>
            </a:r>
          </a:p>
          <a:p>
            <a:r>
              <a:rPr lang="ru-RU" dirty="0"/>
              <a:t>- вставить текст письма в отведенное для этого текстовое поле,</a:t>
            </a:r>
          </a:p>
          <a:p>
            <a:r>
              <a:rPr lang="ru-RU" dirty="0"/>
              <a:t>- после чего нажать на кнопку «Продолжить».</a:t>
            </a:r>
          </a:p>
          <a:p>
            <a:r>
              <a:rPr lang="ru-RU" b="1" dirty="0">
                <a:solidFill>
                  <a:srgbClr val="C00000"/>
                </a:solidFill>
              </a:rPr>
              <a:t>8-й этап. </a:t>
            </a:r>
            <a:r>
              <a:rPr lang="ru-RU" b="1" dirty="0"/>
              <a:t>Загрузка документов </a:t>
            </a:r>
            <a:endParaRPr lang="ru-RU" b="1" dirty="0" smtClean="0"/>
          </a:p>
          <a:p>
            <a:r>
              <a:rPr lang="ru-RU" dirty="0" smtClean="0"/>
              <a:t>Необходимо </a:t>
            </a:r>
            <a:r>
              <a:rPr lang="ru-RU" dirty="0"/>
              <a:t>загрузить сканированные версии нижеследующих документов:</a:t>
            </a:r>
          </a:p>
          <a:p>
            <a:r>
              <a:rPr lang="ru-RU" dirty="0"/>
              <a:t>- Паспорт гражданина РФ: разворот страницы с фотографией и страницы с адресом </a:t>
            </a:r>
            <a:r>
              <a:rPr lang="ru-RU" dirty="0" smtClean="0"/>
              <a:t>последней регистрации</a:t>
            </a:r>
            <a:r>
              <a:rPr lang="ru-RU" dirty="0"/>
              <a:t>,</a:t>
            </a:r>
          </a:p>
          <a:p>
            <a:r>
              <a:rPr lang="ru-RU" dirty="0"/>
              <a:t>- Фотография заявителя: черно-белая, размер 3x4 см, без уголка,</a:t>
            </a:r>
          </a:p>
          <a:p>
            <a:r>
              <a:rPr lang="ru-RU" dirty="0"/>
              <a:t>- Диплом </a:t>
            </a:r>
            <a:r>
              <a:rPr lang="ru-RU" dirty="0" smtClean="0"/>
              <a:t>с </a:t>
            </a:r>
            <a:r>
              <a:rPr lang="ru-RU" dirty="0"/>
              <a:t>приложениями, либо выписка из </a:t>
            </a:r>
            <a:r>
              <a:rPr lang="ru-RU" dirty="0" smtClean="0"/>
              <a:t>зачетной книжки</a:t>
            </a:r>
            <a:r>
              <a:rPr lang="ru-RU" dirty="0"/>
              <a:t>,</a:t>
            </a:r>
          </a:p>
          <a:p>
            <a:r>
              <a:rPr lang="ru-RU" dirty="0"/>
              <a:t>- Трудовая </a:t>
            </a:r>
            <a:r>
              <a:rPr lang="ru-RU" dirty="0" smtClean="0"/>
              <a:t>книжка (если есть),</a:t>
            </a:r>
            <a:endParaRPr lang="ru-RU" dirty="0"/>
          </a:p>
          <a:p>
            <a:r>
              <a:rPr lang="ru-RU" dirty="0"/>
              <a:t>- Ходатайство заявителя о присуждении гранта, т.е. письмо от КНИТУ-КАИ,</a:t>
            </a:r>
          </a:p>
          <a:p>
            <a:r>
              <a:rPr lang="ru-RU" dirty="0" smtClean="0"/>
              <a:t>- </a:t>
            </a:r>
            <a:r>
              <a:rPr lang="ru-RU" dirty="0"/>
              <a:t>Копия действующего международного сертификата, свидетельствующего об уровне </a:t>
            </a:r>
            <a:r>
              <a:rPr lang="ru-RU" dirty="0" smtClean="0"/>
              <a:t>владения языком </a:t>
            </a:r>
            <a:r>
              <a:rPr lang="ru-RU" dirty="0"/>
              <a:t>обучения,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Похвальные </a:t>
            </a:r>
            <a:r>
              <a:rPr lang="ru-RU" dirty="0"/>
              <a:t>грамоты, сертификаты, дипломы, образцы публикаций и т.д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9-й этап. </a:t>
            </a:r>
            <a:r>
              <a:rPr lang="ru-RU" b="1" dirty="0"/>
              <a:t>Отправка </a:t>
            </a:r>
            <a:r>
              <a:rPr lang="ru-RU" b="1" dirty="0" smtClean="0"/>
              <a:t>заявки</a:t>
            </a:r>
            <a:endParaRPr lang="ru-RU" b="1" dirty="0"/>
          </a:p>
          <a:p>
            <a:r>
              <a:rPr lang="ru-RU" dirty="0"/>
              <a:t>Необходимо </a:t>
            </a:r>
            <a:r>
              <a:rPr lang="ru-RU" dirty="0" smtClean="0"/>
              <a:t>нажать кнопку  ОТПРАВИТЬ ЗАЯВКУ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749" t="50371" r="53438" b="45926"/>
          <a:stretch/>
        </p:blipFill>
        <p:spPr>
          <a:xfrm>
            <a:off x="3413760" y="5276433"/>
            <a:ext cx="2343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2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084" t="17557" r="34499" b="20222"/>
          <a:stretch/>
        </p:blipFill>
        <p:spPr>
          <a:xfrm>
            <a:off x="646853" y="609600"/>
            <a:ext cx="792545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9872" y="304800"/>
            <a:ext cx="8072628" cy="190658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ЗАДАВАЕМЫЕ ВОПРОСЫ</a:t>
            </a:r>
            <a:r>
              <a:rPr lang="ru-RU" sz="2400" b="1" dirty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DC241C"/>
                </a:solidFill>
              </a:rPr>
              <a:t>Сколько раз можно участвовать в конкурсе на соискание гранта?</a:t>
            </a:r>
            <a:endParaRPr lang="ru-RU" sz="2400" b="1" dirty="0">
              <a:solidFill>
                <a:srgbClr val="DC24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0550" y="2017395"/>
            <a:ext cx="7891272" cy="3881438"/>
          </a:xfrm>
        </p:spPr>
        <p:txBody>
          <a:bodyPr>
            <a:normAutofit/>
          </a:bodyPr>
          <a:lstStyle/>
          <a:p>
            <a:r>
              <a:rPr lang="ru-RU" sz="1800" dirty="0"/>
              <a:t>О</a:t>
            </a:r>
            <a:r>
              <a:rPr lang="ru-RU" sz="1800" dirty="0" smtClean="0"/>
              <a:t>дин раз </a:t>
            </a:r>
            <a:r>
              <a:rPr lang="ru-RU" sz="1800" dirty="0"/>
              <a:t>по каждой </a:t>
            </a:r>
            <a:r>
              <a:rPr lang="ru-RU" sz="1800" dirty="0" smtClean="0"/>
              <a:t>категории.</a:t>
            </a:r>
            <a:endParaRPr lang="ru-RU" sz="1800" dirty="0"/>
          </a:p>
          <a:p>
            <a:r>
              <a:rPr lang="ru-RU" sz="1800" dirty="0"/>
              <a:t>Участие в конкурсе на соискание гранта по иной категории возможно после исполнения обязательств по заключенному с </a:t>
            </a:r>
            <a:r>
              <a:rPr lang="ru-RU" sz="1800" dirty="0" err="1"/>
              <a:t>грантодателем</a:t>
            </a:r>
            <a:r>
              <a:rPr lang="ru-RU" sz="1800" dirty="0"/>
              <a:t> </a:t>
            </a:r>
            <a:r>
              <a:rPr lang="ru-RU" sz="1800" dirty="0" smtClean="0"/>
              <a:t>договору</a:t>
            </a:r>
            <a:r>
              <a:rPr lang="en-US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Правда </a:t>
            </a:r>
            <a:r>
              <a:rPr lang="ru-RU" b="1" dirty="0">
                <a:solidFill>
                  <a:srgbClr val="C00000"/>
                </a:solidFill>
              </a:rPr>
              <a:t>ли</a:t>
            </a:r>
            <a:r>
              <a:rPr lang="ru-RU" b="1" dirty="0" smtClean="0">
                <a:solidFill>
                  <a:srgbClr val="C00000"/>
                </a:solidFill>
              </a:rPr>
              <a:t>, что</a:t>
            </a:r>
            <a:r>
              <a:rPr lang="ru-RU" b="1" dirty="0">
                <a:solidFill>
                  <a:srgbClr val="C00000"/>
                </a:solidFill>
              </a:rPr>
              <a:t>, согласно договору, после обучения по гранту необходимо 3 года </a:t>
            </a:r>
            <a:r>
              <a:rPr lang="ru-RU" b="1" dirty="0" smtClean="0">
                <a:solidFill>
                  <a:srgbClr val="C00000"/>
                </a:solidFill>
              </a:rPr>
              <a:t>работать </a:t>
            </a:r>
            <a:r>
              <a:rPr lang="ru-RU" b="1" dirty="0">
                <a:solidFill>
                  <a:srgbClr val="C00000"/>
                </a:solidFill>
              </a:rPr>
              <a:t>по профилю в Казани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 условиям договора, </a:t>
            </a:r>
            <a:r>
              <a:rPr lang="ru-RU" sz="1800" dirty="0" err="1">
                <a:solidFill>
                  <a:schemeClr val="tx1"/>
                </a:solidFill>
              </a:rPr>
              <a:t>грантополучатель</a:t>
            </a:r>
            <a:r>
              <a:rPr lang="ru-RU" sz="1800" dirty="0">
                <a:solidFill>
                  <a:schemeClr val="tx1"/>
                </a:solidFill>
              </a:rPr>
              <a:t> обязан по возвращении отработать </a:t>
            </a:r>
            <a:r>
              <a:rPr lang="ru-RU" sz="1800" dirty="0" err="1">
                <a:solidFill>
                  <a:schemeClr val="tx1"/>
                </a:solidFill>
              </a:rPr>
              <a:t>непрервыно</a:t>
            </a:r>
            <a:r>
              <a:rPr lang="ru-RU" sz="1800" dirty="0">
                <a:solidFill>
                  <a:schemeClr val="tx1"/>
                </a:solidFill>
              </a:rPr>
              <a:t> в течение 3 лет </a:t>
            </a:r>
            <a:r>
              <a:rPr lang="ru-RU" sz="1800" dirty="0" err="1">
                <a:solidFill>
                  <a:schemeClr val="tx1"/>
                </a:solidFill>
              </a:rPr>
              <a:t>примущественно</a:t>
            </a:r>
            <a:r>
              <a:rPr lang="ru-RU" sz="1800" dirty="0">
                <a:solidFill>
                  <a:schemeClr val="tx1"/>
                </a:solidFill>
              </a:rPr>
              <a:t> по полученной специальности на территории Республики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3852900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4" y="538460"/>
            <a:ext cx="8010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Если я успешно пройду конкурс и стану </a:t>
            </a:r>
            <a:r>
              <a:rPr lang="ru-RU" sz="2400" b="1" dirty="0" err="1">
                <a:solidFill>
                  <a:srgbClr val="C00000"/>
                </a:solidFill>
              </a:rPr>
              <a:t>грантополучателем</a:t>
            </a:r>
            <a:r>
              <a:rPr lang="ru-RU" sz="2400" b="1" dirty="0">
                <a:solidFill>
                  <a:srgbClr val="C00000"/>
                </a:solidFill>
              </a:rPr>
              <a:t>, то каковы будут мои обязательства перед республикой?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325" y="1738789"/>
            <a:ext cx="7562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03030"/>
                </a:solidFill>
              </a:rPr>
              <a:t>Основные условия, которые будут прописаны в условиях договора с </a:t>
            </a:r>
            <a:r>
              <a:rPr lang="ru-RU" dirty="0" err="1" smtClean="0">
                <a:solidFill>
                  <a:srgbClr val="303030"/>
                </a:solidFill>
              </a:rPr>
              <a:t>грантополучателем,следующие</a:t>
            </a:r>
            <a:r>
              <a:rPr lang="ru-RU" dirty="0">
                <a:solidFill>
                  <a:srgbClr val="303030"/>
                </a:solidFill>
              </a:rPr>
              <a:t>: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03030"/>
                </a:solidFill>
              </a:rPr>
              <a:t>- во </a:t>
            </a:r>
            <a:r>
              <a:rPr lang="ru-RU" dirty="0">
                <a:solidFill>
                  <a:srgbClr val="303030"/>
                </a:solidFill>
              </a:rPr>
              <a:t>время обучения по гранту </a:t>
            </a:r>
            <a:r>
              <a:rPr lang="ru-RU" dirty="0" err="1">
                <a:solidFill>
                  <a:srgbClr val="303030"/>
                </a:solidFill>
              </a:rPr>
              <a:t>грантополучатели</a:t>
            </a:r>
            <a:r>
              <a:rPr lang="ru-RU" dirty="0">
                <a:solidFill>
                  <a:srgbClr val="303030"/>
                </a:solidFill>
              </a:rPr>
              <a:t> должны демонстрировать высокую успеваемость и участвовать в продвижении позитивного имиджа Республики Татарстан по месту обучения;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03030"/>
                </a:solidFill>
              </a:rPr>
              <a:t>- по </a:t>
            </a:r>
            <a:r>
              <a:rPr lang="ru-RU" dirty="0">
                <a:solidFill>
                  <a:srgbClr val="303030"/>
                </a:solidFill>
              </a:rPr>
              <a:t>возвращении, </a:t>
            </a:r>
            <a:r>
              <a:rPr lang="ru-RU" dirty="0" err="1">
                <a:solidFill>
                  <a:srgbClr val="303030"/>
                </a:solidFill>
              </a:rPr>
              <a:t>грантополучатели</a:t>
            </a:r>
            <a:r>
              <a:rPr lang="ru-RU" dirty="0">
                <a:solidFill>
                  <a:srgbClr val="303030"/>
                </a:solidFill>
              </a:rPr>
              <a:t> обязаны не менее трех лет отработать в организациях, расположенных на территории Республики Татарстан, а также участвовать в волонтерской </a:t>
            </a:r>
            <a:r>
              <a:rPr lang="ru-RU" dirty="0" smtClean="0">
                <a:solidFill>
                  <a:srgbClr val="303030"/>
                </a:solidFill>
              </a:rPr>
              <a:t>деятельности.</a:t>
            </a:r>
            <a:r>
              <a:rPr lang="ru-RU" dirty="0">
                <a:solidFill>
                  <a:srgbClr val="303030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941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43" y="634484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643" y="1444109"/>
            <a:ext cx="782457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международной деятельности КНИТУ-КАИ</a:t>
            </a:r>
          </a:p>
          <a:p>
            <a:pPr>
              <a:lnSpc>
                <a:spcPct val="30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развития международного сотрудничества и академической мобильности</a:t>
            </a:r>
          </a:p>
          <a:p>
            <a:pPr>
              <a:lnSpc>
                <a:spcPct val="30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</a:t>
            </a:r>
            <a:r>
              <a:rPr lang="ru-RU" dirty="0" smtClean="0"/>
              <a:t>ул. </a:t>
            </a:r>
            <a:r>
              <a:rPr lang="ru-RU" dirty="0" err="1" smtClean="0"/>
              <a:t>Четаева</a:t>
            </a:r>
            <a:r>
              <a:rPr lang="ru-RU" dirty="0" smtClean="0"/>
              <a:t>, д. 18а, кб. 504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u="sng" dirty="0" smtClean="0"/>
              <a:t>DICAM@kai.ru</a:t>
            </a:r>
          </a:p>
          <a:p>
            <a:pPr>
              <a:lnSpc>
                <a:spcPct val="30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dirty="0" smtClean="0"/>
              <a:t>231-16-23, 231-16-24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6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3" y="1156891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6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13" y="2477691"/>
            <a:ext cx="4931565" cy="3496404"/>
          </a:xfrm>
        </p:spPr>
      </p:pic>
    </p:spTree>
    <p:extLst>
      <p:ext uri="{BB962C8B-B14F-4D97-AF65-F5344CB8AC3E}">
        <p14:creationId xmlns:p14="http://schemas.microsoft.com/office/powerpoint/2010/main" val="1931264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865158" y="503583"/>
            <a:ext cx="2432681" cy="1427178"/>
          </a:xfrm>
          <a:prstGeom prst="ellipse">
            <a:avLst/>
          </a:prstGeom>
          <a:solidFill>
            <a:srgbClr val="95C674">
              <a:alpha val="61176"/>
            </a:srgbClr>
          </a:solidFill>
          <a:ln w="571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Овал 14"/>
          <p:cNvSpPr/>
          <p:nvPr/>
        </p:nvSpPr>
        <p:spPr>
          <a:xfrm>
            <a:off x="5294230" y="4180744"/>
            <a:ext cx="3213464" cy="2246531"/>
          </a:xfrm>
          <a:prstGeom prst="ellipse">
            <a:avLst/>
          </a:prstGeom>
          <a:solidFill>
            <a:srgbClr val="70AD47">
              <a:alpha val="50196"/>
            </a:srgbClr>
          </a:solidFill>
          <a:ln w="57150">
            <a:solidFill>
              <a:srgbClr val="54823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Овал 13"/>
          <p:cNvSpPr/>
          <p:nvPr/>
        </p:nvSpPr>
        <p:spPr>
          <a:xfrm>
            <a:off x="371616" y="4369404"/>
            <a:ext cx="2921572" cy="2166320"/>
          </a:xfrm>
          <a:prstGeom prst="ellipse">
            <a:avLst/>
          </a:prstGeom>
          <a:solidFill>
            <a:srgbClr val="548235">
              <a:alpha val="50196"/>
            </a:srgbClr>
          </a:solidFill>
          <a:ln w="571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вал 12"/>
          <p:cNvSpPr/>
          <p:nvPr/>
        </p:nvSpPr>
        <p:spPr>
          <a:xfrm>
            <a:off x="421771" y="496356"/>
            <a:ext cx="2419091" cy="1489000"/>
          </a:xfrm>
          <a:prstGeom prst="ellipse">
            <a:avLst/>
          </a:prstGeom>
          <a:solidFill>
            <a:srgbClr val="70AD47">
              <a:alpha val="50196"/>
            </a:srgbClr>
          </a:solidFill>
          <a:ln w="57150">
            <a:solidFill>
              <a:srgbClr val="54823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/>
          <p:cNvSpPr/>
          <p:nvPr/>
        </p:nvSpPr>
        <p:spPr>
          <a:xfrm>
            <a:off x="2094772" y="1658329"/>
            <a:ext cx="4401182" cy="2873032"/>
          </a:xfrm>
          <a:prstGeom prst="ellipse">
            <a:avLst/>
          </a:prstGeom>
          <a:solidFill>
            <a:srgbClr val="FF6A47">
              <a:alpha val="16863"/>
            </a:srgbClr>
          </a:solidFill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4772" y="1888230"/>
            <a:ext cx="4343400" cy="24114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средств гранта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финансируются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932" y="870731"/>
            <a:ext cx="19607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/>
              <a:t>Медицинское</a:t>
            </a:r>
          </a:p>
          <a:p>
            <a:pPr algn="ctr"/>
            <a:r>
              <a:rPr lang="ru-RU" sz="2100" b="1" dirty="0"/>
              <a:t>страхование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9372" y="4545316"/>
            <a:ext cx="210826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/>
              <a:t>Транспортные</a:t>
            </a:r>
          </a:p>
          <a:p>
            <a:pPr algn="ctr"/>
            <a:r>
              <a:rPr lang="ru-RU" sz="2100" b="1" dirty="0"/>
              <a:t>расходы</a:t>
            </a:r>
            <a:r>
              <a:rPr lang="ru-RU" sz="1350" b="1" dirty="0"/>
              <a:t>:</a:t>
            </a:r>
          </a:p>
          <a:p>
            <a:pPr algn="ctr"/>
            <a:r>
              <a:rPr lang="ru-RU" sz="1350" dirty="0"/>
              <a:t>Железнодорожный и </a:t>
            </a:r>
          </a:p>
          <a:p>
            <a:pPr algn="ctr"/>
            <a:r>
              <a:rPr lang="ru-RU" sz="1350" dirty="0"/>
              <a:t>авиационный транспорт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53" y="4825633"/>
            <a:ext cx="312938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/>
              <a:t>Стипендия: </a:t>
            </a:r>
          </a:p>
          <a:p>
            <a:pPr algn="ctr"/>
            <a:r>
              <a:rPr lang="ru-RU" sz="1350" dirty="0"/>
              <a:t>проживание, питание, </a:t>
            </a:r>
          </a:p>
          <a:p>
            <a:pPr algn="ctr"/>
            <a:r>
              <a:rPr lang="ru-RU" sz="1350" dirty="0"/>
              <a:t>приобретение учебной литературы, </a:t>
            </a:r>
          </a:p>
          <a:p>
            <a:pPr algn="ctr"/>
            <a:r>
              <a:rPr lang="ru-RU" sz="1350" dirty="0"/>
              <a:t>проезд в общественном </a:t>
            </a:r>
          </a:p>
          <a:p>
            <a:pPr algn="ctr"/>
            <a:r>
              <a:rPr lang="ru-RU" sz="1350" dirty="0"/>
              <a:t>транспорте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296" y="5618011"/>
            <a:ext cx="2284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Проезд на период летних </a:t>
            </a:r>
          </a:p>
          <a:p>
            <a:pPr algn="ctr"/>
            <a:r>
              <a:rPr lang="ru-RU" sz="1350" dirty="0"/>
              <a:t>каникул туда-обратно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146" y="943091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Получение визы</a:t>
            </a:r>
          </a:p>
        </p:txBody>
      </p:sp>
      <p:sp>
        <p:nvSpPr>
          <p:cNvPr id="7" name="Стрелка вправо 6"/>
          <p:cNvSpPr/>
          <p:nvPr/>
        </p:nvSpPr>
        <p:spPr>
          <a:xfrm rot="19303251">
            <a:off x="5904573" y="1830056"/>
            <a:ext cx="795422" cy="4643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право 15"/>
          <p:cNvSpPr/>
          <p:nvPr/>
        </p:nvSpPr>
        <p:spPr>
          <a:xfrm rot="2968138">
            <a:off x="5218981" y="4331003"/>
            <a:ext cx="609311" cy="4643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право 16"/>
          <p:cNvSpPr/>
          <p:nvPr/>
        </p:nvSpPr>
        <p:spPr>
          <a:xfrm rot="13754902">
            <a:off x="2140338" y="1759721"/>
            <a:ext cx="634851" cy="4643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право 17"/>
          <p:cNvSpPr/>
          <p:nvPr/>
        </p:nvSpPr>
        <p:spPr>
          <a:xfrm rot="8109735">
            <a:off x="2537660" y="4299178"/>
            <a:ext cx="688031" cy="4643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71133" y="559845"/>
            <a:ext cx="2286727" cy="1427178"/>
          </a:xfrm>
          <a:prstGeom prst="line">
            <a:avLst/>
          </a:prstGeom>
          <a:ln w="38100">
            <a:solidFill>
              <a:srgbClr val="DC2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3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4" grpId="0" animBg="1"/>
      <p:bldP spid="13" grpId="0" animBg="1"/>
      <p:bldP spid="12" grpId="0" animBg="1"/>
      <p:bldP spid="2" grpId="0"/>
      <p:bldP spid="5" grpId="0"/>
      <p:bldP spid="6" grpId="0"/>
      <p:bldP spid="8" grpId="0"/>
      <p:bldP spid="9" grpId="0"/>
      <p:bldP spid="3" grpId="0"/>
      <p:bldP spid="7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8129"/>
              </p:ext>
            </p:extLst>
          </p:nvPr>
        </p:nvGraphicFramePr>
        <p:xfrm>
          <a:off x="786384" y="634938"/>
          <a:ext cx="7607808" cy="552199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922251"/>
                <a:gridCol w="2685557"/>
              </a:tblGrid>
              <a:tr h="62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Начало приема заявок на программу «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Алгарыш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 октября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62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</a:t>
                      </a:r>
                      <a:r>
                        <a:rPr lang="ru-RU" sz="1800" dirty="0" err="1">
                          <a:effectLst/>
                        </a:rPr>
                        <a:t>воркшопе</a:t>
                      </a:r>
                      <a:r>
                        <a:rPr lang="ru-RU" sz="1800" dirty="0">
                          <a:effectLst/>
                        </a:rPr>
                        <a:t> по подготовке резюме и мотивационных </a:t>
                      </a:r>
                      <a:r>
                        <a:rPr lang="ru-RU" sz="1800" dirty="0" smtClean="0">
                          <a:effectLst/>
                        </a:rPr>
                        <a:t>писем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 октября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939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</a:t>
                      </a:r>
                      <a:r>
                        <a:rPr lang="ru-RU" sz="1800" dirty="0" err="1">
                          <a:effectLst/>
                        </a:rPr>
                        <a:t>воркшопе</a:t>
                      </a:r>
                      <a:r>
                        <a:rPr lang="ru-RU" sz="1800" dirty="0">
                          <a:effectLst/>
                        </a:rPr>
                        <a:t> по заполнению заявки на портале «Услуги Татарстан», заполнению анкет и </a:t>
                      </a:r>
                      <a:r>
                        <a:rPr lang="ru-RU" sz="1800" dirty="0" smtClean="0">
                          <a:effectLst/>
                        </a:rPr>
                        <a:t>договоров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Середина октября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370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Окончание приема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заявок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февраля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62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</a:t>
                      </a:r>
                      <a:r>
                        <a:rPr lang="ru-RU" sz="1800" dirty="0" err="1">
                          <a:effectLst/>
                        </a:rPr>
                        <a:t>воркшопе</a:t>
                      </a:r>
                      <a:r>
                        <a:rPr lang="ru-RU" sz="1800" dirty="0">
                          <a:effectLst/>
                        </a:rPr>
                        <a:t> по подготовке соискателей гранта к </a:t>
                      </a:r>
                      <a:r>
                        <a:rPr lang="ru-RU" sz="1800" dirty="0" smtClean="0">
                          <a:effectLst/>
                        </a:rPr>
                        <a:t>собеседованию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Февраль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349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Прохождение </a:t>
                      </a:r>
                      <a:r>
                        <a:rPr lang="ru-RU" sz="1800" dirty="0" smtClean="0">
                          <a:effectLst/>
                        </a:rPr>
                        <a:t>собеседования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349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Объявление </a:t>
                      </a:r>
                      <a:r>
                        <a:rPr lang="ru-RU" sz="1800" dirty="0" smtClean="0">
                          <a:effectLst/>
                        </a:rPr>
                        <a:t>результатов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62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Подписание договоров с МОН РТ и КНИТУ-КАИ, согласование </a:t>
                      </a:r>
                      <a:r>
                        <a:rPr lang="ru-RU" sz="1800" dirty="0" smtClean="0">
                          <a:effectLst/>
                        </a:rPr>
                        <a:t>сметы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Май-июнь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349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Обучение/стажировка в </a:t>
                      </a:r>
                      <a:r>
                        <a:rPr lang="ru-RU" sz="1800" dirty="0" smtClean="0">
                          <a:effectLst/>
                        </a:rPr>
                        <a:t>вузе-партнере</a:t>
                      </a:r>
                      <a:endParaRPr lang="ru-RU" sz="1800" dirty="0">
                        <a:effectLst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Октябрь - март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  <a:tr h="62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Отчетность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течение недели по возвращении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51" marR="450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5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3816" y="69660"/>
            <a:ext cx="6348413" cy="132080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DC2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ПАКЕТА ДОКУМЕНТОВ</a:t>
            </a:r>
            <a:endParaRPr lang="ru-RU" sz="2400" b="1" dirty="0">
              <a:solidFill>
                <a:srgbClr val="DC24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7784" y="1152525"/>
            <a:ext cx="6346825" cy="5211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Срок предоставления документов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u="sng" dirty="0" smtClean="0"/>
              <a:t>бумажном</a:t>
            </a:r>
            <a:r>
              <a:rPr lang="ru-RU" dirty="0" smtClean="0"/>
              <a:t> виде в отдел развития международного сотрудничества и академической мобильности УМД КНИТУ-КАИ, 5 этаж, 504</a:t>
            </a:r>
            <a:r>
              <a:rPr lang="en-US" dirty="0" smtClean="0"/>
              <a:t> </a:t>
            </a:r>
            <a:r>
              <a:rPr lang="ru-RU" dirty="0" smtClean="0"/>
              <a:t>кабинет.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декабря 2017 года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Срок приема документов в министерство </a:t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февраля 2018 года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Объявление итогов конкурса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</a:p>
          <a:p>
            <a:pPr algn="just"/>
            <a:r>
              <a:rPr lang="ru-RU" dirty="0" smtClean="0"/>
              <a:t>Предполагаемая дата </a:t>
            </a:r>
            <a:r>
              <a:rPr lang="ru-RU" dirty="0"/>
              <a:t>начала </a:t>
            </a:r>
            <a:r>
              <a:rPr lang="ru-RU" dirty="0" smtClean="0"/>
              <a:t>обучения</a:t>
            </a:r>
            <a:endParaRPr lang="ru-RU" dirty="0"/>
          </a:p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2018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4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792" y="504635"/>
            <a:ext cx="76992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 ДОКУМЕНТОВ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Заявление на соискание гранта;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Заполненная анкета соискателя гранта;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Две черно–белые фотографии 3 x </a:t>
            </a:r>
            <a:r>
              <a:rPr lang="ru-RU" dirty="0" smtClean="0"/>
              <a:t>4;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Копии страницы паспорта Российской Федерации соискателя с фотографией и страницы с указанием места жительства;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Выписка из зачетной ведомости или копия </a:t>
            </a:r>
            <a:r>
              <a:rPr lang="ru-RU" dirty="0" smtClean="0"/>
              <a:t>диплома;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Официальное </a:t>
            </a:r>
            <a:r>
              <a:rPr lang="ru-RU" dirty="0"/>
              <a:t>ходатайство </a:t>
            </a:r>
            <a:r>
              <a:rPr lang="ru-RU" dirty="0" smtClean="0"/>
              <a:t>КНИТУ-КАИ </a:t>
            </a:r>
            <a:r>
              <a:rPr lang="ru-RU" dirty="0"/>
              <a:t>о присуждении гранта, подписанное </a:t>
            </a:r>
            <a:r>
              <a:rPr lang="ru-RU" dirty="0" smtClean="0"/>
              <a:t>Ректором;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Копия </a:t>
            </a:r>
            <a:r>
              <a:rPr lang="ru-RU" dirty="0"/>
              <a:t>действующего </a:t>
            </a:r>
            <a:r>
              <a:rPr lang="ru-RU" dirty="0" smtClean="0"/>
              <a:t>сертификата </a:t>
            </a:r>
            <a:r>
              <a:rPr lang="ru-RU" dirty="0"/>
              <a:t>о сдаче языкового </a:t>
            </a:r>
            <a:r>
              <a:rPr lang="ru-RU" dirty="0" smtClean="0"/>
              <a:t>экзамена.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сдаче и сдача международных языковых экзаменов проводятся за счет средств соискателей гранта</a:t>
            </a:r>
            <a:r>
              <a:rPr lang="ru-RU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При наличии – копия трудовой книжки, заверенная кадровой службой или нотариально;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При наличии – копии похвальных грамот, сертификатов, дипломов, публикаций и других документов, относящихся к направлению обучения. Копии указанных документов заверяются уполномоченными лицами выдавших их органов;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Мотивационное письмо соискателя.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Предварительная смета стажировки. </a:t>
            </a:r>
          </a:p>
        </p:txBody>
      </p:sp>
    </p:spTree>
    <p:extLst>
      <p:ext uri="{BB962C8B-B14F-4D97-AF65-F5344CB8AC3E}">
        <p14:creationId xmlns:p14="http://schemas.microsoft.com/office/powerpoint/2010/main" val="2633688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24" y="510278"/>
            <a:ext cx="451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Заявление на соискание </a:t>
            </a:r>
            <a:r>
              <a:rPr lang="ru-RU" sz="2400" b="1" dirty="0" smtClean="0">
                <a:solidFill>
                  <a:srgbClr val="C00000"/>
                </a:solidFill>
              </a:rPr>
              <a:t>гранта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184" t="16080" r="29286" b="17984"/>
          <a:stretch/>
        </p:blipFill>
        <p:spPr>
          <a:xfrm>
            <a:off x="1408892" y="1246262"/>
            <a:ext cx="6430890" cy="469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19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41" y="528566"/>
            <a:ext cx="5546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Заполненная анкета соискателя гранта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51" t="17030" r="19184" b="10370"/>
          <a:stretch/>
        </p:blipFill>
        <p:spPr>
          <a:xfrm>
            <a:off x="795528" y="990231"/>
            <a:ext cx="7580376" cy="50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022" y="528566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Две черно–белые фотографии 3 x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022" y="2163875"/>
            <a:ext cx="7892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Копии страниц паспорта РФ с фотографией и страницы с указанием места жительства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00" y="3367119"/>
            <a:ext cx="3886956" cy="2749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/>
        </p:blipFill>
        <p:spPr>
          <a:xfrm>
            <a:off x="6060620" y="3256991"/>
            <a:ext cx="2350184" cy="2970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7"/>
          <a:stretch/>
        </p:blipFill>
        <p:spPr>
          <a:xfrm>
            <a:off x="6132198" y="1136535"/>
            <a:ext cx="1384170" cy="9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1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610</TotalTime>
  <Words>1246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</vt:lpstr>
      <vt:lpstr>Garamond</vt:lpstr>
      <vt:lpstr>Times New Roman</vt:lpstr>
      <vt:lpstr>Натуральные материалы</vt:lpstr>
      <vt:lpstr>ГРАНТОВАЯ ПРОГРАММА ПРАВИТЕЛЬСТВА РЕСПУБЛИКИ ТАТАРСТАН  </vt:lpstr>
      <vt:lpstr> ЦЕЛЬ ГРАНТА:</vt:lpstr>
      <vt:lpstr>Из средств гранта финансируются</vt:lpstr>
      <vt:lpstr>Презентация PowerPoint</vt:lpstr>
      <vt:lpstr> ПОДАЧА ПАКЕТА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  Сколько раз можно участвовать в конкурсе на соискание гранта?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 ГРАНТЕ ПРАВИТЕЛЬСТВА РЕСПУБЛИКИ ТАТАРСТАН "АЛГАРЫШ" НА ПОДГОТОВКУ, ПЕРЕПОДГОТОВКУ И СТАЖИРОВКУ ГРАЖДАН В РОССИЙСКИХ И ЗАРУБЕЖНЫХ ОБРАЗОВАТЕЛЬНЫХ И НАУЧНЫХ ОРГАНИЗАЦИЯХ</dc:title>
  <dc:creator>user</dc:creator>
  <cp:lastModifiedBy>Ибрагимова Эльвира Нафисовна</cp:lastModifiedBy>
  <cp:revision>61</cp:revision>
  <dcterms:created xsi:type="dcterms:W3CDTF">2016-12-05T11:50:29Z</dcterms:created>
  <dcterms:modified xsi:type="dcterms:W3CDTF">2017-10-25T08:24:06Z</dcterms:modified>
</cp:coreProperties>
</file>