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93" r:id="rId4"/>
    <p:sldId id="258" r:id="rId5"/>
    <p:sldId id="259" r:id="rId6"/>
    <p:sldId id="260" r:id="rId7"/>
    <p:sldId id="261" r:id="rId8"/>
    <p:sldId id="272" r:id="rId9"/>
    <p:sldId id="271" r:id="rId10"/>
    <p:sldId id="270" r:id="rId11"/>
    <p:sldId id="269" r:id="rId12"/>
    <p:sldId id="268" r:id="rId13"/>
    <p:sldId id="267" r:id="rId14"/>
    <p:sldId id="266" r:id="rId15"/>
    <p:sldId id="265" r:id="rId16"/>
    <p:sldId id="264" r:id="rId17"/>
    <p:sldId id="263" r:id="rId18"/>
    <p:sldId id="287" r:id="rId19"/>
    <p:sldId id="262" r:id="rId20"/>
    <p:sldId id="285" r:id="rId21"/>
    <p:sldId id="284" r:id="rId22"/>
    <p:sldId id="283" r:id="rId23"/>
    <p:sldId id="282" r:id="rId24"/>
    <p:sldId id="281" r:id="rId25"/>
    <p:sldId id="280" r:id="rId26"/>
    <p:sldId id="279" r:id="rId27"/>
    <p:sldId id="289" r:id="rId28"/>
    <p:sldId id="290" r:id="rId29"/>
    <p:sldId id="291" r:id="rId30"/>
    <p:sldId id="292" r:id="rId31"/>
    <p:sldId id="288" r:id="rId32"/>
    <p:sldId id="278" r:id="rId33"/>
    <p:sldId id="277" r:id="rId34"/>
    <p:sldId id="286" r:id="rId35"/>
    <p:sldId id="275" r:id="rId36"/>
    <p:sldId id="274" r:id="rId37"/>
    <p:sldId id="273"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oul" initials="R2" lastIdx="1" clrIdx="0">
    <p:extLst>
      <p:ext uri="{19B8F6BF-5375-455C-9EA6-DF929625EA0E}">
        <p15:presenceInfo xmlns:p15="http://schemas.microsoft.com/office/powerpoint/2012/main" userId="Rao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snapToGrid="0">
      <p:cViewPr varScale="1">
        <p:scale>
          <a:sx n="110" d="100"/>
          <a:sy n="110"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7.jpeg"/><Relationship Id="rId1" Type="http://schemas.openxmlformats.org/officeDocument/2006/relationships/image" Target="../media/image38.wmf"/><Relationship Id="rId5" Type="http://schemas.openxmlformats.org/officeDocument/2006/relationships/image" Target="../media/image41.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wmf"/><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jpeg"/><Relationship Id="rId1" Type="http://schemas.openxmlformats.org/officeDocument/2006/relationships/image" Target="../media/image50.emf"/><Relationship Id="rId4"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emf"/><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emf"/><Relationship Id="rId4"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1.wmf"/><Relationship Id="rId5" Type="http://schemas.openxmlformats.org/officeDocument/2006/relationships/image" Target="../media/image7.jpeg"/><Relationship Id="rId4"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7.emf"/><Relationship Id="rId5" Type="http://schemas.openxmlformats.org/officeDocument/2006/relationships/image" Target="../media/image26.w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9547E-7A8B-4C05-A9F6-1B832D9F40B1}" type="datetimeFigureOut">
              <a:rPr lang="ru-RU" smtClean="0"/>
              <a:t>03.07.2023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2BA12-4484-43AA-8A39-8E7ABA6C62F2}" type="slidenum">
              <a:rPr lang="ru-RU" smtClean="0"/>
              <a:t>‹#›</a:t>
            </a:fld>
            <a:endParaRPr lang="ru-RU"/>
          </a:p>
        </p:txBody>
      </p:sp>
    </p:spTree>
    <p:extLst>
      <p:ext uri="{BB962C8B-B14F-4D97-AF65-F5344CB8AC3E}">
        <p14:creationId xmlns:p14="http://schemas.microsoft.com/office/powerpoint/2010/main" val="387233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7B2BA12-4484-43AA-8A39-8E7ABA6C62F2}" type="slidenum">
              <a:rPr lang="ru-RU" smtClean="0"/>
              <a:t>33</a:t>
            </a:fld>
            <a:endParaRPr lang="ru-RU"/>
          </a:p>
        </p:txBody>
      </p:sp>
    </p:spTree>
    <p:extLst>
      <p:ext uri="{BB962C8B-B14F-4D97-AF65-F5344CB8AC3E}">
        <p14:creationId xmlns:p14="http://schemas.microsoft.com/office/powerpoint/2010/main" val="73117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52BDFCE-C5A6-4D93-8285-C21B377CE15B}" type="datetime1">
              <a:rPr lang="ru-RU" smtClean="0"/>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164770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57D32B-72B4-4069-972E-C33C1020456E}" type="datetime1">
              <a:rPr lang="ru-RU" smtClean="0"/>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5578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02DB78-D381-4D4A-AEF4-24A049CC30EE}" type="datetime1">
              <a:rPr lang="ru-RU" smtClean="0"/>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211603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9BA929B-D899-40E5-B3D1-012A287AAB57}" type="datetime1">
              <a:rPr lang="ru-RU" smtClean="0"/>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366518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A55D194-9AD2-416F-869D-F45D4D7211A6}" type="datetime1">
              <a:rPr lang="ru-RU" smtClean="0"/>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329010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59117A8-1EB8-4CD2-BA00-62961D561101}" type="datetime1">
              <a:rPr lang="ru-RU" smtClean="0"/>
              <a:t>03.07.2023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419483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4EA4DF4-29C5-47F9-AB15-3276A83DCAF6}" type="datetime1">
              <a:rPr lang="ru-RU" smtClean="0"/>
              <a:t>03.07.2023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418660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F3D304B-A35F-45DE-A715-90DC1A263F20}" type="datetime1">
              <a:rPr lang="ru-RU" smtClean="0"/>
              <a:t>03.07.2023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198259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72AE0C-BF60-4541-9D7E-8BE015CC18C0}" type="datetime1">
              <a:rPr lang="ru-RU" smtClean="0"/>
              <a:t>03.07.2023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381016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F3D275E-99B6-4C1D-95BD-F65E21CC0A0F}" type="datetime1">
              <a:rPr lang="ru-RU" smtClean="0"/>
              <a:t>03.07.2023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36516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620C398-6ABA-4940-AD0E-7BBC6EED08A2}" type="datetime1">
              <a:rPr lang="ru-RU" smtClean="0"/>
              <a:t>03.07.2023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9566A-CAA7-4479-8AA5-9CF32867D7A7}" type="slidenum">
              <a:rPr lang="ru-RU" smtClean="0"/>
              <a:t>‹#›</a:t>
            </a:fld>
            <a:endParaRPr lang="ru-RU"/>
          </a:p>
        </p:txBody>
      </p:sp>
    </p:spTree>
    <p:extLst>
      <p:ext uri="{BB962C8B-B14F-4D97-AF65-F5344CB8AC3E}">
        <p14:creationId xmlns:p14="http://schemas.microsoft.com/office/powerpoint/2010/main" val="364723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33CC33"/>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C55E7-8DAE-4B29-9831-8EA9C586A55D}" type="datetime1">
              <a:rPr lang="ru-RU" smtClean="0"/>
              <a:t>03.07.2023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9566A-CAA7-4479-8AA5-9CF32867D7A7}" type="slidenum">
              <a:rPr lang="ru-RU" smtClean="0"/>
              <a:t>‹#›</a:t>
            </a:fld>
            <a:endParaRPr lang="ru-RU"/>
          </a:p>
        </p:txBody>
      </p:sp>
    </p:spTree>
    <p:extLst>
      <p:ext uri="{BB962C8B-B14F-4D97-AF65-F5344CB8AC3E}">
        <p14:creationId xmlns:p14="http://schemas.microsoft.com/office/powerpoint/2010/main" val="73987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7.jpeg"/><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22.wmf"/><Relationship Id="rId10" Type="http://schemas.openxmlformats.org/officeDocument/2006/relationships/image" Target="../media/image20.emf"/><Relationship Id="rId4" Type="http://schemas.openxmlformats.org/officeDocument/2006/relationships/image" Target="../media/image17.wmf"/><Relationship Id="rId9" Type="http://schemas.openxmlformats.org/officeDocument/2006/relationships/oleObject" Target="../embeddings/oleObject17.bin"/><Relationship Id="rId1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27.e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image" Target="../media/image26.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image" Target="../media/image23.wmf"/><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28.bin"/><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30.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34.bin"/><Relationship Id="rId4" Type="http://schemas.openxmlformats.org/officeDocument/2006/relationships/image" Target="../media/image3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oleObject" Target="../embeddings/oleObject35.bin"/><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emf"/><Relationship Id="rId11" Type="http://schemas.openxmlformats.org/officeDocument/2006/relationships/image" Target="../media/image41.wmf"/><Relationship Id="rId5" Type="http://schemas.openxmlformats.org/officeDocument/2006/relationships/oleObject" Target="../embeddings/oleObject36.bin"/><Relationship Id="rId10" Type="http://schemas.openxmlformats.org/officeDocument/2006/relationships/oleObject" Target="../embeddings/oleObject38.bin"/><Relationship Id="rId4" Type="http://schemas.openxmlformats.org/officeDocument/2006/relationships/image" Target="../media/image38.wmf"/><Relationship Id="rId9" Type="http://schemas.openxmlformats.org/officeDocument/2006/relationships/image" Target="../media/image4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41.bin"/><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44.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oleObject" Target="../embeddings/oleObject47.bin"/><Relationship Id="rId7"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2.emf"/><Relationship Id="rId11" Type="http://schemas.openxmlformats.org/officeDocument/2006/relationships/image" Target="../media/image55.svg"/><Relationship Id="rId5" Type="http://schemas.openxmlformats.org/officeDocument/2006/relationships/oleObject" Target="../embeddings/oleObject48.bin"/><Relationship Id="rId10" Type="http://schemas.openxmlformats.org/officeDocument/2006/relationships/image" Target="../media/image54.png"/><Relationship Id="rId4" Type="http://schemas.openxmlformats.org/officeDocument/2006/relationships/image" Target="../media/image50.emf"/><Relationship Id="rId9" Type="http://schemas.openxmlformats.org/officeDocument/2006/relationships/image" Target="../media/image53.emf"/></Relationships>
</file>

<file path=ppt/slides/_rels/slide2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emf"/><Relationship Id="rId5" Type="http://schemas.openxmlformats.org/officeDocument/2006/relationships/oleObject" Target="../embeddings/oleObject51.bin"/><Relationship Id="rId4" Type="http://schemas.openxmlformats.org/officeDocument/2006/relationships/image" Target="../media/image55.emf"/></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9.emf"/><Relationship Id="rId5" Type="http://schemas.openxmlformats.org/officeDocument/2006/relationships/oleObject" Target="../embeddings/oleObject54.bin"/><Relationship Id="rId4" Type="http://schemas.openxmlformats.org/officeDocument/2006/relationships/image" Target="../media/image58.emf"/></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emf"/><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95.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115.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12.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59.bin"/><Relationship Id="rId14" Type="http://schemas.openxmlformats.org/officeDocument/2006/relationships/image" Target="../media/image11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118.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3.bin"/><Relationship Id="rId5" Type="http://schemas.openxmlformats.org/officeDocument/2006/relationships/image" Target="../media/image119.png"/><Relationship Id="rId4" Type="http://schemas.openxmlformats.org/officeDocument/2006/relationships/image" Target="../media/image117.wmf"/></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1007/978-3-030-96749-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1530" y="97654"/>
            <a:ext cx="11691599" cy="5113538"/>
          </a:xfrm>
        </p:spPr>
        <p:txBody>
          <a:bodyPr>
            <a:normAutofit fontScale="90000"/>
          </a:bodyPr>
          <a:lstStyle/>
          <a:p>
            <a:pPr algn="ctr">
              <a:lnSpc>
                <a:spcPct val="107000"/>
              </a:lnSpc>
              <a:spcAft>
                <a:spcPts val="800"/>
              </a:spcAft>
            </a:pP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Can self-similar processes be used for description of random curves </a:t>
            </a:r>
            <a:br>
              <a:rPr lang="en-US" sz="27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having clearly expressed trend?</a:t>
            </a:r>
            <a:r>
              <a:rPr lang="ru-RU" sz="27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ru-RU" sz="27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R.R. Nigmatullin</a:t>
            </a: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u-RU"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РИМЕНЕНИЕ ПРИНЦИПА САМОПОДОБИЯ ПРИ ОБРАБОТКЕ РАЗЛИЧНЫХ ДАННЫХ:</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latin typeface="Times New Roman" panose="02020603050405020304" pitchFamily="18" charset="0"/>
                <a:ea typeface="Calibri" panose="020F0502020204030204" pitchFamily="34" charset="0"/>
                <a:cs typeface="Times New Roman" panose="02020603050405020304" pitchFamily="18" charset="0"/>
              </a:rPr>
              <a:t>К</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АК ПОДОГНАТЬ ЛЮБУЮ СЛУЧАЙНУЮ КРИВУЮ, ИМЕЮЩУЮ ЧЕТКО ВЫРАЖЕННЫЙ ТРЕНД?</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2700" b="1" i="1" dirty="0">
                <a:effectLst/>
                <a:latin typeface="Times New Roman" panose="02020603050405020304" pitchFamily="18" charset="0"/>
                <a:ea typeface="Calibri" panose="020F0502020204030204" pitchFamily="34" charset="0"/>
                <a:cs typeface="Times New Roman" panose="02020603050405020304" pitchFamily="18" charset="0"/>
              </a:rPr>
              <a:t>Нигматуллин Р.Р</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Профессор, Д.-ф.-м. наук</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Казанский Национально-Исследовательский университет им. А.Н. Туполева, Казань.</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Кафедра РИИТ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r>
            <a:b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D5AEDFD2-558A-4374-8258-ECE8D9736B05}"/>
              </a:ext>
            </a:extLst>
          </p:cNvPr>
          <p:cNvSpPr txBox="1"/>
          <p:nvPr/>
        </p:nvSpPr>
        <p:spPr>
          <a:xfrm>
            <a:off x="1145982" y="3973750"/>
            <a:ext cx="9703293" cy="1156086"/>
          </a:xfrm>
          <a:prstGeom prst="rect">
            <a:avLst/>
          </a:prstGeom>
          <a:noFill/>
        </p:spPr>
        <p:txBody>
          <a:bodyPr wrap="square" rtlCol="0">
            <a:spAutoFit/>
          </a:bodyPr>
          <a:lstStyle/>
          <a:p>
            <a:pPr algn="ctr">
              <a:lnSpc>
                <a:spcPct val="150000"/>
              </a:lnSpc>
            </a:pPr>
            <a:r>
              <a:rPr lang="en-US" sz="16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Kazan National Research Technical University named after A.N. Tupolev,</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Radioelectronics and Informative Measurements Techniques department,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Karl Marx str.10, 420111, Kazan, Russian Federation.</a:t>
            </a:r>
            <a:endParaRPr lang="ru-RU" sz="16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3AAB74CC-71CC-4DB4-A942-2276B9D9C6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70" y="2982897"/>
            <a:ext cx="2044916" cy="3635406"/>
          </a:xfrm>
          <a:prstGeom prst="rect">
            <a:avLst/>
          </a:prstGeom>
          <a:ln w="22225">
            <a:solidFill>
              <a:schemeClr val="accent1"/>
            </a:solidFill>
          </a:ln>
        </p:spPr>
      </p:pic>
    </p:spTree>
    <p:extLst>
      <p:ext uri="{BB962C8B-B14F-4D97-AF65-F5344CB8AC3E}">
        <p14:creationId xmlns:p14="http://schemas.microsoft.com/office/powerpoint/2010/main" val="117877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10</a:t>
            </a:fld>
            <a:endParaRPr lang="ru-RU" sz="1800" dirty="0">
              <a:solidFill>
                <a:srgbClr val="C00000"/>
              </a:solidFill>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xmlns="" id="{0F130FFD-DA12-43E4-B819-253BF0FDD30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4">
            <a:extLst>
              <a:ext uri="{FF2B5EF4-FFF2-40B4-BE49-F238E27FC236}">
                <a16:creationId xmlns:a16="http://schemas.microsoft.com/office/drawing/2014/main" xmlns="" id="{0CBCB872-D22C-446C-BCB9-E104C27E365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0" name="Группа 9">
            <a:extLst>
              <a:ext uri="{FF2B5EF4-FFF2-40B4-BE49-F238E27FC236}">
                <a16:creationId xmlns:a16="http://schemas.microsoft.com/office/drawing/2014/main" xmlns="" id="{5A6D6ACE-B363-4482-B9F1-ED902240E94C}"/>
              </a:ext>
            </a:extLst>
          </p:cNvPr>
          <p:cNvGrpSpPr/>
          <p:nvPr/>
        </p:nvGrpSpPr>
        <p:grpSpPr>
          <a:xfrm>
            <a:off x="481412" y="436812"/>
            <a:ext cx="10827363" cy="1315958"/>
            <a:chOff x="471580" y="564631"/>
            <a:chExt cx="10827363" cy="1315958"/>
          </a:xfrm>
        </p:grpSpPr>
        <p:graphicFrame>
          <p:nvGraphicFramePr>
            <p:cNvPr id="3" name="Объект 2">
              <a:extLst>
                <a:ext uri="{FF2B5EF4-FFF2-40B4-BE49-F238E27FC236}">
                  <a16:creationId xmlns:a16="http://schemas.microsoft.com/office/drawing/2014/main" xmlns="" id="{8DD1F8C2-5F39-4B3E-ADFB-C2AE90E25AC9}"/>
                </a:ext>
              </a:extLst>
            </p:cNvPr>
            <p:cNvGraphicFramePr>
              <a:graphicFrameLocks noChangeAspect="1"/>
            </p:cNvGraphicFramePr>
            <p:nvPr>
              <p:extLst>
                <p:ext uri="{D42A27DB-BD31-4B8C-83A1-F6EECF244321}">
                  <p14:modId xmlns:p14="http://schemas.microsoft.com/office/powerpoint/2010/main" val="4227966871"/>
                </p:ext>
              </p:extLst>
            </p:nvPr>
          </p:nvGraphicFramePr>
          <p:xfrm>
            <a:off x="1838632" y="564631"/>
            <a:ext cx="2969341" cy="1315958"/>
          </p:xfrm>
          <a:graphic>
            <a:graphicData uri="http://schemas.openxmlformats.org/presentationml/2006/ole">
              <mc:AlternateContent xmlns:mc="http://schemas.openxmlformats.org/markup-compatibility/2006">
                <mc:Choice xmlns:v="urn:schemas-microsoft-com:vml" Requires="v">
                  <p:oleObj spid="_x0000_s6754" name="Equation" r:id="rId3" imgW="1676400" imgH="749300" progId="Equation.DSMT4">
                    <p:embed/>
                  </p:oleObj>
                </mc:Choice>
                <mc:Fallback>
                  <p:oleObj name="Equation" r:id="rId3" imgW="1676400" imgH="749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632" y="564631"/>
                          <a:ext cx="2969341" cy="1315958"/>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5" name="TextBox 4">
              <a:extLst>
                <a:ext uri="{FF2B5EF4-FFF2-40B4-BE49-F238E27FC236}">
                  <a16:creationId xmlns:a16="http://schemas.microsoft.com/office/drawing/2014/main" xmlns="" id="{F00721CA-5A85-4C0E-97CE-8CA14BD613D5}"/>
                </a:ext>
              </a:extLst>
            </p:cNvPr>
            <p:cNvSpPr txBox="1"/>
            <p:nvPr/>
          </p:nvSpPr>
          <p:spPr>
            <a:xfrm>
              <a:off x="471580" y="990251"/>
              <a:ext cx="601447" cy="400110"/>
            </a:xfrm>
            <a:prstGeom prst="rect">
              <a:avLst/>
            </a:prstGeom>
            <a:noFill/>
          </p:spPr>
          <p:txBody>
            <a:bodyPr wrap="none" rtlCol="0">
              <a:spAutoFit/>
            </a:bodyPr>
            <a:lstStyle/>
            <a:p>
              <a:r>
                <a:rPr lang="en-US" sz="2000" dirty="0"/>
                <a:t>(14)</a:t>
              </a:r>
              <a:endParaRPr lang="ru-RU" sz="2000" dirty="0"/>
            </a:p>
          </p:txBody>
        </p:sp>
        <p:graphicFrame>
          <p:nvGraphicFramePr>
            <p:cNvPr id="7" name="Объект 6">
              <a:extLst>
                <a:ext uri="{FF2B5EF4-FFF2-40B4-BE49-F238E27FC236}">
                  <a16:creationId xmlns:a16="http://schemas.microsoft.com/office/drawing/2014/main" xmlns="" id="{3BF0A9C8-EFF2-4E55-92E9-B243158424D1}"/>
                </a:ext>
              </a:extLst>
            </p:cNvPr>
            <p:cNvGraphicFramePr>
              <a:graphicFrameLocks noChangeAspect="1"/>
            </p:cNvGraphicFramePr>
            <p:nvPr>
              <p:extLst>
                <p:ext uri="{D42A27DB-BD31-4B8C-83A1-F6EECF244321}">
                  <p14:modId xmlns:p14="http://schemas.microsoft.com/office/powerpoint/2010/main" val="2052820916"/>
                </p:ext>
              </p:extLst>
            </p:nvPr>
          </p:nvGraphicFramePr>
          <p:xfrm>
            <a:off x="6339182" y="580021"/>
            <a:ext cx="4014186" cy="1156006"/>
          </p:xfrm>
          <a:graphic>
            <a:graphicData uri="http://schemas.openxmlformats.org/presentationml/2006/ole">
              <mc:AlternateContent xmlns:mc="http://schemas.openxmlformats.org/markup-compatibility/2006">
                <mc:Choice xmlns:v="urn:schemas-microsoft-com:vml" Requires="v">
                  <p:oleObj spid="_x0000_s6755" name="Equation" r:id="rId5" imgW="2222500" imgH="533400" progId="Equation.DSMT4">
                    <p:embed/>
                  </p:oleObj>
                </mc:Choice>
                <mc:Fallback>
                  <p:oleObj name="Equation" r:id="rId5" imgW="2222500" imgH="533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9182" y="580021"/>
                          <a:ext cx="4014186" cy="1156006"/>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8" name="TextBox 7">
              <a:extLst>
                <a:ext uri="{FF2B5EF4-FFF2-40B4-BE49-F238E27FC236}">
                  <a16:creationId xmlns:a16="http://schemas.microsoft.com/office/drawing/2014/main" xmlns="" id="{5A5E9D31-A771-4A67-A954-7E6840EEA52F}"/>
                </a:ext>
              </a:extLst>
            </p:cNvPr>
            <p:cNvSpPr txBox="1"/>
            <p:nvPr/>
          </p:nvSpPr>
          <p:spPr>
            <a:xfrm>
              <a:off x="10697496" y="957969"/>
              <a:ext cx="601447" cy="400110"/>
            </a:xfrm>
            <a:prstGeom prst="rect">
              <a:avLst/>
            </a:prstGeom>
            <a:noFill/>
          </p:spPr>
          <p:txBody>
            <a:bodyPr wrap="none" rtlCol="0">
              <a:spAutoFit/>
            </a:bodyPr>
            <a:lstStyle/>
            <a:p>
              <a:r>
                <a:rPr lang="en-US" sz="2000" dirty="0"/>
                <a:t>(15)</a:t>
              </a:r>
              <a:endParaRPr lang="ru-RU" sz="2000" dirty="0"/>
            </a:p>
          </p:txBody>
        </p:sp>
        <p:sp>
          <p:nvSpPr>
            <p:cNvPr id="9" name="Стрелка: вправо 8">
              <a:extLst>
                <a:ext uri="{FF2B5EF4-FFF2-40B4-BE49-F238E27FC236}">
                  <a16:creationId xmlns:a16="http://schemas.microsoft.com/office/drawing/2014/main" xmlns="" id="{8B9900FB-7121-49F7-A16F-5A8E223C9E5B}"/>
                </a:ext>
              </a:extLst>
            </p:cNvPr>
            <p:cNvSpPr/>
            <p:nvPr/>
          </p:nvSpPr>
          <p:spPr>
            <a:xfrm>
              <a:off x="4807973" y="1022555"/>
              <a:ext cx="1531209" cy="335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TextBox 10">
            <a:extLst>
              <a:ext uri="{FF2B5EF4-FFF2-40B4-BE49-F238E27FC236}">
                <a16:creationId xmlns:a16="http://schemas.microsoft.com/office/drawing/2014/main" xmlns="" id="{14C99ED1-08C2-4AF1-85BD-E35D61B4F7EF}"/>
              </a:ext>
            </a:extLst>
          </p:cNvPr>
          <p:cNvSpPr txBox="1"/>
          <p:nvPr/>
        </p:nvSpPr>
        <p:spPr>
          <a:xfrm>
            <a:off x="137652" y="2143432"/>
            <a:ext cx="11690554" cy="523220"/>
          </a:xfrm>
          <a:prstGeom prst="rect">
            <a:avLst/>
          </a:prstGeom>
          <a:noFill/>
        </p:spPr>
        <p:txBody>
          <a:bodyPr wrap="square" rtlCol="0">
            <a:spAutoFit/>
          </a:bodyPr>
          <a:lstStyle/>
          <a:p>
            <a:r>
              <a:rPr lang="en-US" sz="2800" dirty="0">
                <a:solidFill>
                  <a:srgbClr val="0000FF"/>
                </a:solidFill>
                <a:effectLst>
                  <a:outerShdw blurRad="38100" dist="38100" dir="2700000" algn="tl">
                    <a:srgbClr val="000000">
                      <a:alpha val="43137"/>
                    </a:srgbClr>
                  </a:outerShdw>
                </a:effectLst>
              </a:rPr>
              <a:t>2. CPE or </a:t>
            </a:r>
            <a:r>
              <a:rPr lang="en-US" sz="2800" dirty="0" err="1">
                <a:solidFill>
                  <a:srgbClr val="0000FF"/>
                </a:solidFill>
                <a:effectLst>
                  <a:outerShdw blurRad="38100" dist="38100" dir="2700000" algn="tl">
                    <a:srgbClr val="000000">
                      <a:alpha val="43137"/>
                    </a:srgbClr>
                  </a:outerShdw>
                </a:effectLst>
              </a:rPr>
              <a:t>reind</a:t>
            </a:r>
            <a:r>
              <a:rPr lang="en-US" sz="2800" dirty="0">
                <a:solidFill>
                  <a:srgbClr val="0000FF"/>
                </a:solidFill>
                <a:effectLst>
                  <a:outerShdw blurRad="38100" dist="38100" dir="2700000" algn="tl">
                    <a:srgbClr val="000000">
                      <a:alpha val="43137"/>
                    </a:srgbClr>
                  </a:outerShdw>
                </a:effectLst>
              </a:rPr>
              <a:t>/recap elements</a:t>
            </a:r>
            <a:endParaRPr lang="ru-RU" sz="2800" dirty="0">
              <a:solidFill>
                <a:srgbClr val="0000FF"/>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xmlns="" id="{A7E6DD7D-5DCA-4CC3-A6DC-F2C6B9C2AD1D}"/>
              </a:ext>
            </a:extLst>
          </p:cNvPr>
          <p:cNvSpPr txBox="1"/>
          <p:nvPr/>
        </p:nvSpPr>
        <p:spPr>
          <a:xfrm>
            <a:off x="253013" y="2702806"/>
            <a:ext cx="10896768" cy="400110"/>
          </a:xfrm>
          <a:prstGeom prst="rect">
            <a:avLst/>
          </a:prstGeom>
          <a:noFill/>
        </p:spPr>
        <p:txBody>
          <a:bodyPr wrap="square">
            <a:spAutoFit/>
          </a:bodyPr>
          <a:lstStyle/>
          <a:p>
            <a:r>
              <a:rPr lang="en-US" sz="2000" dirty="0">
                <a:effectLst/>
                <a:latin typeface="Times New Roman" panose="02020603050405020304" pitchFamily="18" charset="0"/>
                <a:ea typeface="Calibri" panose="020F0502020204030204" pitchFamily="34" charset="0"/>
              </a:rPr>
              <a:t>For this aim we represent the complex impedance for a combination of RCL passive elements in the form</a:t>
            </a:r>
            <a:endParaRPr lang="ru-RU" sz="2000" dirty="0"/>
          </a:p>
        </p:txBody>
      </p:sp>
      <p:sp>
        <p:nvSpPr>
          <p:cNvPr id="14" name="Rectangle 8">
            <a:extLst>
              <a:ext uri="{FF2B5EF4-FFF2-40B4-BE49-F238E27FC236}">
                <a16:creationId xmlns:a16="http://schemas.microsoft.com/office/drawing/2014/main" xmlns="" id="{D722BA24-B6EB-430B-8E38-1AA59D4555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 name="Объект 14">
            <a:extLst>
              <a:ext uri="{FF2B5EF4-FFF2-40B4-BE49-F238E27FC236}">
                <a16:creationId xmlns:a16="http://schemas.microsoft.com/office/drawing/2014/main" xmlns="" id="{00E37577-71D5-469F-BF30-526DD15BF3AC}"/>
              </a:ext>
            </a:extLst>
          </p:cNvPr>
          <p:cNvGraphicFramePr>
            <a:graphicFrameLocks noChangeAspect="1"/>
          </p:cNvGraphicFramePr>
          <p:nvPr>
            <p:extLst>
              <p:ext uri="{D42A27DB-BD31-4B8C-83A1-F6EECF244321}">
                <p14:modId xmlns:p14="http://schemas.microsoft.com/office/powerpoint/2010/main" val="949669157"/>
              </p:ext>
            </p:extLst>
          </p:nvPr>
        </p:nvGraphicFramePr>
        <p:xfrm>
          <a:off x="2408903" y="3267716"/>
          <a:ext cx="6142859" cy="967846"/>
        </p:xfrm>
        <a:graphic>
          <a:graphicData uri="http://schemas.openxmlformats.org/presentationml/2006/ole">
            <mc:AlternateContent xmlns:mc="http://schemas.openxmlformats.org/markup-compatibility/2006">
              <mc:Choice xmlns:v="urn:schemas-microsoft-com:vml" Requires="v">
                <p:oleObj spid="_x0000_s6756" name="Equation" r:id="rId7" imgW="2959100" imgH="457200" progId="Equation.DSMT4">
                  <p:embed/>
                </p:oleObj>
              </mc:Choice>
              <mc:Fallback>
                <p:oleObj name="Equation" r:id="rId7" imgW="2959100" imgH="457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8903" y="3267716"/>
                        <a:ext cx="6142859" cy="967846"/>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16" name="TextBox 15">
            <a:extLst>
              <a:ext uri="{FF2B5EF4-FFF2-40B4-BE49-F238E27FC236}">
                <a16:creationId xmlns:a16="http://schemas.microsoft.com/office/drawing/2014/main" xmlns="" id="{177CB78C-3221-4097-8E36-919C4C32FE10}"/>
              </a:ext>
            </a:extLst>
          </p:cNvPr>
          <p:cNvSpPr txBox="1"/>
          <p:nvPr/>
        </p:nvSpPr>
        <p:spPr>
          <a:xfrm>
            <a:off x="10707327" y="3515238"/>
            <a:ext cx="601447" cy="400110"/>
          </a:xfrm>
          <a:prstGeom prst="rect">
            <a:avLst/>
          </a:prstGeom>
          <a:noFill/>
        </p:spPr>
        <p:txBody>
          <a:bodyPr wrap="none" rtlCol="0">
            <a:spAutoFit/>
          </a:bodyPr>
          <a:lstStyle/>
          <a:p>
            <a:r>
              <a:rPr lang="en-US" sz="2000" dirty="0"/>
              <a:t>(16)</a:t>
            </a:r>
            <a:endParaRPr lang="ru-RU" sz="2000" dirty="0"/>
          </a:p>
        </p:txBody>
      </p:sp>
      <p:graphicFrame>
        <p:nvGraphicFramePr>
          <p:cNvPr id="24" name="Объект 23">
            <a:extLst>
              <a:ext uri="{FF2B5EF4-FFF2-40B4-BE49-F238E27FC236}">
                <a16:creationId xmlns:a16="http://schemas.microsoft.com/office/drawing/2014/main" xmlns="" id="{93225648-0212-4193-92C5-22198E894134}"/>
              </a:ext>
            </a:extLst>
          </p:cNvPr>
          <p:cNvGraphicFramePr>
            <a:graphicFrameLocks noChangeAspect="1"/>
          </p:cNvGraphicFramePr>
          <p:nvPr>
            <p:extLst>
              <p:ext uri="{D42A27DB-BD31-4B8C-83A1-F6EECF244321}">
                <p14:modId xmlns:p14="http://schemas.microsoft.com/office/powerpoint/2010/main" val="1891832526"/>
              </p:ext>
            </p:extLst>
          </p:nvPr>
        </p:nvGraphicFramePr>
        <p:xfrm>
          <a:off x="6010275" y="3298825"/>
          <a:ext cx="171450" cy="257175"/>
        </p:xfrm>
        <a:graphic>
          <a:graphicData uri="http://schemas.openxmlformats.org/presentationml/2006/ole">
            <mc:AlternateContent xmlns:mc="http://schemas.openxmlformats.org/markup-compatibility/2006">
              <mc:Choice xmlns:v="urn:schemas-microsoft-com:vml" Requires="v">
                <p:oleObj spid="_x0000_s6757" name="Equation" r:id="rId9" imgW="171317" imgH="257450" progId="Equation.DSMT4">
                  <p:embed/>
                </p:oleObj>
              </mc:Choice>
              <mc:Fallback>
                <p:oleObj name="Equation" r:id="rId9" imgW="171317" imgH="257450" progId="Equation.DSMT4">
                  <p:embed/>
                  <p:pic>
                    <p:nvPicPr>
                      <p:cNvPr id="0" name=""/>
                      <p:cNvPicPr/>
                      <p:nvPr/>
                    </p:nvPicPr>
                    <p:blipFill>
                      <a:blip r:embed="rId10"/>
                      <a:stretch>
                        <a:fillRect/>
                      </a:stretch>
                    </p:blipFill>
                    <p:spPr>
                      <a:xfrm>
                        <a:off x="6010275" y="3298825"/>
                        <a:ext cx="171450" cy="257175"/>
                      </a:xfrm>
                      <a:prstGeom prst="rect">
                        <a:avLst/>
                      </a:prstGeom>
                    </p:spPr>
                  </p:pic>
                </p:oleObj>
              </mc:Fallback>
            </mc:AlternateContent>
          </a:graphicData>
        </a:graphic>
      </p:graphicFrame>
      <p:graphicFrame>
        <p:nvGraphicFramePr>
          <p:cNvPr id="25" name="Объект 24">
            <a:extLst>
              <a:ext uri="{FF2B5EF4-FFF2-40B4-BE49-F238E27FC236}">
                <a16:creationId xmlns:a16="http://schemas.microsoft.com/office/drawing/2014/main" xmlns="" id="{BCEE678B-745C-4DCC-97F9-56684F28602A}"/>
              </a:ext>
            </a:extLst>
          </p:cNvPr>
          <p:cNvGraphicFramePr>
            <a:graphicFrameLocks noChangeAspect="1"/>
          </p:cNvGraphicFramePr>
          <p:nvPr>
            <p:extLst>
              <p:ext uri="{D42A27DB-BD31-4B8C-83A1-F6EECF244321}">
                <p14:modId xmlns:p14="http://schemas.microsoft.com/office/powerpoint/2010/main" val="1979165364"/>
              </p:ext>
            </p:extLst>
          </p:nvPr>
        </p:nvGraphicFramePr>
        <p:xfrm>
          <a:off x="157431" y="4589385"/>
          <a:ext cx="2300633" cy="400110"/>
        </p:xfrm>
        <a:graphic>
          <a:graphicData uri="http://schemas.openxmlformats.org/presentationml/2006/ole">
            <mc:AlternateContent xmlns:mc="http://schemas.openxmlformats.org/markup-compatibility/2006">
              <mc:Choice xmlns:v="urn:schemas-microsoft-com:vml" Requires="v">
                <p:oleObj spid="_x0000_s6758" name="Equation" r:id="rId11" imgW="1460160" imgH="253800" progId="Equation.DSMT4">
                  <p:embed/>
                </p:oleObj>
              </mc:Choice>
              <mc:Fallback>
                <p:oleObj name="Equation" r:id="rId11" imgW="1460160" imgH="253800" progId="Equation.DSMT4">
                  <p:embed/>
                  <p:pic>
                    <p:nvPicPr>
                      <p:cNvPr id="0" name=""/>
                      <p:cNvPicPr/>
                      <p:nvPr/>
                    </p:nvPicPr>
                    <p:blipFill>
                      <a:blip r:embed="rId12"/>
                      <a:stretch>
                        <a:fillRect/>
                      </a:stretch>
                    </p:blipFill>
                    <p:spPr>
                      <a:xfrm>
                        <a:off x="157431" y="4589385"/>
                        <a:ext cx="2300633" cy="400110"/>
                      </a:xfrm>
                      <a:prstGeom prst="rect">
                        <a:avLst/>
                      </a:prstGeom>
                      <a:blipFill>
                        <a:blip r:embed="rId13"/>
                        <a:tile tx="0" ty="0" sx="100000" sy="100000" flip="none" algn="tl"/>
                      </a:blipFill>
                    </p:spPr>
                  </p:pic>
                </p:oleObj>
              </mc:Fallback>
            </mc:AlternateContent>
          </a:graphicData>
        </a:graphic>
      </p:graphicFrame>
      <p:sp>
        <p:nvSpPr>
          <p:cNvPr id="26" name="Rectangle 15">
            <a:extLst>
              <a:ext uri="{FF2B5EF4-FFF2-40B4-BE49-F238E27FC236}">
                <a16:creationId xmlns:a16="http://schemas.microsoft.com/office/drawing/2014/main" xmlns="" id="{272873DC-3CC5-43E2-9F6D-DB2FB092D97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 name="Объект 26">
            <a:extLst>
              <a:ext uri="{FF2B5EF4-FFF2-40B4-BE49-F238E27FC236}">
                <a16:creationId xmlns:a16="http://schemas.microsoft.com/office/drawing/2014/main" xmlns="" id="{19725B00-1CFF-4601-AA38-5C02595FFB64}"/>
              </a:ext>
            </a:extLst>
          </p:cNvPr>
          <p:cNvGraphicFramePr>
            <a:graphicFrameLocks noChangeAspect="1"/>
          </p:cNvGraphicFramePr>
          <p:nvPr>
            <p:extLst>
              <p:ext uri="{D42A27DB-BD31-4B8C-83A1-F6EECF244321}">
                <p14:modId xmlns:p14="http://schemas.microsoft.com/office/powerpoint/2010/main" val="3062933161"/>
              </p:ext>
            </p:extLst>
          </p:nvPr>
        </p:nvGraphicFramePr>
        <p:xfrm>
          <a:off x="2762864" y="4989495"/>
          <a:ext cx="5676944" cy="1617782"/>
        </p:xfrm>
        <a:graphic>
          <a:graphicData uri="http://schemas.openxmlformats.org/presentationml/2006/ole">
            <mc:AlternateContent xmlns:mc="http://schemas.openxmlformats.org/markup-compatibility/2006">
              <mc:Choice xmlns:v="urn:schemas-microsoft-com:vml" Requires="v">
                <p:oleObj spid="_x0000_s6759" name="Equation" r:id="rId14" imgW="3670300" imgH="1041400" progId="Equation.DSMT4">
                  <p:embed/>
                </p:oleObj>
              </mc:Choice>
              <mc:Fallback>
                <p:oleObj name="Equation" r:id="rId14" imgW="3670300" imgH="1041400"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2864" y="4989495"/>
                        <a:ext cx="5676944" cy="161778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8" name="TextBox 27">
            <a:extLst>
              <a:ext uri="{FF2B5EF4-FFF2-40B4-BE49-F238E27FC236}">
                <a16:creationId xmlns:a16="http://schemas.microsoft.com/office/drawing/2014/main" xmlns="" id="{EE10353A-7F35-427A-85B0-491C6DCDA9B5}"/>
              </a:ext>
            </a:extLst>
          </p:cNvPr>
          <p:cNvSpPr txBox="1"/>
          <p:nvPr/>
        </p:nvSpPr>
        <p:spPr>
          <a:xfrm>
            <a:off x="10728165" y="5525728"/>
            <a:ext cx="559769" cy="369332"/>
          </a:xfrm>
          <a:prstGeom prst="rect">
            <a:avLst/>
          </a:prstGeom>
          <a:noFill/>
        </p:spPr>
        <p:txBody>
          <a:bodyPr wrap="none" rtlCol="0">
            <a:spAutoFit/>
          </a:bodyPr>
          <a:lstStyle/>
          <a:p>
            <a:r>
              <a:rPr lang="en-US" dirty="0"/>
              <a:t>(17)</a:t>
            </a:r>
            <a:endParaRPr lang="ru-RU" dirty="0"/>
          </a:p>
        </p:txBody>
      </p:sp>
    </p:spTree>
    <p:extLst>
      <p:ext uri="{BB962C8B-B14F-4D97-AF65-F5344CB8AC3E}">
        <p14:creationId xmlns:p14="http://schemas.microsoft.com/office/powerpoint/2010/main" val="253065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11</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ABB10B17-FE90-496B-82D1-6F46009FFBFC}"/>
              </a:ext>
            </a:extLst>
          </p:cNvPr>
          <p:cNvSpPr txBox="1"/>
          <p:nvPr/>
        </p:nvSpPr>
        <p:spPr>
          <a:xfrm>
            <a:off x="127819" y="147484"/>
            <a:ext cx="11959405" cy="1200329"/>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These decompositions are similar to the previous supposition (3). We should note here that expression (17) is valid for Cases a) and b) considered above. </a:t>
            </a:r>
          </a:p>
          <a:p>
            <a:r>
              <a:rPr lang="en-US" sz="1800" dirty="0">
                <a:effectLst/>
                <a:latin typeface="Times New Roman" panose="02020603050405020304" pitchFamily="18" charset="0"/>
                <a:ea typeface="Calibri" panose="020F0502020204030204" pitchFamily="34" charset="0"/>
              </a:rPr>
              <a:t>Therefore, if the passive RCL elements are similar to each other and satisfy to the scaling property </a:t>
            </a:r>
            <a:r>
              <a:rPr lang="en-US" sz="1800" i="1" dirty="0">
                <a:effectLst/>
                <a:latin typeface="Times New Roman" panose="02020603050405020304" pitchFamily="18" charset="0"/>
                <a:ea typeface="Calibri" panose="020F0502020204030204" pitchFamily="34" charset="0"/>
              </a:rPr>
              <a:t>R</a:t>
            </a:r>
            <a:r>
              <a:rPr lang="en-US" sz="1800" i="1" baseline="-25000"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rPr>
              <a:t>R</a:t>
            </a:r>
            <a:r>
              <a:rPr lang="en-US" sz="1800" baseline="-25000" dirty="0">
                <a:effectLst/>
                <a:latin typeface="Times New Roman" panose="02020603050405020304" pitchFamily="18" charset="0"/>
                <a:ea typeface="Calibri" panose="020F0502020204030204" pitchFamily="34" charset="0"/>
              </a:rPr>
              <a:t>0</a:t>
            </a:r>
            <a:r>
              <a:rPr lang="en-US" sz="1800" i="1" dirty="0">
                <a:effectLst/>
                <a:latin typeface="Times New Roman" panose="02020603050405020304" pitchFamily="18" charset="0"/>
                <a:ea typeface="Calibri" panose="020F0502020204030204" pitchFamily="34" charset="0"/>
              </a:rPr>
              <a:t>b</a:t>
            </a:r>
            <a:r>
              <a:rPr lang="en-US" sz="1800" i="1" baseline="30000" dirty="0">
                <a:effectLst/>
                <a:latin typeface="Times New Roman" panose="02020603050405020304" pitchFamily="18" charset="0"/>
                <a:ea typeface="Calibri" panose="020F0502020204030204" pitchFamily="34" charset="0"/>
              </a:rPr>
              <a:t>n</a:t>
            </a:r>
            <a:r>
              <a:rPr lang="en-US" sz="1800" dirty="0">
                <a:effectLst/>
                <a:latin typeface="Times New Roman" panose="02020603050405020304" pitchFamily="18" charset="0"/>
                <a:ea typeface="Calibri" panose="020F0502020204030204" pitchFamily="34" charset="0"/>
              </a:rPr>
              <a:t> then one might expect the appearance of a CPE with power-law behavior accompanied always by </a:t>
            </a:r>
            <a:r>
              <a:rPr lang="en-US" sz="1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complex-conjugated </a:t>
            </a:r>
            <a:r>
              <a:rPr lang="en-US" sz="1800" dirty="0" err="1">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addings</a:t>
            </a:r>
            <a:r>
              <a:rPr lang="en-US" sz="1800" dirty="0">
                <a:effectLst/>
                <a:latin typeface="Times New Roman" panose="02020603050405020304" pitchFamily="18" charset="0"/>
                <a:ea typeface="Calibri" panose="020F0502020204030204" pitchFamily="34" charset="0"/>
              </a:rPr>
              <a:t>. </a:t>
            </a:r>
            <a:endParaRPr lang="ru-RU" dirty="0"/>
          </a:p>
        </p:txBody>
      </p:sp>
      <p:sp>
        <p:nvSpPr>
          <p:cNvPr id="6" name="TextBox 5">
            <a:extLst>
              <a:ext uri="{FF2B5EF4-FFF2-40B4-BE49-F238E27FC236}">
                <a16:creationId xmlns:a16="http://schemas.microsoft.com/office/drawing/2014/main" xmlns="" id="{9DB25E5D-89E4-49F7-8DCA-B3A150CBC974}"/>
              </a:ext>
            </a:extLst>
          </p:cNvPr>
          <p:cNvSpPr txBox="1"/>
          <p:nvPr/>
        </p:nvSpPr>
        <p:spPr>
          <a:xfrm>
            <a:off x="127819" y="1495296"/>
            <a:ext cx="11690554" cy="523220"/>
          </a:xfrm>
          <a:prstGeom prst="rect">
            <a:avLst/>
          </a:prstGeom>
          <a:noFill/>
        </p:spPr>
        <p:txBody>
          <a:bodyPr wrap="square" rtlCol="0">
            <a:spAutoFit/>
          </a:bodyPr>
          <a:lstStyle/>
          <a:p>
            <a:r>
              <a:rPr lang="en-US" sz="2800" dirty="0">
                <a:solidFill>
                  <a:srgbClr val="0000FF"/>
                </a:solidFill>
                <a:effectLst>
                  <a:outerShdw blurRad="38100" dist="38100" dir="2700000" algn="tl">
                    <a:srgbClr val="000000">
                      <a:alpha val="43137"/>
                    </a:srgbClr>
                  </a:outerShdw>
                </a:effectLst>
              </a:rPr>
              <a:t>3. </a:t>
            </a:r>
            <a:r>
              <a:rPr lang="en-US" sz="2800" dirty="0" err="1">
                <a:solidFill>
                  <a:srgbClr val="0000FF"/>
                </a:solidFill>
                <a:effectLst>
                  <a:outerShdw blurRad="38100" dist="38100" dir="2700000" algn="tl">
                    <a:srgbClr val="000000">
                      <a:alpha val="43137"/>
                    </a:srgbClr>
                  </a:outerShdw>
                </a:effectLst>
              </a:rPr>
              <a:t>Oustaloup</a:t>
            </a:r>
            <a:r>
              <a:rPr lang="en-US" sz="2800" dirty="0">
                <a:solidFill>
                  <a:srgbClr val="0000FF"/>
                </a:solidFill>
                <a:effectLst>
                  <a:outerShdw blurRad="38100" dist="38100" dir="2700000" algn="tl">
                    <a:srgbClr val="000000">
                      <a:alpha val="43137"/>
                    </a:srgbClr>
                  </a:outerShdw>
                </a:effectLst>
              </a:rPr>
              <a:t> product</a:t>
            </a:r>
            <a:endParaRPr lang="ru-RU" sz="2800" dirty="0">
              <a:solidFill>
                <a:srgbClr val="0000FF"/>
              </a:solidFill>
              <a:effectLst>
                <a:outerShdw blurRad="38100" dist="38100" dir="2700000" algn="tl">
                  <a:srgbClr val="000000">
                    <a:alpha val="43137"/>
                  </a:srgbClr>
                </a:outerShdw>
              </a:effectLst>
            </a:endParaRPr>
          </a:p>
        </p:txBody>
      </p:sp>
      <p:sp>
        <p:nvSpPr>
          <p:cNvPr id="7" name="Rectangle 2">
            <a:extLst>
              <a:ext uri="{FF2B5EF4-FFF2-40B4-BE49-F238E27FC236}">
                <a16:creationId xmlns:a16="http://schemas.microsoft.com/office/drawing/2014/main" xmlns="" id="{EDFE7F29-CA1E-418D-8CA4-628E945444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4">
            <a:extLst>
              <a:ext uri="{FF2B5EF4-FFF2-40B4-BE49-F238E27FC236}">
                <a16:creationId xmlns:a16="http://schemas.microsoft.com/office/drawing/2014/main" xmlns="" id="{4551C3BC-E7F3-41AA-9793-7B2A89A39E9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4" name="Группа 13">
            <a:extLst>
              <a:ext uri="{FF2B5EF4-FFF2-40B4-BE49-F238E27FC236}">
                <a16:creationId xmlns:a16="http://schemas.microsoft.com/office/drawing/2014/main" xmlns="" id="{C6CDD3CF-584B-4DFB-A01B-AD9E16D0626F}"/>
              </a:ext>
            </a:extLst>
          </p:cNvPr>
          <p:cNvGrpSpPr/>
          <p:nvPr/>
        </p:nvGrpSpPr>
        <p:grpSpPr>
          <a:xfrm>
            <a:off x="779145" y="2331372"/>
            <a:ext cx="10332986" cy="971550"/>
            <a:chOff x="779145" y="2331372"/>
            <a:chExt cx="10332986" cy="971550"/>
          </a:xfrm>
        </p:grpSpPr>
        <p:graphicFrame>
          <p:nvGraphicFramePr>
            <p:cNvPr id="8" name="Объект 7">
              <a:extLst>
                <a:ext uri="{FF2B5EF4-FFF2-40B4-BE49-F238E27FC236}">
                  <a16:creationId xmlns:a16="http://schemas.microsoft.com/office/drawing/2014/main" xmlns="" id="{221A2BAA-49C8-40EF-99AA-0E02EBF0F9E7}"/>
                </a:ext>
              </a:extLst>
            </p:cNvPr>
            <p:cNvGraphicFramePr>
              <a:graphicFrameLocks noChangeAspect="1"/>
            </p:cNvGraphicFramePr>
            <p:nvPr>
              <p:extLst>
                <p:ext uri="{D42A27DB-BD31-4B8C-83A1-F6EECF244321}">
                  <p14:modId xmlns:p14="http://schemas.microsoft.com/office/powerpoint/2010/main" val="1340212216"/>
                </p:ext>
              </p:extLst>
            </p:nvPr>
          </p:nvGraphicFramePr>
          <p:xfrm>
            <a:off x="1681316" y="2331561"/>
            <a:ext cx="2230743" cy="944549"/>
          </p:xfrm>
          <a:graphic>
            <a:graphicData uri="http://schemas.openxmlformats.org/presentationml/2006/ole">
              <mc:AlternateContent xmlns:mc="http://schemas.openxmlformats.org/markup-compatibility/2006">
                <mc:Choice xmlns:v="urn:schemas-microsoft-com:vml" Requires="v">
                  <p:oleObj spid="_x0000_s7668" name="Equation" r:id="rId3" imgW="1054100" imgH="444500" progId="Equation.DSMT4">
                    <p:embed/>
                  </p:oleObj>
                </mc:Choice>
                <mc:Fallback>
                  <p:oleObj name="Equation" r:id="rId3" imgW="10541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316" y="2331561"/>
                          <a:ext cx="2230743" cy="944549"/>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9" name="TextBox 8">
              <a:extLst>
                <a:ext uri="{FF2B5EF4-FFF2-40B4-BE49-F238E27FC236}">
                  <a16:creationId xmlns:a16="http://schemas.microsoft.com/office/drawing/2014/main" xmlns="" id="{EFD18797-7280-4C00-9CC4-481446D54123}"/>
                </a:ext>
              </a:extLst>
            </p:cNvPr>
            <p:cNvSpPr txBox="1"/>
            <p:nvPr/>
          </p:nvSpPr>
          <p:spPr>
            <a:xfrm>
              <a:off x="779145" y="2578010"/>
              <a:ext cx="601447" cy="400110"/>
            </a:xfrm>
            <a:prstGeom prst="rect">
              <a:avLst/>
            </a:prstGeom>
            <a:noFill/>
          </p:spPr>
          <p:txBody>
            <a:bodyPr wrap="none" rtlCol="0">
              <a:spAutoFit/>
            </a:bodyPr>
            <a:lstStyle/>
            <a:p>
              <a:r>
                <a:rPr lang="en-US" sz="2000" dirty="0"/>
                <a:t>(18)</a:t>
              </a:r>
              <a:endParaRPr lang="ru-RU" sz="2000" dirty="0"/>
            </a:p>
          </p:txBody>
        </p:sp>
        <p:graphicFrame>
          <p:nvGraphicFramePr>
            <p:cNvPr id="11" name="Объект 10">
              <a:extLst>
                <a:ext uri="{FF2B5EF4-FFF2-40B4-BE49-F238E27FC236}">
                  <a16:creationId xmlns:a16="http://schemas.microsoft.com/office/drawing/2014/main" xmlns="" id="{59A8FF1A-684E-41DA-968F-39124B34A9BF}"/>
                </a:ext>
              </a:extLst>
            </p:cNvPr>
            <p:cNvGraphicFramePr>
              <a:graphicFrameLocks noChangeAspect="1"/>
            </p:cNvGraphicFramePr>
            <p:nvPr>
              <p:extLst>
                <p:ext uri="{D42A27DB-BD31-4B8C-83A1-F6EECF244321}">
                  <p14:modId xmlns:p14="http://schemas.microsoft.com/office/powerpoint/2010/main" val="3580176791"/>
                </p:ext>
              </p:extLst>
            </p:nvPr>
          </p:nvGraphicFramePr>
          <p:xfrm>
            <a:off x="5452215" y="2331372"/>
            <a:ext cx="4608513" cy="971550"/>
          </p:xfrm>
          <a:graphic>
            <a:graphicData uri="http://schemas.openxmlformats.org/presentationml/2006/ole">
              <mc:AlternateContent xmlns:mc="http://schemas.openxmlformats.org/markup-compatibility/2006">
                <mc:Choice xmlns:v="urn:schemas-microsoft-com:vml" Requires="v">
                  <p:oleObj spid="_x0000_s7669" name="Equation" r:id="rId5" imgW="2616120" imgH="457200" progId="Equation.DSMT4">
                    <p:embed/>
                  </p:oleObj>
                </mc:Choice>
                <mc:Fallback>
                  <p:oleObj name="Equation" r:id="rId5" imgW="2616120" imgH="457200" progId="Equation.DSMT4">
                    <p:embed/>
                    <p:pic>
                      <p:nvPicPr>
                        <p:cNvPr id="0" name="Object 3"/>
                        <p:cNvPicPr>
                          <a:picLocks noChangeAspect="1" noChangeArrowheads="1"/>
                        </p:cNvPicPr>
                        <p:nvPr/>
                      </p:nvPicPr>
                      <p:blipFill>
                        <a:blip r:embed="rId6"/>
                        <a:srcRect/>
                        <a:stretch>
                          <a:fillRect/>
                        </a:stretch>
                      </p:blipFill>
                      <p:spPr bwMode="auto">
                        <a:xfrm>
                          <a:off x="5452215" y="2331372"/>
                          <a:ext cx="4608513" cy="97155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12" name="TextBox 11">
              <a:extLst>
                <a:ext uri="{FF2B5EF4-FFF2-40B4-BE49-F238E27FC236}">
                  <a16:creationId xmlns:a16="http://schemas.microsoft.com/office/drawing/2014/main" xmlns="" id="{BA836C41-5A23-4C8A-AC13-1EC453F92BB4}"/>
                </a:ext>
              </a:extLst>
            </p:cNvPr>
            <p:cNvSpPr txBox="1"/>
            <p:nvPr/>
          </p:nvSpPr>
          <p:spPr>
            <a:xfrm>
              <a:off x="10510684" y="2603780"/>
              <a:ext cx="601447" cy="400110"/>
            </a:xfrm>
            <a:prstGeom prst="rect">
              <a:avLst/>
            </a:prstGeom>
            <a:noFill/>
          </p:spPr>
          <p:txBody>
            <a:bodyPr wrap="none" rtlCol="0">
              <a:spAutoFit/>
            </a:bodyPr>
            <a:lstStyle/>
            <a:p>
              <a:r>
                <a:rPr lang="en-US" sz="2000" dirty="0"/>
                <a:t>(19)</a:t>
              </a:r>
              <a:endParaRPr lang="ru-RU" sz="2000" dirty="0"/>
            </a:p>
          </p:txBody>
        </p:sp>
        <p:sp>
          <p:nvSpPr>
            <p:cNvPr id="13" name="Стрелка: вправо 12">
              <a:extLst>
                <a:ext uri="{FF2B5EF4-FFF2-40B4-BE49-F238E27FC236}">
                  <a16:creationId xmlns:a16="http://schemas.microsoft.com/office/drawing/2014/main" xmlns="" id="{77EF024E-EBC5-4920-A740-CE3B5B0C1E1B}"/>
                </a:ext>
              </a:extLst>
            </p:cNvPr>
            <p:cNvSpPr/>
            <p:nvPr/>
          </p:nvSpPr>
          <p:spPr>
            <a:xfrm>
              <a:off x="3912059" y="2603780"/>
              <a:ext cx="161367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8" name="Группа 27">
            <a:extLst>
              <a:ext uri="{FF2B5EF4-FFF2-40B4-BE49-F238E27FC236}">
                <a16:creationId xmlns:a16="http://schemas.microsoft.com/office/drawing/2014/main" xmlns="" id="{67551B74-2053-4472-8DEB-FF76F50B674B}"/>
              </a:ext>
            </a:extLst>
          </p:cNvPr>
          <p:cNvGrpSpPr/>
          <p:nvPr/>
        </p:nvGrpSpPr>
        <p:grpSpPr>
          <a:xfrm>
            <a:off x="115769" y="3743696"/>
            <a:ext cx="11959405" cy="800220"/>
            <a:chOff x="127819" y="3559277"/>
            <a:chExt cx="11959405" cy="800220"/>
          </a:xfrm>
        </p:grpSpPr>
        <p:sp>
          <p:nvSpPr>
            <p:cNvPr id="15" name="TextBox 14">
              <a:extLst>
                <a:ext uri="{FF2B5EF4-FFF2-40B4-BE49-F238E27FC236}">
                  <a16:creationId xmlns:a16="http://schemas.microsoft.com/office/drawing/2014/main" xmlns="" id="{80B5E395-0882-4103-A054-E388237E7E63}"/>
                </a:ext>
              </a:extLst>
            </p:cNvPr>
            <p:cNvSpPr txBox="1"/>
            <p:nvPr/>
          </p:nvSpPr>
          <p:spPr>
            <a:xfrm>
              <a:off x="127819" y="3559277"/>
              <a:ext cx="11959405"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rPr>
                <a:t>Here </a:t>
              </a:r>
              <a:r>
                <a:rPr lang="en-US" sz="2000" i="1" dirty="0">
                  <a:effectLst/>
                  <a:latin typeface="Times New Roman" panose="02020603050405020304" pitchFamily="18" charset="0"/>
                  <a:ea typeface="Calibri" panose="020F0502020204030204" pitchFamily="34" charset="0"/>
                </a:rPr>
                <a:t>z</a:t>
              </a:r>
              <a:r>
                <a:rPr lang="en-US" sz="2000" dirty="0">
                  <a:effectLst/>
                  <a:latin typeface="Times New Roman" panose="02020603050405020304" pitchFamily="18" charset="0"/>
                  <a:ea typeface="Calibri" panose="020F0502020204030204" pitchFamily="34" charset="0"/>
                </a:rPr>
                <a:t>- is an arbitrary complex variable </a:t>
              </a:r>
              <a:r>
                <a:rPr lang="en-US" sz="2000" i="1" dirty="0">
                  <a:effectLst/>
                  <a:latin typeface="Times New Roman" panose="02020603050405020304" pitchFamily="18" charset="0"/>
                  <a:ea typeface="Calibri" panose="020F0502020204030204" pitchFamily="34" charset="0"/>
                </a:rPr>
                <a:t>z</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a</a:t>
              </a:r>
              <a:r>
                <a:rPr lang="en-US" sz="2000" baseline="-25000" dirty="0">
                  <a:effectLst/>
                  <a:latin typeface="Times New Roman" panose="02020603050405020304" pitchFamily="18" charset="0"/>
                  <a:ea typeface="Calibri" panose="020F0502020204030204" pitchFamily="34" charset="0"/>
                </a:rPr>
                <a:t>1</a:t>
              </a:r>
              <a:r>
                <a:rPr lang="en-US" sz="2000" dirty="0">
                  <a:effectLst/>
                  <a:latin typeface="Times New Roman" panose="02020603050405020304" pitchFamily="18" charset="0"/>
                  <a:ea typeface="Calibri" panose="020F0502020204030204" pitchFamily="34" charset="0"/>
                </a:rPr>
                <a:t>,</a:t>
              </a:r>
              <a:r>
                <a:rPr lang="en-US" sz="2000" i="1" dirty="0">
                  <a:effectLst/>
                  <a:latin typeface="Times New Roman" panose="02020603050405020304" pitchFamily="18" charset="0"/>
                  <a:ea typeface="Calibri" panose="020F0502020204030204" pitchFamily="34" charset="0"/>
                </a:rPr>
                <a:t>b</a:t>
              </a:r>
              <a:r>
                <a:rPr lang="en-US" sz="2000" baseline="-25000" dirty="0">
                  <a:effectLst/>
                  <a:latin typeface="Times New Roman" panose="02020603050405020304" pitchFamily="18" charset="0"/>
                  <a:ea typeface="Calibri" panose="020F0502020204030204" pitchFamily="34" charset="0"/>
                </a:rPr>
                <a:t>1</a:t>
              </a:r>
              <a:r>
                <a:rPr lang="en-US" sz="2000" dirty="0">
                  <a:effectLst/>
                  <a:latin typeface="Times New Roman" panose="02020603050405020304" pitchFamily="18" charset="0"/>
                  <a:ea typeface="Calibri" panose="020F0502020204030204" pitchFamily="34" charset="0"/>
                </a:rPr>
                <a:t> &gt; 0 are some positive constants, the constant </a:t>
              </a:r>
              <a:endParaRPr lang="ru-RU" sz="2000" dirty="0"/>
            </a:p>
          </p:txBody>
        </p:sp>
        <p:graphicFrame>
          <p:nvGraphicFramePr>
            <p:cNvPr id="17" name="Объект 16">
              <a:extLst>
                <a:ext uri="{FF2B5EF4-FFF2-40B4-BE49-F238E27FC236}">
                  <a16:creationId xmlns:a16="http://schemas.microsoft.com/office/drawing/2014/main" xmlns="" id="{F1920981-CC9D-48AB-A59B-520B7332506F}"/>
                </a:ext>
              </a:extLst>
            </p:cNvPr>
            <p:cNvGraphicFramePr>
              <a:graphicFrameLocks noChangeAspect="1"/>
            </p:cNvGraphicFramePr>
            <p:nvPr>
              <p:extLst>
                <p:ext uri="{D42A27DB-BD31-4B8C-83A1-F6EECF244321}">
                  <p14:modId xmlns:p14="http://schemas.microsoft.com/office/powerpoint/2010/main" val="3418382059"/>
                </p:ext>
              </p:extLst>
            </p:nvPr>
          </p:nvGraphicFramePr>
          <p:xfrm>
            <a:off x="10237837" y="3559277"/>
            <a:ext cx="1185511" cy="400110"/>
          </p:xfrm>
          <a:graphic>
            <a:graphicData uri="http://schemas.openxmlformats.org/presentationml/2006/ole">
              <mc:AlternateContent xmlns:mc="http://schemas.openxmlformats.org/markup-compatibility/2006">
                <mc:Choice xmlns:v="urn:schemas-microsoft-com:vml" Requires="v">
                  <p:oleObj spid="_x0000_s7670" name="Equation" r:id="rId7" imgW="761930" imgH="257450" progId="Equation.DSMT4">
                    <p:embed/>
                  </p:oleObj>
                </mc:Choice>
                <mc:Fallback>
                  <p:oleObj name="Equation" r:id="rId7" imgW="761930" imgH="257450" progId="Equation.DSMT4">
                    <p:embed/>
                    <p:pic>
                      <p:nvPicPr>
                        <p:cNvPr id="0" name=""/>
                        <p:cNvPicPr/>
                        <p:nvPr/>
                      </p:nvPicPr>
                      <p:blipFill>
                        <a:blip r:embed="rId8"/>
                        <a:stretch>
                          <a:fillRect/>
                        </a:stretch>
                      </p:blipFill>
                      <p:spPr>
                        <a:xfrm>
                          <a:off x="10237837" y="3559277"/>
                          <a:ext cx="1185511" cy="400110"/>
                        </a:xfrm>
                        <a:prstGeom prst="rect">
                          <a:avLst/>
                        </a:prstGeom>
                        <a:blipFill>
                          <a:blip r:embed="rId9"/>
                          <a:tile tx="0" ty="0" sx="100000" sy="100000" flip="none" algn="tl"/>
                        </a:blipFill>
                        <a:ln w="22225">
                          <a:solidFill>
                            <a:schemeClr val="accent1">
                              <a:shade val="50000"/>
                            </a:schemeClr>
                          </a:solidFill>
                        </a:ln>
                      </p:spPr>
                    </p:pic>
                  </p:oleObj>
                </mc:Fallback>
              </mc:AlternateContent>
            </a:graphicData>
          </a:graphic>
        </p:graphicFrame>
        <p:sp>
          <p:nvSpPr>
            <p:cNvPr id="18" name="TextBox 17">
              <a:extLst>
                <a:ext uri="{FF2B5EF4-FFF2-40B4-BE49-F238E27FC236}">
                  <a16:creationId xmlns:a16="http://schemas.microsoft.com/office/drawing/2014/main" xmlns="" id="{4215A79F-F364-4468-9F8F-B8C1260B5DAF}"/>
                </a:ext>
              </a:extLst>
            </p:cNvPr>
            <p:cNvSpPr txBox="1"/>
            <p:nvPr/>
          </p:nvSpPr>
          <p:spPr>
            <a:xfrm>
              <a:off x="127819" y="3959387"/>
              <a:ext cx="11936362"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can be complex and accept any value. It is easy to note that the product (19) satisfies to the following relationship</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9">
            <a:extLst>
              <a:ext uri="{FF2B5EF4-FFF2-40B4-BE49-F238E27FC236}">
                <a16:creationId xmlns:a16="http://schemas.microsoft.com/office/drawing/2014/main" xmlns="" id="{D7D98ED1-49C2-40B3-9E2D-FE4ECFC487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6" name="Группа 25">
            <a:extLst>
              <a:ext uri="{FF2B5EF4-FFF2-40B4-BE49-F238E27FC236}">
                <a16:creationId xmlns:a16="http://schemas.microsoft.com/office/drawing/2014/main" xmlns="" id="{E6DD3143-724C-4491-9C0D-C8A1953C939F}"/>
              </a:ext>
            </a:extLst>
          </p:cNvPr>
          <p:cNvGrpSpPr/>
          <p:nvPr/>
        </p:nvGrpSpPr>
        <p:grpSpPr>
          <a:xfrm>
            <a:off x="798344" y="4983953"/>
            <a:ext cx="10349504" cy="1007241"/>
            <a:chOff x="783465" y="4540544"/>
            <a:chExt cx="10349504" cy="1007241"/>
          </a:xfrm>
        </p:grpSpPr>
        <p:graphicFrame>
          <p:nvGraphicFramePr>
            <p:cNvPr id="21" name="Объект 20">
              <a:extLst>
                <a:ext uri="{FF2B5EF4-FFF2-40B4-BE49-F238E27FC236}">
                  <a16:creationId xmlns:a16="http://schemas.microsoft.com/office/drawing/2014/main" xmlns="" id="{05A508C6-6309-47AC-9360-FB9355715BC0}"/>
                </a:ext>
              </a:extLst>
            </p:cNvPr>
            <p:cNvGraphicFramePr>
              <a:graphicFrameLocks noChangeAspect="1"/>
            </p:cNvGraphicFramePr>
            <p:nvPr>
              <p:extLst>
                <p:ext uri="{D42A27DB-BD31-4B8C-83A1-F6EECF244321}">
                  <p14:modId xmlns:p14="http://schemas.microsoft.com/office/powerpoint/2010/main" val="3912976029"/>
                </p:ext>
              </p:extLst>
            </p:nvPr>
          </p:nvGraphicFramePr>
          <p:xfrm>
            <a:off x="1681316" y="4540544"/>
            <a:ext cx="2787899" cy="1007241"/>
          </p:xfrm>
          <a:graphic>
            <a:graphicData uri="http://schemas.openxmlformats.org/presentationml/2006/ole">
              <mc:AlternateContent xmlns:mc="http://schemas.openxmlformats.org/markup-compatibility/2006">
                <mc:Choice xmlns:v="urn:schemas-microsoft-com:vml" Requires="v">
                  <p:oleObj spid="_x0000_s7671" name="Equation" r:id="rId10" imgW="1473200" imgH="533400" progId="Equation.DSMT4">
                    <p:embed/>
                  </p:oleObj>
                </mc:Choice>
                <mc:Fallback>
                  <p:oleObj name="Equation" r:id="rId10" imgW="1473200" imgH="53340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316" y="4540544"/>
                          <a:ext cx="2787899" cy="1007241"/>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2" name="TextBox 21">
              <a:extLst>
                <a:ext uri="{FF2B5EF4-FFF2-40B4-BE49-F238E27FC236}">
                  <a16:creationId xmlns:a16="http://schemas.microsoft.com/office/drawing/2014/main" xmlns="" id="{470C46AC-EF39-4868-8F0C-EC70635C05FB}"/>
                </a:ext>
              </a:extLst>
            </p:cNvPr>
            <p:cNvSpPr txBox="1"/>
            <p:nvPr/>
          </p:nvSpPr>
          <p:spPr>
            <a:xfrm>
              <a:off x="783465" y="4758936"/>
              <a:ext cx="593432" cy="400110"/>
            </a:xfrm>
            <a:prstGeom prst="rect">
              <a:avLst/>
            </a:prstGeom>
            <a:noFill/>
          </p:spPr>
          <p:txBody>
            <a:bodyPr wrap="none" rtlCol="0">
              <a:spAutoFit/>
            </a:bodyPr>
            <a:lstStyle/>
            <a:p>
              <a:r>
                <a:rPr lang="en-US" dirty="0"/>
                <a:t>(</a:t>
              </a:r>
              <a:r>
                <a:rPr lang="en-US" sz="2000" dirty="0"/>
                <a:t>20)</a:t>
              </a:r>
              <a:endParaRPr lang="ru-RU" sz="2000" dirty="0"/>
            </a:p>
          </p:txBody>
        </p:sp>
        <p:graphicFrame>
          <p:nvGraphicFramePr>
            <p:cNvPr id="23" name="Объект 22">
              <a:extLst>
                <a:ext uri="{FF2B5EF4-FFF2-40B4-BE49-F238E27FC236}">
                  <a16:creationId xmlns:a16="http://schemas.microsoft.com/office/drawing/2014/main" xmlns="" id="{F39594C3-F5DF-483B-BD51-7772795DFAEB}"/>
                </a:ext>
              </a:extLst>
            </p:cNvPr>
            <p:cNvGraphicFramePr>
              <a:graphicFrameLocks noChangeAspect="1"/>
            </p:cNvGraphicFramePr>
            <p:nvPr>
              <p:extLst>
                <p:ext uri="{D42A27DB-BD31-4B8C-83A1-F6EECF244321}">
                  <p14:modId xmlns:p14="http://schemas.microsoft.com/office/powerpoint/2010/main" val="4287938575"/>
                </p:ext>
              </p:extLst>
            </p:nvPr>
          </p:nvGraphicFramePr>
          <p:xfrm>
            <a:off x="6096000" y="4622933"/>
            <a:ext cx="2824143" cy="733191"/>
          </p:xfrm>
          <a:graphic>
            <a:graphicData uri="http://schemas.openxmlformats.org/presentationml/2006/ole">
              <mc:AlternateContent xmlns:mc="http://schemas.openxmlformats.org/markup-compatibility/2006">
                <mc:Choice xmlns:v="urn:schemas-microsoft-com:vml" Requires="v">
                  <p:oleObj spid="_x0000_s7672" name="Equation" r:id="rId12" imgW="990473" imgH="257450" progId="Equation.DSMT4">
                    <p:embed/>
                  </p:oleObj>
                </mc:Choice>
                <mc:Fallback>
                  <p:oleObj name="Equation" r:id="rId12" imgW="990473" imgH="257450" progId="Equation.DSMT4">
                    <p:embed/>
                    <p:pic>
                      <p:nvPicPr>
                        <p:cNvPr id="0" name=""/>
                        <p:cNvPicPr/>
                        <p:nvPr/>
                      </p:nvPicPr>
                      <p:blipFill>
                        <a:blip r:embed="rId13"/>
                        <a:stretch>
                          <a:fillRect/>
                        </a:stretch>
                      </p:blipFill>
                      <p:spPr>
                        <a:xfrm>
                          <a:off x="6096000" y="4622933"/>
                          <a:ext cx="2824143" cy="733191"/>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4" name="TextBox 23">
              <a:extLst>
                <a:ext uri="{FF2B5EF4-FFF2-40B4-BE49-F238E27FC236}">
                  <a16:creationId xmlns:a16="http://schemas.microsoft.com/office/drawing/2014/main" xmlns="" id="{5E43845C-EAFE-404A-AE2F-0CC7379D99C5}"/>
                </a:ext>
              </a:extLst>
            </p:cNvPr>
            <p:cNvSpPr txBox="1"/>
            <p:nvPr/>
          </p:nvSpPr>
          <p:spPr>
            <a:xfrm>
              <a:off x="10531522" y="4840313"/>
              <a:ext cx="601447" cy="400110"/>
            </a:xfrm>
            <a:prstGeom prst="rect">
              <a:avLst/>
            </a:prstGeom>
            <a:noFill/>
          </p:spPr>
          <p:txBody>
            <a:bodyPr wrap="none" rtlCol="0">
              <a:spAutoFit/>
            </a:bodyPr>
            <a:lstStyle/>
            <a:p>
              <a:r>
                <a:rPr lang="en-US" sz="2000" dirty="0"/>
                <a:t>(21)</a:t>
              </a:r>
              <a:endParaRPr lang="ru-RU" sz="2000" dirty="0"/>
            </a:p>
          </p:txBody>
        </p:sp>
        <p:sp>
          <p:nvSpPr>
            <p:cNvPr id="25" name="Выноска: стрелка вправо 24">
              <a:extLst>
                <a:ext uri="{FF2B5EF4-FFF2-40B4-BE49-F238E27FC236}">
                  <a16:creationId xmlns:a16="http://schemas.microsoft.com/office/drawing/2014/main" xmlns="" id="{42A581C6-B2EA-4AE1-A430-2F8F83C09DF3}"/>
                </a:ext>
              </a:extLst>
            </p:cNvPr>
            <p:cNvSpPr/>
            <p:nvPr/>
          </p:nvSpPr>
          <p:spPr>
            <a:xfrm>
              <a:off x="4484620" y="4713842"/>
              <a:ext cx="1595973" cy="65305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N</a:t>
              </a:r>
              <a:r>
                <a:rPr lang="en-US" dirty="0"/>
                <a:t>&gt;&gt;1</a:t>
              </a:r>
              <a:endParaRPr lang="ru-RU" dirty="0"/>
            </a:p>
          </p:txBody>
        </p:sp>
      </p:grpSp>
    </p:spTree>
    <p:extLst>
      <p:ext uri="{BB962C8B-B14F-4D97-AF65-F5344CB8AC3E}">
        <p14:creationId xmlns:p14="http://schemas.microsoft.com/office/powerpoint/2010/main" val="51491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12</a:t>
            </a:fld>
            <a:endParaRPr lang="ru-RU" sz="1800" dirty="0">
              <a:solidFill>
                <a:srgbClr val="C00000"/>
              </a:solidFill>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xmlns="" id="{16082298-65DA-41D1-8F2B-CDABB9DFD38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a:extLst>
              <a:ext uri="{FF2B5EF4-FFF2-40B4-BE49-F238E27FC236}">
                <a16:creationId xmlns:a16="http://schemas.microsoft.com/office/drawing/2014/main" xmlns="" id="{155058DF-A74D-4218-95C7-E9E663FB81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0" name="Группа 19">
            <a:extLst>
              <a:ext uri="{FF2B5EF4-FFF2-40B4-BE49-F238E27FC236}">
                <a16:creationId xmlns:a16="http://schemas.microsoft.com/office/drawing/2014/main" xmlns="" id="{D5902A89-30DA-459E-BBB4-F3C17AEBD88E}"/>
              </a:ext>
            </a:extLst>
          </p:cNvPr>
          <p:cNvGrpSpPr/>
          <p:nvPr/>
        </p:nvGrpSpPr>
        <p:grpSpPr>
          <a:xfrm>
            <a:off x="393291" y="3614633"/>
            <a:ext cx="7059560" cy="3106841"/>
            <a:chOff x="393291" y="3614633"/>
            <a:chExt cx="7059560" cy="3106841"/>
          </a:xfrm>
        </p:grpSpPr>
        <p:graphicFrame>
          <p:nvGraphicFramePr>
            <p:cNvPr id="6" name="Объект 5">
              <a:extLst>
                <a:ext uri="{FF2B5EF4-FFF2-40B4-BE49-F238E27FC236}">
                  <a16:creationId xmlns:a16="http://schemas.microsoft.com/office/drawing/2014/main" xmlns="" id="{9F09D3AB-C672-4652-9EA9-B9AD3698D88D}"/>
                </a:ext>
              </a:extLst>
            </p:cNvPr>
            <p:cNvGraphicFramePr>
              <a:graphicFrameLocks noChangeAspect="1"/>
            </p:cNvGraphicFramePr>
            <p:nvPr>
              <p:extLst>
                <p:ext uri="{D42A27DB-BD31-4B8C-83A1-F6EECF244321}">
                  <p14:modId xmlns:p14="http://schemas.microsoft.com/office/powerpoint/2010/main" val="2175208020"/>
                </p:ext>
              </p:extLst>
            </p:nvPr>
          </p:nvGraphicFramePr>
          <p:xfrm>
            <a:off x="393291" y="3614633"/>
            <a:ext cx="7059560" cy="3106841"/>
          </p:xfrm>
          <a:graphic>
            <a:graphicData uri="http://schemas.openxmlformats.org/presentationml/2006/ole">
              <mc:AlternateContent xmlns:mc="http://schemas.openxmlformats.org/markup-compatibility/2006">
                <mc:Choice xmlns:v="urn:schemas-microsoft-com:vml" Requires="v">
                  <p:oleObj spid="_x0000_s8390" name="Equation" r:id="rId3" imgW="5537200" imgH="2616200" progId="Equation.DSMT4">
                    <p:embed/>
                  </p:oleObj>
                </mc:Choice>
                <mc:Fallback>
                  <p:oleObj name="Equation" r:id="rId3" imgW="5537200" imgH="2616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91" y="3614633"/>
                          <a:ext cx="7059560" cy="3106841"/>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cxnSp>
          <p:nvCxnSpPr>
            <p:cNvPr id="15" name="Прямая соединительная линия 14">
              <a:extLst>
                <a:ext uri="{FF2B5EF4-FFF2-40B4-BE49-F238E27FC236}">
                  <a16:creationId xmlns:a16="http://schemas.microsoft.com/office/drawing/2014/main" xmlns="" id="{F2F8CB93-04F8-4077-9438-12CB6B60B12D}"/>
                </a:ext>
              </a:extLst>
            </p:cNvPr>
            <p:cNvCxnSpPr>
              <a:cxnSpLocks/>
            </p:cNvCxnSpPr>
            <p:nvPr/>
          </p:nvCxnSpPr>
          <p:spPr>
            <a:xfrm>
              <a:off x="393291" y="6174658"/>
              <a:ext cx="1543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Группа 18">
            <a:extLst>
              <a:ext uri="{FF2B5EF4-FFF2-40B4-BE49-F238E27FC236}">
                <a16:creationId xmlns:a16="http://schemas.microsoft.com/office/drawing/2014/main" xmlns="" id="{7AD5CEA3-AF8D-49D8-A331-423669276B61}"/>
              </a:ext>
            </a:extLst>
          </p:cNvPr>
          <p:cNvGrpSpPr/>
          <p:nvPr/>
        </p:nvGrpSpPr>
        <p:grpSpPr>
          <a:xfrm>
            <a:off x="393291" y="195569"/>
            <a:ext cx="11448739" cy="4774360"/>
            <a:chOff x="393291" y="195569"/>
            <a:chExt cx="11448739" cy="4774360"/>
          </a:xfrm>
        </p:grpSpPr>
        <p:graphicFrame>
          <p:nvGraphicFramePr>
            <p:cNvPr id="3" name="Объект 2">
              <a:extLst>
                <a:ext uri="{FF2B5EF4-FFF2-40B4-BE49-F238E27FC236}">
                  <a16:creationId xmlns:a16="http://schemas.microsoft.com/office/drawing/2014/main" xmlns="" id="{86280ABD-29E3-4622-B5AF-B4BEDA5EF890}"/>
                </a:ext>
              </a:extLst>
            </p:cNvPr>
            <p:cNvGraphicFramePr>
              <a:graphicFrameLocks noChangeAspect="1"/>
            </p:cNvGraphicFramePr>
            <p:nvPr>
              <p:extLst>
                <p:ext uri="{D42A27DB-BD31-4B8C-83A1-F6EECF244321}">
                  <p14:modId xmlns:p14="http://schemas.microsoft.com/office/powerpoint/2010/main" val="4061550972"/>
                </p:ext>
              </p:extLst>
            </p:nvPr>
          </p:nvGraphicFramePr>
          <p:xfrm>
            <a:off x="393291" y="195569"/>
            <a:ext cx="7059560" cy="3223496"/>
          </p:xfrm>
          <a:graphic>
            <a:graphicData uri="http://schemas.openxmlformats.org/presentationml/2006/ole">
              <mc:AlternateContent xmlns:mc="http://schemas.openxmlformats.org/markup-compatibility/2006">
                <mc:Choice xmlns:v="urn:schemas-microsoft-com:vml" Requires="v">
                  <p:oleObj spid="_x0000_s8391" name="Equation" r:id="rId5" imgW="5461000" imgH="2616200" progId="Equation.DSMT4">
                    <p:embed/>
                  </p:oleObj>
                </mc:Choice>
                <mc:Fallback>
                  <p:oleObj name="Equation" r:id="rId5" imgW="5461000" imgH="2616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91" y="195569"/>
                          <a:ext cx="7059560" cy="3223496"/>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7" name="Rectangle 5">
              <a:extLst>
                <a:ext uri="{FF2B5EF4-FFF2-40B4-BE49-F238E27FC236}">
                  <a16:creationId xmlns:a16="http://schemas.microsoft.com/office/drawing/2014/main" xmlns="" id="{E7BD8417-47AB-411E-9845-28604E385819}"/>
                </a:ext>
              </a:extLst>
            </p:cNvPr>
            <p:cNvSpPr>
              <a:spLocks noChangeArrowheads="1"/>
            </p:cNvSpPr>
            <p:nvPr/>
          </p:nvSpPr>
          <p:spPr bwMode="auto">
            <a:xfrm>
              <a:off x="11099191" y="4569819"/>
              <a:ext cx="7393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(22b)</a:t>
              </a:r>
              <a:endParaRPr kumimoji="0" lang="en-US" altLang="ru-RU" sz="20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xmlns="" id="{EEC0C91F-1C44-490C-A31A-C5519433F6C7}"/>
                </a:ext>
              </a:extLst>
            </p:cNvPr>
            <p:cNvSpPr>
              <a:spLocks noChangeArrowheads="1"/>
            </p:cNvSpPr>
            <p:nvPr/>
          </p:nvSpPr>
          <p:spPr bwMode="auto">
            <a:xfrm>
              <a:off x="11117152" y="1656200"/>
              <a:ext cx="724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(22a)</a:t>
              </a:r>
              <a:endParaRPr kumimoji="0" lang="en-US" altLang="ru-RU" sz="2000" b="0" i="0" u="none" strike="noStrike" cap="none" normalizeH="0" baseline="0" dirty="0">
                <a:ln>
                  <a:noFill/>
                </a:ln>
                <a:solidFill>
                  <a:schemeClr val="tx1"/>
                </a:solidFill>
                <a:effectLst/>
                <a:latin typeface="Arial" panose="020B0604020202020204" pitchFamily="34" charset="0"/>
              </a:endParaRPr>
            </a:p>
          </p:txBody>
        </p:sp>
        <p:cxnSp>
          <p:nvCxnSpPr>
            <p:cNvPr id="10" name="Прямая соединительная линия 9">
              <a:extLst>
                <a:ext uri="{FF2B5EF4-FFF2-40B4-BE49-F238E27FC236}">
                  <a16:creationId xmlns:a16="http://schemas.microsoft.com/office/drawing/2014/main" xmlns="" id="{D2A6C010-BE21-4A9E-9425-7D1319374C3C}"/>
                </a:ext>
              </a:extLst>
            </p:cNvPr>
            <p:cNvCxnSpPr>
              <a:cxnSpLocks/>
            </p:cNvCxnSpPr>
            <p:nvPr/>
          </p:nvCxnSpPr>
          <p:spPr>
            <a:xfrm>
              <a:off x="393291" y="457200"/>
              <a:ext cx="1543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DF1EF317-D326-4794-8DAE-1F236126AC40}"/>
                </a:ext>
              </a:extLst>
            </p:cNvPr>
            <p:cNvCxnSpPr>
              <a:cxnSpLocks/>
            </p:cNvCxnSpPr>
            <p:nvPr/>
          </p:nvCxnSpPr>
          <p:spPr>
            <a:xfrm>
              <a:off x="393291" y="3893574"/>
              <a:ext cx="1543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A4AAAD45-CBB5-4F86-8163-BB191D92C5B9}"/>
                </a:ext>
              </a:extLst>
            </p:cNvPr>
            <p:cNvCxnSpPr>
              <a:cxnSpLocks/>
            </p:cNvCxnSpPr>
            <p:nvPr/>
          </p:nvCxnSpPr>
          <p:spPr>
            <a:xfrm>
              <a:off x="393291" y="2851355"/>
              <a:ext cx="1543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A9F73DA-9B93-4D6D-987D-1512FFD073BC}"/>
                </a:ext>
              </a:extLst>
            </p:cNvPr>
            <p:cNvCxnSpPr>
              <a:cxnSpLocks/>
            </p:cNvCxnSpPr>
            <p:nvPr/>
          </p:nvCxnSpPr>
          <p:spPr>
            <a:xfrm>
              <a:off x="393291" y="1347020"/>
              <a:ext cx="7964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37E60C88-647B-4559-BCA7-47295AD4AF6A}"/>
                </a:ext>
              </a:extLst>
            </p:cNvPr>
            <p:cNvCxnSpPr>
              <a:cxnSpLocks/>
            </p:cNvCxnSpPr>
            <p:nvPr/>
          </p:nvCxnSpPr>
          <p:spPr>
            <a:xfrm>
              <a:off x="393291" y="4714568"/>
              <a:ext cx="7964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2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13</a:t>
            </a:fld>
            <a:endParaRPr lang="ru-RU" sz="1800" dirty="0">
              <a:solidFill>
                <a:srgbClr val="C00000"/>
              </a:solidFill>
              <a:effectLst>
                <a:outerShdw blurRad="38100" dist="38100" dir="2700000" algn="tl">
                  <a:srgbClr val="000000">
                    <a:alpha val="43137"/>
                  </a:srgbClr>
                </a:outerShdw>
              </a:effectLst>
            </a:endParaRPr>
          </a:p>
        </p:txBody>
      </p:sp>
      <p:sp>
        <p:nvSpPr>
          <p:cNvPr id="7" name="Rectangle 2">
            <a:extLst>
              <a:ext uri="{FF2B5EF4-FFF2-40B4-BE49-F238E27FC236}">
                <a16:creationId xmlns:a16="http://schemas.microsoft.com/office/drawing/2014/main" xmlns="" id="{13261D65-E3DA-4227-AB07-D366A4BC09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1" name="Группа 10">
            <a:extLst>
              <a:ext uri="{FF2B5EF4-FFF2-40B4-BE49-F238E27FC236}">
                <a16:creationId xmlns:a16="http://schemas.microsoft.com/office/drawing/2014/main" xmlns="" id="{C0F749CF-0FB1-41F4-9CBE-F26780CD30E2}"/>
              </a:ext>
            </a:extLst>
          </p:cNvPr>
          <p:cNvGrpSpPr/>
          <p:nvPr/>
        </p:nvGrpSpPr>
        <p:grpSpPr>
          <a:xfrm>
            <a:off x="1848463" y="294353"/>
            <a:ext cx="8652755" cy="3386628"/>
            <a:chOff x="1995947" y="510662"/>
            <a:chExt cx="8652755" cy="3386628"/>
          </a:xfrm>
        </p:grpSpPr>
        <p:graphicFrame>
          <p:nvGraphicFramePr>
            <p:cNvPr id="3" name="Объект 2">
              <a:extLst>
                <a:ext uri="{FF2B5EF4-FFF2-40B4-BE49-F238E27FC236}">
                  <a16:creationId xmlns:a16="http://schemas.microsoft.com/office/drawing/2014/main" xmlns="" id="{BD5A08C6-E56B-4CF5-9196-CC581C7260FE}"/>
                </a:ext>
              </a:extLst>
            </p:cNvPr>
            <p:cNvGraphicFramePr>
              <a:graphicFrameLocks noChangeAspect="1"/>
            </p:cNvGraphicFramePr>
            <p:nvPr>
              <p:extLst>
                <p:ext uri="{D42A27DB-BD31-4B8C-83A1-F6EECF244321}">
                  <p14:modId xmlns:p14="http://schemas.microsoft.com/office/powerpoint/2010/main" val="1903243077"/>
                </p:ext>
              </p:extLst>
            </p:nvPr>
          </p:nvGraphicFramePr>
          <p:xfrm>
            <a:off x="2144745" y="510662"/>
            <a:ext cx="5573578" cy="966498"/>
          </p:xfrm>
          <a:graphic>
            <a:graphicData uri="http://schemas.openxmlformats.org/presentationml/2006/ole">
              <mc:AlternateContent xmlns:mc="http://schemas.openxmlformats.org/markup-compatibility/2006">
                <mc:Choice xmlns:v="urn:schemas-microsoft-com:vml" Requires="v">
                  <p:oleObj spid="_x0000_s9409" name="Equation" r:id="rId3" imgW="2590274" imgH="448554" progId="Equation.DSMT4">
                    <p:embed/>
                  </p:oleObj>
                </mc:Choice>
                <mc:Fallback>
                  <p:oleObj name="Equation" r:id="rId3" imgW="2590274" imgH="448554" progId="Equation.DSMT4">
                    <p:embed/>
                    <p:pic>
                      <p:nvPicPr>
                        <p:cNvPr id="25" name="Объект 24">
                          <a:extLst>
                            <a:ext uri="{FF2B5EF4-FFF2-40B4-BE49-F238E27FC236}">
                              <a16:creationId xmlns:a16="http://schemas.microsoft.com/office/drawing/2014/main" xmlns="" id="{1675A476-E571-4EAD-A999-2E83C0918003}"/>
                            </a:ext>
                          </a:extLst>
                        </p:cNvPr>
                        <p:cNvPicPr/>
                        <p:nvPr/>
                      </p:nvPicPr>
                      <p:blipFill>
                        <a:blip r:embed="rId4"/>
                        <a:stretch>
                          <a:fillRect/>
                        </a:stretch>
                      </p:blipFill>
                      <p:spPr>
                        <a:xfrm>
                          <a:off x="2144745" y="510662"/>
                          <a:ext cx="5573578" cy="966498"/>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6" name="TextBox 5">
              <a:extLst>
                <a:ext uri="{FF2B5EF4-FFF2-40B4-BE49-F238E27FC236}">
                  <a16:creationId xmlns:a16="http://schemas.microsoft.com/office/drawing/2014/main" xmlns="" id="{9F9309A2-1249-4CB4-AF1B-04F9D2BD7E57}"/>
                </a:ext>
              </a:extLst>
            </p:cNvPr>
            <p:cNvSpPr txBox="1"/>
            <p:nvPr/>
          </p:nvSpPr>
          <p:spPr>
            <a:xfrm>
              <a:off x="10047255" y="872514"/>
              <a:ext cx="601447" cy="400110"/>
            </a:xfrm>
            <a:prstGeom prst="rect">
              <a:avLst/>
            </a:prstGeom>
            <a:noFill/>
          </p:spPr>
          <p:txBody>
            <a:bodyPr wrap="none" rtlCol="0">
              <a:spAutoFit/>
            </a:bodyPr>
            <a:lstStyle/>
            <a:p>
              <a:r>
                <a:rPr lang="en-US" sz="2000" dirty="0"/>
                <a:t>(23)</a:t>
              </a:r>
              <a:endParaRPr lang="ru-RU" sz="2000" dirty="0"/>
            </a:p>
          </p:txBody>
        </p:sp>
        <p:graphicFrame>
          <p:nvGraphicFramePr>
            <p:cNvPr id="8" name="Объект 7">
              <a:extLst>
                <a:ext uri="{FF2B5EF4-FFF2-40B4-BE49-F238E27FC236}">
                  <a16:creationId xmlns:a16="http://schemas.microsoft.com/office/drawing/2014/main" xmlns="" id="{85B74251-F170-4B53-99E8-994574F6792F}"/>
                </a:ext>
              </a:extLst>
            </p:cNvPr>
            <p:cNvGraphicFramePr>
              <a:graphicFrameLocks noChangeAspect="1"/>
            </p:cNvGraphicFramePr>
            <p:nvPr>
              <p:extLst>
                <p:ext uri="{D42A27DB-BD31-4B8C-83A1-F6EECF244321}">
                  <p14:modId xmlns:p14="http://schemas.microsoft.com/office/powerpoint/2010/main" val="3168160891"/>
                </p:ext>
              </p:extLst>
            </p:nvPr>
          </p:nvGraphicFramePr>
          <p:xfrm>
            <a:off x="1995947" y="2310817"/>
            <a:ext cx="6287673" cy="1586473"/>
          </p:xfrm>
          <a:graphic>
            <a:graphicData uri="http://schemas.openxmlformats.org/presentationml/2006/ole">
              <mc:AlternateContent xmlns:mc="http://schemas.openxmlformats.org/markup-compatibility/2006">
                <mc:Choice xmlns:v="urn:schemas-microsoft-com:vml" Requires="v">
                  <p:oleObj spid="_x0000_s9410" name="Equation" r:id="rId5" imgW="4114800" imgH="1041400" progId="Equation.DSMT4">
                    <p:embed/>
                  </p:oleObj>
                </mc:Choice>
                <mc:Fallback>
                  <p:oleObj name="Equation" r:id="rId5" imgW="4114800" imgH="10414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947" y="2310817"/>
                          <a:ext cx="6287673" cy="158647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9" name="Выноска: стрелка вниз 8">
              <a:extLst>
                <a:ext uri="{FF2B5EF4-FFF2-40B4-BE49-F238E27FC236}">
                  <a16:creationId xmlns:a16="http://schemas.microsoft.com/office/drawing/2014/main" xmlns="" id="{AF5E6F10-F24B-44FD-BDE0-2F3BF391CF76}"/>
                </a:ext>
              </a:extLst>
            </p:cNvPr>
            <p:cNvSpPr/>
            <p:nvPr/>
          </p:nvSpPr>
          <p:spPr>
            <a:xfrm>
              <a:off x="4503174" y="1477160"/>
              <a:ext cx="1219200" cy="83365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N &gt;&gt;1 </a:t>
              </a:r>
              <a:endParaRPr lang="ru-RU" dirty="0"/>
            </a:p>
          </p:txBody>
        </p:sp>
        <p:sp>
          <p:nvSpPr>
            <p:cNvPr id="10" name="TextBox 9">
              <a:extLst>
                <a:ext uri="{FF2B5EF4-FFF2-40B4-BE49-F238E27FC236}">
                  <a16:creationId xmlns:a16="http://schemas.microsoft.com/office/drawing/2014/main" xmlns="" id="{B1314697-0C63-4626-ACF3-6D78F6866054}"/>
                </a:ext>
              </a:extLst>
            </p:cNvPr>
            <p:cNvSpPr txBox="1"/>
            <p:nvPr/>
          </p:nvSpPr>
          <p:spPr>
            <a:xfrm>
              <a:off x="10047254" y="2778065"/>
              <a:ext cx="601447" cy="400110"/>
            </a:xfrm>
            <a:prstGeom prst="rect">
              <a:avLst/>
            </a:prstGeom>
            <a:noFill/>
          </p:spPr>
          <p:txBody>
            <a:bodyPr wrap="none" rtlCol="0">
              <a:spAutoFit/>
            </a:bodyPr>
            <a:lstStyle/>
            <a:p>
              <a:r>
                <a:rPr lang="en-US" sz="2000" dirty="0"/>
                <a:t>(24)</a:t>
              </a:r>
              <a:endParaRPr lang="ru-RU" sz="2000" dirty="0"/>
            </a:p>
          </p:txBody>
        </p:sp>
      </p:grpSp>
      <p:sp>
        <p:nvSpPr>
          <p:cNvPr id="12" name="TextBox 11">
            <a:extLst>
              <a:ext uri="{FF2B5EF4-FFF2-40B4-BE49-F238E27FC236}">
                <a16:creationId xmlns:a16="http://schemas.microsoft.com/office/drawing/2014/main" xmlns="" id="{5390DA3B-0542-4479-9DFE-022063B0D1A4}"/>
              </a:ext>
            </a:extLst>
          </p:cNvPr>
          <p:cNvSpPr txBox="1"/>
          <p:nvPr/>
        </p:nvSpPr>
        <p:spPr>
          <a:xfrm>
            <a:off x="176981" y="3867354"/>
            <a:ext cx="11910243" cy="2554545"/>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further analysis of approximate expressions in (24) can be analyzed in complete analogy with previous expressions (7)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(14)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that lead again to desired linear equations (9) and (15). </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us it is important to stress also </a:t>
            </a:r>
            <a:r>
              <a:rPr lang="en-US" sz="20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one fact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On the mesoscale region any CPE is </a:t>
            </a:r>
            <a:r>
              <a:rPr lang="en-US" sz="2000"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accompanied by complex-conjugated supplements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some materials modulated by RCL models the detected impedance can be described by a combination of power-law exponents similar to expression (13) containing two-power law and more exponents. Obviously, expression (9) can be generalized. Let us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suppose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that from the SSP one can write the following relationship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15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14</a:t>
            </a:fld>
            <a:endParaRPr lang="ru-RU" sz="1800" dirty="0">
              <a:solidFill>
                <a:srgbClr val="C00000"/>
              </a:solidFill>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xmlns="" id="{D95C4E6E-C996-4156-A9D8-073B320F40B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xmlns="" id="{8092DCA5-03B3-4058-90BB-02E9E1427184}"/>
              </a:ext>
            </a:extLst>
          </p:cNvPr>
          <p:cNvGraphicFramePr>
            <a:graphicFrameLocks noChangeAspect="1"/>
          </p:cNvGraphicFramePr>
          <p:nvPr>
            <p:extLst>
              <p:ext uri="{D42A27DB-BD31-4B8C-83A1-F6EECF244321}">
                <p14:modId xmlns:p14="http://schemas.microsoft.com/office/powerpoint/2010/main" val="3791070982"/>
              </p:ext>
            </p:extLst>
          </p:nvPr>
        </p:nvGraphicFramePr>
        <p:xfrm>
          <a:off x="512042" y="237880"/>
          <a:ext cx="4328330" cy="884903"/>
        </p:xfrm>
        <a:graphic>
          <a:graphicData uri="http://schemas.openxmlformats.org/presentationml/2006/ole">
            <mc:AlternateContent xmlns:mc="http://schemas.openxmlformats.org/markup-compatibility/2006">
              <mc:Choice xmlns:v="urn:schemas-microsoft-com:vml" Requires="v">
                <p:oleObj spid="_x0000_s10627" name="Equation" r:id="rId3" imgW="2145369" imgH="444307" progId="Equation.DSMT4">
                  <p:embed/>
                </p:oleObj>
              </mc:Choice>
              <mc:Fallback>
                <p:oleObj name="Equation" r:id="rId3" imgW="2145369" imgH="444307"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42" y="237880"/>
                        <a:ext cx="4328330" cy="88490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5" name="TextBox 4">
            <a:extLst>
              <a:ext uri="{FF2B5EF4-FFF2-40B4-BE49-F238E27FC236}">
                <a16:creationId xmlns:a16="http://schemas.microsoft.com/office/drawing/2014/main" xmlns="" id="{3CA6EA33-0E25-4AD7-A800-0B73D1316A02}"/>
              </a:ext>
            </a:extLst>
          </p:cNvPr>
          <p:cNvSpPr txBox="1"/>
          <p:nvPr/>
        </p:nvSpPr>
        <p:spPr>
          <a:xfrm>
            <a:off x="108155" y="1347019"/>
            <a:ext cx="11979069" cy="707886"/>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rPr>
              <a:t>where the previous measurements form a specific self-similar memory</a:t>
            </a:r>
            <a:r>
              <a:rPr lang="en-US" sz="1800" dirty="0">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complete solution of (25) one can find in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5">
            <a:extLst>
              <a:ext uri="{FF2B5EF4-FFF2-40B4-BE49-F238E27FC236}">
                <a16:creationId xmlns:a16="http://schemas.microsoft.com/office/drawing/2014/main" xmlns="" id="{3806EE1E-B760-4D12-B1C2-3BDAC4B27C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TextBox 9">
            <a:extLst>
              <a:ext uri="{FF2B5EF4-FFF2-40B4-BE49-F238E27FC236}">
                <a16:creationId xmlns:a16="http://schemas.microsoft.com/office/drawing/2014/main" xmlns="" id="{026558F7-B8D9-4285-817D-AA8975BEAAE6}"/>
              </a:ext>
            </a:extLst>
          </p:cNvPr>
          <p:cNvSpPr txBox="1"/>
          <p:nvPr/>
        </p:nvSpPr>
        <p:spPr>
          <a:xfrm>
            <a:off x="10726994" y="757082"/>
            <a:ext cx="601447" cy="400110"/>
          </a:xfrm>
          <a:prstGeom prst="rect">
            <a:avLst/>
          </a:prstGeom>
          <a:noFill/>
        </p:spPr>
        <p:txBody>
          <a:bodyPr wrap="none" rtlCol="0">
            <a:spAutoFit/>
          </a:bodyPr>
          <a:lstStyle/>
          <a:p>
            <a:r>
              <a:rPr lang="en-US" sz="2000" dirty="0"/>
              <a:t>(25)</a:t>
            </a:r>
            <a:endParaRPr lang="ru-RU" sz="2000" dirty="0"/>
          </a:p>
        </p:txBody>
      </p:sp>
      <p:grpSp>
        <p:nvGrpSpPr>
          <p:cNvPr id="14" name="Группа 13">
            <a:extLst>
              <a:ext uri="{FF2B5EF4-FFF2-40B4-BE49-F238E27FC236}">
                <a16:creationId xmlns:a16="http://schemas.microsoft.com/office/drawing/2014/main" xmlns="" id="{A0FFDD95-2DA6-47B0-B00A-E60DFC1CF6BE}"/>
              </a:ext>
            </a:extLst>
          </p:cNvPr>
          <p:cNvGrpSpPr/>
          <p:nvPr/>
        </p:nvGrpSpPr>
        <p:grpSpPr>
          <a:xfrm>
            <a:off x="1557338" y="2017713"/>
            <a:ext cx="9771103" cy="2181225"/>
            <a:chOff x="1557338" y="2017713"/>
            <a:chExt cx="9771103" cy="2181225"/>
          </a:xfrm>
        </p:grpSpPr>
        <p:graphicFrame>
          <p:nvGraphicFramePr>
            <p:cNvPr id="9" name="Объект 8">
              <a:extLst>
                <a:ext uri="{FF2B5EF4-FFF2-40B4-BE49-F238E27FC236}">
                  <a16:creationId xmlns:a16="http://schemas.microsoft.com/office/drawing/2014/main" xmlns="" id="{CFAD2550-8BBC-4055-9BB1-C08A9DC9DDE9}"/>
                </a:ext>
              </a:extLst>
            </p:cNvPr>
            <p:cNvGraphicFramePr>
              <a:graphicFrameLocks noChangeAspect="1"/>
            </p:cNvGraphicFramePr>
            <p:nvPr>
              <p:extLst>
                <p:ext uri="{D42A27DB-BD31-4B8C-83A1-F6EECF244321}">
                  <p14:modId xmlns:p14="http://schemas.microsoft.com/office/powerpoint/2010/main" val="284950067"/>
                </p:ext>
              </p:extLst>
            </p:nvPr>
          </p:nvGraphicFramePr>
          <p:xfrm>
            <a:off x="1557338" y="2017713"/>
            <a:ext cx="8469312" cy="2181225"/>
          </p:xfrm>
          <a:graphic>
            <a:graphicData uri="http://schemas.openxmlformats.org/presentationml/2006/ole">
              <mc:AlternateContent xmlns:mc="http://schemas.openxmlformats.org/markup-compatibility/2006">
                <mc:Choice xmlns:v="urn:schemas-microsoft-com:vml" Requires="v">
                  <p:oleObj spid="_x0000_s10628" name="Equation" r:id="rId5" imgW="5702040" imgH="1473120" progId="Equation.DSMT4">
                    <p:embed/>
                  </p:oleObj>
                </mc:Choice>
                <mc:Fallback>
                  <p:oleObj name="Equation" r:id="rId5" imgW="5702040" imgH="1473120" progId="Equation.DSMT4">
                    <p:embed/>
                    <p:pic>
                      <p:nvPicPr>
                        <p:cNvPr id="0" name="Object 4"/>
                        <p:cNvPicPr>
                          <a:picLocks noChangeAspect="1" noChangeArrowheads="1"/>
                        </p:cNvPicPr>
                        <p:nvPr/>
                      </p:nvPicPr>
                      <p:blipFill>
                        <a:blip r:embed="rId6"/>
                        <a:srcRect/>
                        <a:stretch>
                          <a:fillRect/>
                        </a:stretch>
                      </p:blipFill>
                      <p:spPr bwMode="auto">
                        <a:xfrm>
                          <a:off x="1557338" y="2017713"/>
                          <a:ext cx="8469312" cy="218122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11" name="TextBox 10">
              <a:extLst>
                <a:ext uri="{FF2B5EF4-FFF2-40B4-BE49-F238E27FC236}">
                  <a16:creationId xmlns:a16="http://schemas.microsoft.com/office/drawing/2014/main" xmlns="" id="{05F9C109-0A25-4764-960C-7261447710A3}"/>
                </a:ext>
              </a:extLst>
            </p:cNvPr>
            <p:cNvSpPr txBox="1"/>
            <p:nvPr/>
          </p:nvSpPr>
          <p:spPr>
            <a:xfrm>
              <a:off x="10726994" y="2778065"/>
              <a:ext cx="601447" cy="400110"/>
            </a:xfrm>
            <a:prstGeom prst="rect">
              <a:avLst/>
            </a:prstGeom>
            <a:noFill/>
          </p:spPr>
          <p:txBody>
            <a:bodyPr wrap="none" rtlCol="0">
              <a:spAutoFit/>
            </a:bodyPr>
            <a:lstStyle/>
            <a:p>
              <a:r>
                <a:rPr lang="en-US" sz="2000" dirty="0"/>
                <a:t>(26)</a:t>
              </a:r>
              <a:endParaRPr lang="ru-RU" sz="2000" dirty="0"/>
            </a:p>
          </p:txBody>
        </p:sp>
        <p:graphicFrame>
          <p:nvGraphicFramePr>
            <p:cNvPr id="12" name="Объект 11">
              <a:extLst>
                <a:ext uri="{FF2B5EF4-FFF2-40B4-BE49-F238E27FC236}">
                  <a16:creationId xmlns:a16="http://schemas.microsoft.com/office/drawing/2014/main" xmlns="" id="{C8135D1F-3B30-4E05-A3BA-41B3182F70A5}"/>
                </a:ext>
              </a:extLst>
            </p:cNvPr>
            <p:cNvGraphicFramePr>
              <a:graphicFrameLocks noChangeAspect="1"/>
            </p:cNvGraphicFramePr>
            <p:nvPr>
              <p:extLst>
                <p:ext uri="{D42A27DB-BD31-4B8C-83A1-F6EECF244321}">
                  <p14:modId xmlns:p14="http://schemas.microsoft.com/office/powerpoint/2010/main" val="2188831905"/>
                </p:ext>
              </p:extLst>
            </p:nvPr>
          </p:nvGraphicFramePr>
          <p:xfrm>
            <a:off x="7213484" y="2244732"/>
            <a:ext cx="1485900" cy="438150"/>
          </p:xfrm>
          <a:graphic>
            <a:graphicData uri="http://schemas.openxmlformats.org/presentationml/2006/ole">
              <mc:AlternateContent xmlns:mc="http://schemas.openxmlformats.org/markup-compatibility/2006">
                <mc:Choice xmlns:v="urn:schemas-microsoft-com:vml" Requires="v">
                  <p:oleObj spid="_x0000_s10629" name="Equation" r:id="rId7" imgW="1485710" imgH="438819" progId="Equation.DSMT4">
                    <p:embed/>
                  </p:oleObj>
                </mc:Choice>
                <mc:Fallback>
                  <p:oleObj name="Equation" r:id="rId7" imgW="1485710" imgH="438819" progId="Equation.DSMT4">
                    <p:embed/>
                    <p:pic>
                      <p:nvPicPr>
                        <p:cNvPr id="0" name=""/>
                        <p:cNvPicPr/>
                        <p:nvPr/>
                      </p:nvPicPr>
                      <p:blipFill>
                        <a:blip r:embed="rId8"/>
                        <a:stretch>
                          <a:fillRect/>
                        </a:stretch>
                      </p:blipFill>
                      <p:spPr>
                        <a:xfrm>
                          <a:off x="7213484" y="2244732"/>
                          <a:ext cx="1485900" cy="438150"/>
                        </a:xfrm>
                        <a:prstGeom prst="rect">
                          <a:avLst/>
                        </a:prstGeom>
                        <a:solidFill>
                          <a:srgbClr val="FFFF00"/>
                        </a:solidFill>
                        <a:ln w="19050">
                          <a:solidFill>
                            <a:srgbClr val="0000FF"/>
                          </a:solidFill>
                        </a:ln>
                      </p:spPr>
                    </p:pic>
                  </p:oleObj>
                </mc:Fallback>
              </mc:AlternateContent>
            </a:graphicData>
          </a:graphic>
        </p:graphicFrame>
        <p:sp>
          <p:nvSpPr>
            <p:cNvPr id="13" name="Стрелка: влево-вверх 12">
              <a:extLst>
                <a:ext uri="{FF2B5EF4-FFF2-40B4-BE49-F238E27FC236}">
                  <a16:creationId xmlns:a16="http://schemas.microsoft.com/office/drawing/2014/main" xmlns="" id="{0D208105-3A29-4389-93EB-97C76CD637BA}"/>
                </a:ext>
              </a:extLst>
            </p:cNvPr>
            <p:cNvSpPr/>
            <p:nvPr/>
          </p:nvSpPr>
          <p:spPr>
            <a:xfrm>
              <a:off x="6470534" y="2725599"/>
              <a:ext cx="1486808" cy="43815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TextBox 16">
            <a:extLst>
              <a:ext uri="{FF2B5EF4-FFF2-40B4-BE49-F238E27FC236}">
                <a16:creationId xmlns:a16="http://schemas.microsoft.com/office/drawing/2014/main" xmlns="" id="{96589D0C-3383-4892-BB01-48076363449B}"/>
              </a:ext>
            </a:extLst>
          </p:cNvPr>
          <p:cNvSpPr txBox="1"/>
          <p:nvPr/>
        </p:nvSpPr>
        <p:spPr>
          <a:xfrm>
            <a:off x="8996059" y="2279141"/>
            <a:ext cx="559769" cy="369332"/>
          </a:xfrm>
          <a:prstGeom prst="rect">
            <a:avLst/>
          </a:prstGeom>
          <a:noFill/>
        </p:spPr>
        <p:txBody>
          <a:bodyPr wrap="none" rtlCol="0">
            <a:spAutoFit/>
          </a:bodyPr>
          <a:lstStyle/>
          <a:p>
            <a:r>
              <a:rPr lang="en-US" b="1" dirty="0">
                <a:solidFill>
                  <a:srgbClr val="FF0000"/>
                </a:solidFill>
              </a:rPr>
              <a:t>(27)</a:t>
            </a:r>
            <a:endParaRPr lang="ru-RU" b="1" dirty="0">
              <a:solidFill>
                <a:srgbClr val="FF0000"/>
              </a:solidFill>
            </a:endParaRPr>
          </a:p>
        </p:txBody>
      </p:sp>
      <p:sp>
        <p:nvSpPr>
          <p:cNvPr id="18" name="Rectangle 10">
            <a:extLst>
              <a:ext uri="{FF2B5EF4-FFF2-40B4-BE49-F238E27FC236}">
                <a16:creationId xmlns:a16="http://schemas.microsoft.com/office/drawing/2014/main" xmlns="" id="{5567ED3D-0C56-4A8A-B530-9BC7BD12E752}"/>
              </a:ext>
            </a:extLst>
          </p:cNvPr>
          <p:cNvSpPr>
            <a:spLocks noChangeArrowheads="1"/>
          </p:cNvSpPr>
          <p:nvPr/>
        </p:nvSpPr>
        <p:spPr bwMode="auto">
          <a:xfrm>
            <a:off x="2908184" y="49044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1" name="Группа 20">
            <a:extLst>
              <a:ext uri="{FF2B5EF4-FFF2-40B4-BE49-F238E27FC236}">
                <a16:creationId xmlns:a16="http://schemas.microsoft.com/office/drawing/2014/main" xmlns="" id="{7AB4F05E-4F4C-45B2-B703-098F12F0C0B0}"/>
              </a:ext>
            </a:extLst>
          </p:cNvPr>
          <p:cNvGrpSpPr/>
          <p:nvPr/>
        </p:nvGrpSpPr>
        <p:grpSpPr>
          <a:xfrm>
            <a:off x="108155" y="4433764"/>
            <a:ext cx="11308776" cy="2234259"/>
            <a:chOff x="108155" y="4433764"/>
            <a:chExt cx="11308776" cy="2234259"/>
          </a:xfrm>
        </p:grpSpPr>
        <p:sp>
          <p:nvSpPr>
            <p:cNvPr id="15" name="TextBox 14">
              <a:extLst>
                <a:ext uri="{FF2B5EF4-FFF2-40B4-BE49-F238E27FC236}">
                  <a16:creationId xmlns:a16="http://schemas.microsoft.com/office/drawing/2014/main" xmlns="" id="{FDA318D2-7068-429E-B4E5-4493FC2B7843}"/>
                </a:ext>
              </a:extLst>
            </p:cNvPr>
            <p:cNvSpPr txBox="1"/>
            <p:nvPr/>
          </p:nvSpPr>
          <p:spPr>
            <a:xfrm>
              <a:off x="108155" y="4433764"/>
              <a:ext cx="6980903"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a </a:t>
              </a:r>
              <a:r>
                <a:rPr lang="en-US" sz="2000" u="sng"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negative root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from (27) solution (26) should be rewritten as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Объект 18">
              <a:extLst>
                <a:ext uri="{FF2B5EF4-FFF2-40B4-BE49-F238E27FC236}">
                  <a16:creationId xmlns:a16="http://schemas.microsoft.com/office/drawing/2014/main" xmlns="" id="{7FAA3CE8-66FD-4CB2-AAA5-215C10E1E0E9}"/>
                </a:ext>
              </a:extLst>
            </p:cNvPr>
            <p:cNvGraphicFramePr>
              <a:graphicFrameLocks noChangeAspect="1"/>
            </p:cNvGraphicFramePr>
            <p:nvPr>
              <p:extLst>
                <p:ext uri="{D42A27DB-BD31-4B8C-83A1-F6EECF244321}">
                  <p14:modId xmlns:p14="http://schemas.microsoft.com/office/powerpoint/2010/main" val="3538570570"/>
                </p:ext>
              </p:extLst>
            </p:nvPr>
          </p:nvGraphicFramePr>
          <p:xfrm>
            <a:off x="2570267" y="4850984"/>
            <a:ext cx="6129117" cy="1817039"/>
          </p:xfrm>
          <a:graphic>
            <a:graphicData uri="http://schemas.openxmlformats.org/presentationml/2006/ole">
              <mc:AlternateContent xmlns:mc="http://schemas.openxmlformats.org/markup-compatibility/2006">
                <mc:Choice xmlns:v="urn:schemas-microsoft-com:vml" Requires="v">
                  <p:oleObj spid="_x0000_s10630" name="Equation" r:id="rId9" imgW="4305300" imgH="1270000" progId="Equation.DSMT4">
                    <p:embed/>
                  </p:oleObj>
                </mc:Choice>
                <mc:Fallback>
                  <p:oleObj name="Equation" r:id="rId9" imgW="4305300" imgH="12700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0267" y="4850984"/>
                          <a:ext cx="6129117" cy="1817039"/>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0" name="TextBox 19">
              <a:extLst>
                <a:ext uri="{FF2B5EF4-FFF2-40B4-BE49-F238E27FC236}">
                  <a16:creationId xmlns:a16="http://schemas.microsoft.com/office/drawing/2014/main" xmlns="" id="{8791BC91-D4F2-4780-8988-A0D141CECF57}"/>
                </a:ext>
              </a:extLst>
            </p:cNvPr>
            <p:cNvSpPr txBox="1"/>
            <p:nvPr/>
          </p:nvSpPr>
          <p:spPr>
            <a:xfrm>
              <a:off x="10815484" y="5430337"/>
              <a:ext cx="601447" cy="400110"/>
            </a:xfrm>
            <a:prstGeom prst="rect">
              <a:avLst/>
            </a:prstGeom>
            <a:noFill/>
          </p:spPr>
          <p:txBody>
            <a:bodyPr wrap="none" rtlCol="0">
              <a:spAutoFit/>
            </a:bodyPr>
            <a:lstStyle/>
            <a:p>
              <a:r>
                <a:rPr lang="en-US" sz="2000" dirty="0"/>
                <a:t>(28)</a:t>
              </a:r>
              <a:endParaRPr lang="ru-RU" sz="2000" dirty="0"/>
            </a:p>
          </p:txBody>
        </p:sp>
      </p:grpSp>
      <p:sp>
        <p:nvSpPr>
          <p:cNvPr id="6" name="TextBox 5">
            <a:extLst>
              <a:ext uri="{FF2B5EF4-FFF2-40B4-BE49-F238E27FC236}">
                <a16:creationId xmlns:a16="http://schemas.microsoft.com/office/drawing/2014/main" xmlns="" id="{CF30691D-9159-4E26-A4C7-4E4DA8A15991}"/>
              </a:ext>
            </a:extLst>
          </p:cNvPr>
          <p:cNvSpPr txBox="1"/>
          <p:nvPr/>
        </p:nvSpPr>
        <p:spPr>
          <a:xfrm>
            <a:off x="4879663" y="224237"/>
            <a:ext cx="6800295" cy="923330"/>
          </a:xfrm>
          <a:prstGeom prst="rect">
            <a:avLst/>
          </a:prstGeom>
          <a:noFill/>
        </p:spPr>
        <p:txBody>
          <a:bodyPr wrap="square" rtlCol="0">
            <a:spAutoFit/>
          </a:bodyPr>
          <a:lstStyle/>
          <a:p>
            <a:r>
              <a:rPr lang="en-US" u="sng" dirty="0"/>
              <a:t>My question</a:t>
            </a:r>
            <a:r>
              <a:rPr lang="en-US" dirty="0"/>
              <a:t>: if the weighting factors depends on z, i.e. </a:t>
            </a:r>
            <a:r>
              <a:rPr lang="en-US" dirty="0" err="1"/>
              <a:t>w</a:t>
            </a:r>
            <a:r>
              <a:rPr lang="en-US" baseline="-25000" dirty="0" err="1"/>
              <a:t>q</a:t>
            </a:r>
            <a:r>
              <a:rPr lang="en-US" dirty="0"/>
              <a:t>(z) is it possible to receive some analytical solution? </a:t>
            </a:r>
          </a:p>
          <a:p>
            <a:r>
              <a:rPr lang="en-US" dirty="0">
                <a:solidFill>
                  <a:srgbClr val="0000FF"/>
                </a:solidFill>
                <a:effectLst>
                  <a:outerShdw blurRad="38100" dist="38100" dir="2700000" algn="tl">
                    <a:srgbClr val="000000">
                      <a:alpha val="43137"/>
                    </a:srgbClr>
                  </a:outerShdw>
                </a:effectLst>
              </a:rPr>
              <a:t>The question is open</a:t>
            </a:r>
            <a:r>
              <a:rPr lang="en-US" dirty="0"/>
              <a:t>.  </a:t>
            </a:r>
            <a:endParaRPr lang="ru-RU" dirty="0"/>
          </a:p>
        </p:txBody>
      </p:sp>
    </p:spTree>
    <p:extLst>
      <p:ext uri="{BB962C8B-B14F-4D97-AF65-F5344CB8AC3E}">
        <p14:creationId xmlns:p14="http://schemas.microsoft.com/office/powerpoint/2010/main" val="261627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15</a:t>
            </a:fld>
            <a:endParaRPr lang="ru-RU" sz="1800" dirty="0">
              <a:solidFill>
                <a:srgbClr val="C0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xmlns="" id="{EBE45034-E9B2-48E8-8342-28E109DAA994}"/>
              </a:ext>
            </a:extLst>
          </p:cNvPr>
          <p:cNvSpPr txBox="1"/>
          <p:nvPr/>
        </p:nvSpPr>
        <p:spPr>
          <a:xfrm>
            <a:off x="157316" y="143898"/>
            <a:ext cx="11729884" cy="503664"/>
          </a:xfrm>
          <a:prstGeom prst="rect">
            <a:avLst/>
          </a:prstGeom>
          <a:noFill/>
        </p:spPr>
        <p:txBody>
          <a:bodyPr wrap="square">
            <a:spAutoFit/>
          </a:bodyPr>
          <a:lstStyle/>
          <a:p>
            <a:pPr algn="just">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If founded root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r</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r</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&gt; 0) from (27) is the </a:t>
            </a:r>
            <a:r>
              <a:rPr lang="en-US" sz="2000" i="1" u="sng" dirty="0">
                <a:effectLst/>
                <a:latin typeface="Times New Roman" panose="02020603050405020304" pitchFamily="18" charset="0"/>
                <a:ea typeface="Calibri" panose="020F0502020204030204" pitchFamily="34" charset="0"/>
                <a:cs typeface="Times New Roman" panose="02020603050405020304" pitchFamily="18" charset="0"/>
              </a:rPr>
              <a:t>g</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-fold degenerated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then the solution for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written as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6328B063-93FA-41AE-903F-005F11AD031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xmlns="" id="{7115914D-2A50-4CFA-86A0-FE29EECE8E70}"/>
              </a:ext>
            </a:extLst>
          </p:cNvPr>
          <p:cNvGraphicFramePr>
            <a:graphicFrameLocks noChangeAspect="1"/>
          </p:cNvGraphicFramePr>
          <p:nvPr>
            <p:extLst>
              <p:ext uri="{D42A27DB-BD31-4B8C-83A1-F6EECF244321}">
                <p14:modId xmlns:p14="http://schemas.microsoft.com/office/powerpoint/2010/main" val="3383421879"/>
              </p:ext>
            </p:extLst>
          </p:nvPr>
        </p:nvGraphicFramePr>
        <p:xfrm>
          <a:off x="3267382" y="791459"/>
          <a:ext cx="4734234" cy="1052052"/>
        </p:xfrm>
        <a:graphic>
          <a:graphicData uri="http://schemas.openxmlformats.org/presentationml/2006/ole">
            <mc:AlternateContent xmlns:mc="http://schemas.openxmlformats.org/markup-compatibility/2006">
              <mc:Choice xmlns:v="urn:schemas-microsoft-com:vml" Requires="v">
                <p:oleObj spid="_x0000_s11454" name="Equation" r:id="rId3" imgW="2222500" imgH="495300" progId="Equation.DSMT4">
                  <p:embed/>
                </p:oleObj>
              </mc:Choice>
              <mc:Fallback>
                <p:oleObj name="Equation" r:id="rId3" imgW="2222500" imgH="495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382" y="791459"/>
                        <a:ext cx="4734234" cy="105205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7" name="TextBox 6">
            <a:extLst>
              <a:ext uri="{FF2B5EF4-FFF2-40B4-BE49-F238E27FC236}">
                <a16:creationId xmlns:a16="http://schemas.microsoft.com/office/drawing/2014/main" xmlns="" id="{1A102372-0748-47A2-B205-C0C1161308D8}"/>
              </a:ext>
            </a:extLst>
          </p:cNvPr>
          <p:cNvSpPr txBox="1"/>
          <p:nvPr/>
        </p:nvSpPr>
        <p:spPr>
          <a:xfrm>
            <a:off x="10540181" y="1059114"/>
            <a:ext cx="601447" cy="400110"/>
          </a:xfrm>
          <a:prstGeom prst="rect">
            <a:avLst/>
          </a:prstGeom>
          <a:noFill/>
        </p:spPr>
        <p:txBody>
          <a:bodyPr wrap="none" rtlCol="0">
            <a:spAutoFit/>
          </a:bodyPr>
          <a:lstStyle/>
          <a:p>
            <a:r>
              <a:rPr lang="en-US" sz="2000" dirty="0"/>
              <a:t>(29)</a:t>
            </a:r>
            <a:endParaRPr lang="ru-RU" sz="2000" dirty="0"/>
          </a:p>
        </p:txBody>
      </p:sp>
      <p:sp>
        <p:nvSpPr>
          <p:cNvPr id="8" name="TextBox 7">
            <a:extLst>
              <a:ext uri="{FF2B5EF4-FFF2-40B4-BE49-F238E27FC236}">
                <a16:creationId xmlns:a16="http://schemas.microsoft.com/office/drawing/2014/main" xmlns="" id="{04CEE098-CBA2-4B2D-9471-4F4D28C9651B}"/>
              </a:ext>
            </a:extLst>
          </p:cNvPr>
          <p:cNvSpPr txBox="1"/>
          <p:nvPr/>
        </p:nvSpPr>
        <p:spPr>
          <a:xfrm>
            <a:off x="157316" y="2055008"/>
            <a:ext cx="9634754"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rPr>
              <a:t>Finally, for completeness, we should write the solution of (25) </a:t>
            </a:r>
            <a:r>
              <a:rPr lang="en-US" sz="2000" u="sng" dirty="0">
                <a:effectLst/>
                <a:latin typeface="Times New Roman" panose="02020603050405020304" pitchFamily="18" charset="0"/>
                <a:ea typeface="Calibri" panose="020F0502020204030204" pitchFamily="34" charset="0"/>
              </a:rPr>
              <a:t>for complex-conjugated roots </a:t>
            </a:r>
            <a:endParaRPr lang="ru-RU" sz="2000" u="sng" dirty="0"/>
          </a:p>
        </p:txBody>
      </p:sp>
      <p:sp>
        <p:nvSpPr>
          <p:cNvPr id="10" name="Rectangle 5">
            <a:extLst>
              <a:ext uri="{FF2B5EF4-FFF2-40B4-BE49-F238E27FC236}">
                <a16:creationId xmlns:a16="http://schemas.microsoft.com/office/drawing/2014/main" xmlns="" id="{0783A68B-BCB1-4307-9335-47267E632B7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xmlns="" id="{EC46C35B-C960-4E2A-9A1B-3A30FE0714FF}"/>
              </a:ext>
            </a:extLst>
          </p:cNvPr>
          <p:cNvGraphicFramePr>
            <a:graphicFrameLocks noChangeAspect="1"/>
          </p:cNvGraphicFramePr>
          <p:nvPr>
            <p:extLst>
              <p:ext uri="{D42A27DB-BD31-4B8C-83A1-F6EECF244321}">
                <p14:modId xmlns:p14="http://schemas.microsoft.com/office/powerpoint/2010/main" val="2327123520"/>
              </p:ext>
            </p:extLst>
          </p:nvPr>
        </p:nvGraphicFramePr>
        <p:xfrm>
          <a:off x="1804797" y="2702569"/>
          <a:ext cx="8582406" cy="1288166"/>
        </p:xfrm>
        <a:graphic>
          <a:graphicData uri="http://schemas.openxmlformats.org/presentationml/2006/ole">
            <mc:AlternateContent xmlns:mc="http://schemas.openxmlformats.org/markup-compatibility/2006">
              <mc:Choice xmlns:v="urn:schemas-microsoft-com:vml" Requires="v">
                <p:oleObj spid="_x0000_s11455" name="Equation" r:id="rId5" imgW="5079960" imgH="761760" progId="Equation.DSMT4">
                  <p:embed/>
                </p:oleObj>
              </mc:Choice>
              <mc:Fallback>
                <p:oleObj name="Equation" r:id="rId5" imgW="5079960" imgH="761760" progId="Equation.DSMT4">
                  <p:embed/>
                  <p:pic>
                    <p:nvPicPr>
                      <p:cNvPr id="0" name="Object 4"/>
                      <p:cNvPicPr>
                        <a:picLocks noChangeAspect="1" noChangeArrowheads="1"/>
                      </p:cNvPicPr>
                      <p:nvPr/>
                    </p:nvPicPr>
                    <p:blipFill>
                      <a:blip r:embed="rId6"/>
                      <a:srcRect/>
                      <a:stretch>
                        <a:fillRect/>
                      </a:stretch>
                    </p:blipFill>
                    <p:spPr bwMode="auto">
                      <a:xfrm>
                        <a:off x="1804797" y="2702569"/>
                        <a:ext cx="8582406" cy="1288166"/>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2" name="TextBox 11">
            <a:extLst>
              <a:ext uri="{FF2B5EF4-FFF2-40B4-BE49-F238E27FC236}">
                <a16:creationId xmlns:a16="http://schemas.microsoft.com/office/drawing/2014/main" xmlns="" id="{C3BA2B16-6A52-42C3-8BE2-32A81366A039}"/>
              </a:ext>
            </a:extLst>
          </p:cNvPr>
          <p:cNvSpPr txBox="1"/>
          <p:nvPr/>
        </p:nvSpPr>
        <p:spPr>
          <a:xfrm>
            <a:off x="10599788" y="3265652"/>
            <a:ext cx="601447" cy="400110"/>
          </a:xfrm>
          <a:prstGeom prst="rect">
            <a:avLst/>
          </a:prstGeom>
          <a:noFill/>
        </p:spPr>
        <p:txBody>
          <a:bodyPr wrap="none" rtlCol="0">
            <a:spAutoFit/>
          </a:bodyPr>
          <a:lstStyle/>
          <a:p>
            <a:r>
              <a:rPr lang="en-US" sz="2000" dirty="0"/>
              <a:t>(30)</a:t>
            </a:r>
            <a:endParaRPr lang="ru-RU" sz="2000" dirty="0"/>
          </a:p>
        </p:txBody>
      </p:sp>
      <p:sp>
        <p:nvSpPr>
          <p:cNvPr id="13" name="TextBox 12">
            <a:extLst>
              <a:ext uri="{FF2B5EF4-FFF2-40B4-BE49-F238E27FC236}">
                <a16:creationId xmlns:a16="http://schemas.microsoft.com/office/drawing/2014/main" xmlns="" id="{C27A039E-1E2A-42B2-B63B-8C3112D58057}"/>
              </a:ext>
            </a:extLst>
          </p:cNvPr>
          <p:cNvSpPr txBox="1"/>
          <p:nvPr/>
        </p:nvSpPr>
        <p:spPr>
          <a:xfrm>
            <a:off x="157316" y="4218039"/>
            <a:ext cx="11929908" cy="1938992"/>
          </a:xfrm>
          <a:prstGeom prst="rect">
            <a:avLst/>
          </a:prstGeom>
          <a:noFill/>
        </p:spPr>
        <p:txBody>
          <a:bodyPr wrap="square" rtlCol="0">
            <a:spAutoFit/>
          </a:bodyPr>
          <a:lstStyle/>
          <a:p>
            <a:r>
              <a:rPr lang="en-US" sz="2000" dirty="0">
                <a:latin typeface="Times New Roman" panose="02020603050405020304" pitchFamily="18" charset="0"/>
                <a:ea typeface="Calibri" panose="020F0502020204030204" pitchFamily="34" charset="0"/>
              </a:rPr>
              <a:t>W</a:t>
            </a:r>
            <a:r>
              <a:rPr lang="en-US" sz="2000" dirty="0">
                <a:effectLst/>
                <a:latin typeface="Times New Roman" panose="02020603050405020304" pitchFamily="18" charset="0"/>
                <a:ea typeface="Calibri" panose="020F0502020204030204" pitchFamily="34" charset="0"/>
              </a:rPr>
              <a:t>e would like to stress the following fact. Irrespective to connection with fractional integral of different type the power-law dependencies including the complex power-law part are appeared in the result of solution of the functional equation (25) in the mesoscale region. That is why the dielectric spectroscopy can be considered as collective motion of atoms/molecules in the mesoscale region.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We want to stress that the SSP is the basic one for generations of a family of different power-law dependencies</a:t>
            </a:r>
            <a:r>
              <a:rPr lang="en-US" sz="2000" dirty="0">
                <a:effectLst/>
                <a:latin typeface="Times New Roman" panose="02020603050405020304" pitchFamily="18" charset="0"/>
                <a:ea typeface="Calibri" panose="020F0502020204030204" pitchFamily="34" charset="0"/>
              </a:rPr>
              <a:t> that cannot be connected directly with the conventional fractional integral of the R-L type or its modifications. </a:t>
            </a:r>
            <a:endParaRPr lang="ru-RU" sz="2000" dirty="0"/>
          </a:p>
        </p:txBody>
      </p:sp>
    </p:spTree>
    <p:extLst>
      <p:ext uri="{BB962C8B-B14F-4D97-AF65-F5344CB8AC3E}">
        <p14:creationId xmlns:p14="http://schemas.microsoft.com/office/powerpoint/2010/main" val="308273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16</a:t>
            </a:fld>
            <a:endParaRPr lang="ru-RU" sz="1800" dirty="0">
              <a:solidFill>
                <a:srgbClr val="C00000"/>
              </a:solidFill>
              <a:effectLst>
                <a:outerShdw blurRad="38100" dist="38100" dir="2700000" algn="tl">
                  <a:srgbClr val="000000">
                    <a:alpha val="43137"/>
                  </a:srgbClr>
                </a:outerShdw>
              </a:effectLst>
            </a:endParaRPr>
          </a:p>
        </p:txBody>
      </p:sp>
      <p:grpSp>
        <p:nvGrpSpPr>
          <p:cNvPr id="19" name="Группа 18">
            <a:extLst>
              <a:ext uri="{FF2B5EF4-FFF2-40B4-BE49-F238E27FC236}">
                <a16:creationId xmlns:a16="http://schemas.microsoft.com/office/drawing/2014/main" xmlns="" id="{3206A6D1-DF1A-4BB2-825F-2E24F90FBF71}"/>
              </a:ext>
            </a:extLst>
          </p:cNvPr>
          <p:cNvGrpSpPr/>
          <p:nvPr/>
        </p:nvGrpSpPr>
        <p:grpSpPr>
          <a:xfrm>
            <a:off x="167148" y="186813"/>
            <a:ext cx="11920076" cy="2832278"/>
            <a:chOff x="167148" y="186813"/>
            <a:chExt cx="11920076" cy="2832278"/>
          </a:xfrm>
        </p:grpSpPr>
        <p:sp>
          <p:nvSpPr>
            <p:cNvPr id="3" name="TextBox 2">
              <a:extLst>
                <a:ext uri="{FF2B5EF4-FFF2-40B4-BE49-F238E27FC236}">
                  <a16:creationId xmlns:a16="http://schemas.microsoft.com/office/drawing/2014/main" xmlns="" id="{6EAB4ACC-F026-40FD-8236-FF72FFF480D8}"/>
                </a:ext>
              </a:extLst>
            </p:cNvPr>
            <p:cNvSpPr txBox="1"/>
            <p:nvPr/>
          </p:nvSpPr>
          <p:spPr>
            <a:xfrm>
              <a:off x="167148" y="186813"/>
              <a:ext cx="11920076"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Let us make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next step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consider the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nonlinear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functional equation of the type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Объект 6">
              <a:extLst>
                <a:ext uri="{FF2B5EF4-FFF2-40B4-BE49-F238E27FC236}">
                  <a16:creationId xmlns:a16="http://schemas.microsoft.com/office/drawing/2014/main" xmlns="" id="{DF89E9A9-3949-47BC-9F21-1158244195C8}"/>
                </a:ext>
              </a:extLst>
            </p:cNvPr>
            <p:cNvGraphicFramePr>
              <a:graphicFrameLocks noChangeAspect="1"/>
            </p:cNvGraphicFramePr>
            <p:nvPr>
              <p:extLst>
                <p:ext uri="{D42A27DB-BD31-4B8C-83A1-F6EECF244321}">
                  <p14:modId xmlns:p14="http://schemas.microsoft.com/office/powerpoint/2010/main" val="688515241"/>
                </p:ext>
              </p:extLst>
            </p:nvPr>
          </p:nvGraphicFramePr>
          <p:xfrm>
            <a:off x="3174129" y="720695"/>
            <a:ext cx="4339079" cy="937078"/>
          </p:xfrm>
          <a:graphic>
            <a:graphicData uri="http://schemas.openxmlformats.org/presentationml/2006/ole">
              <mc:AlternateContent xmlns:mc="http://schemas.openxmlformats.org/markup-compatibility/2006">
                <mc:Choice xmlns:v="urn:schemas-microsoft-com:vml" Requires="v">
                  <p:oleObj spid="_x0000_s12645" name="Equation" r:id="rId3" imgW="2032000" imgH="444500" progId="Equation.DSMT4">
                    <p:embed/>
                  </p:oleObj>
                </mc:Choice>
                <mc:Fallback>
                  <p:oleObj name="Equation" r:id="rId3" imgW="20320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129" y="720695"/>
                          <a:ext cx="4339079" cy="937078"/>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8" name="TextBox 7">
              <a:extLst>
                <a:ext uri="{FF2B5EF4-FFF2-40B4-BE49-F238E27FC236}">
                  <a16:creationId xmlns:a16="http://schemas.microsoft.com/office/drawing/2014/main" xmlns="" id="{574DAD79-37DA-4D98-BB07-8168145F6E7B}"/>
                </a:ext>
              </a:extLst>
            </p:cNvPr>
            <p:cNvSpPr txBox="1"/>
            <p:nvPr/>
          </p:nvSpPr>
          <p:spPr>
            <a:xfrm>
              <a:off x="9753601" y="989179"/>
              <a:ext cx="585417" cy="400110"/>
            </a:xfrm>
            <a:prstGeom prst="rect">
              <a:avLst/>
            </a:prstGeom>
            <a:noFill/>
          </p:spPr>
          <p:txBody>
            <a:bodyPr wrap="none" rtlCol="0">
              <a:spAutoFit/>
            </a:bodyPr>
            <a:lstStyle/>
            <a:p>
              <a:r>
                <a:rPr lang="en-US" dirty="0"/>
                <a:t>(</a:t>
              </a:r>
              <a:r>
                <a:rPr lang="en-US" sz="2000" dirty="0"/>
                <a:t>31</a:t>
              </a:r>
              <a:r>
                <a:rPr lang="en-US" dirty="0"/>
                <a:t>)</a:t>
              </a:r>
              <a:endParaRPr lang="ru-RU" dirty="0"/>
            </a:p>
          </p:txBody>
        </p:sp>
        <p:sp>
          <p:nvSpPr>
            <p:cNvPr id="14" name="TextBox 13">
              <a:extLst>
                <a:ext uri="{FF2B5EF4-FFF2-40B4-BE49-F238E27FC236}">
                  <a16:creationId xmlns:a16="http://schemas.microsoft.com/office/drawing/2014/main" xmlns="" id="{B68328CB-DFBC-469E-9246-37A77113BBF8}"/>
                </a:ext>
              </a:extLst>
            </p:cNvPr>
            <p:cNvSpPr txBox="1"/>
            <p:nvPr/>
          </p:nvSpPr>
          <p:spPr>
            <a:xfrm>
              <a:off x="167148" y="1868129"/>
              <a:ext cx="7346060"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where nonlinear parameter </a:t>
              </a:r>
              <a:r>
                <a:rPr lang="en-US" sz="1800" i="1" dirty="0">
                  <a:effectLst/>
                  <a:latin typeface="Times New Roman" panose="02020603050405020304" pitchFamily="18" charset="0"/>
                  <a:ea typeface="Calibri" panose="020F0502020204030204" pitchFamily="34" charset="0"/>
                </a:rPr>
                <a:t>s</a:t>
              </a:r>
              <a:r>
                <a:rPr lang="en-US" sz="1800" dirty="0">
                  <a:effectLst/>
                  <a:latin typeface="Times New Roman" panose="02020603050405020304" pitchFamily="18" charset="0"/>
                  <a:ea typeface="Calibri" panose="020F0502020204030204" pitchFamily="34" charset="0"/>
                </a:rPr>
                <a:t> is located presumably in the interval </a:t>
              </a:r>
              <a:endParaRPr lang="ru-RU" dirty="0"/>
            </a:p>
          </p:txBody>
        </p:sp>
        <p:graphicFrame>
          <p:nvGraphicFramePr>
            <p:cNvPr id="16" name="Объект 15">
              <a:extLst>
                <a:ext uri="{FF2B5EF4-FFF2-40B4-BE49-F238E27FC236}">
                  <a16:creationId xmlns:a16="http://schemas.microsoft.com/office/drawing/2014/main" xmlns="" id="{FC307B3D-D7A2-4EDA-A1C2-56F03B845C45}"/>
                </a:ext>
              </a:extLst>
            </p:cNvPr>
            <p:cNvGraphicFramePr>
              <a:graphicFrameLocks noChangeAspect="1"/>
            </p:cNvGraphicFramePr>
            <p:nvPr>
              <p:extLst>
                <p:ext uri="{D42A27DB-BD31-4B8C-83A1-F6EECF244321}">
                  <p14:modId xmlns:p14="http://schemas.microsoft.com/office/powerpoint/2010/main" val="3472881073"/>
                </p:ext>
              </p:extLst>
            </p:nvPr>
          </p:nvGraphicFramePr>
          <p:xfrm>
            <a:off x="6318148" y="1800479"/>
            <a:ext cx="737538" cy="504631"/>
          </p:xfrm>
          <a:graphic>
            <a:graphicData uri="http://schemas.openxmlformats.org/presentationml/2006/ole">
              <mc:AlternateContent xmlns:mc="http://schemas.openxmlformats.org/markup-compatibility/2006">
                <mc:Choice xmlns:v="urn:schemas-microsoft-com:vml" Requires="v">
                  <p:oleObj spid="_x0000_s12646" name="Equation" r:id="rId5" imgW="361710" imgH="248075" progId="Equation.DSMT4">
                    <p:embed/>
                  </p:oleObj>
                </mc:Choice>
                <mc:Fallback>
                  <p:oleObj name="Equation" r:id="rId5" imgW="361710" imgH="248075" progId="Equation.DSMT4">
                    <p:embed/>
                    <p:pic>
                      <p:nvPicPr>
                        <p:cNvPr id="0" name=""/>
                        <p:cNvPicPr/>
                        <p:nvPr/>
                      </p:nvPicPr>
                      <p:blipFill>
                        <a:blip r:embed="rId6"/>
                        <a:stretch>
                          <a:fillRect/>
                        </a:stretch>
                      </p:blipFill>
                      <p:spPr>
                        <a:xfrm>
                          <a:off x="6318148" y="1800479"/>
                          <a:ext cx="737538" cy="504631"/>
                        </a:xfrm>
                        <a:prstGeom prst="rect">
                          <a:avLst/>
                        </a:prstGeom>
                        <a:blipFill>
                          <a:blip r:embed="rId7"/>
                          <a:tile tx="0" ty="0" sx="100000" sy="100000" flip="none" algn="tl"/>
                        </a:blipFill>
                        <a:ln w="22225">
                          <a:solidFill>
                            <a:srgbClr val="0000FF"/>
                          </a:solidFill>
                        </a:ln>
                      </p:spPr>
                    </p:pic>
                  </p:oleObj>
                </mc:Fallback>
              </mc:AlternateContent>
            </a:graphicData>
          </a:graphic>
        </p:graphicFrame>
        <p:sp>
          <p:nvSpPr>
            <p:cNvPr id="17" name="TextBox 16">
              <a:extLst>
                <a:ext uri="{FF2B5EF4-FFF2-40B4-BE49-F238E27FC236}">
                  <a16:creationId xmlns:a16="http://schemas.microsoft.com/office/drawing/2014/main" xmlns="" id="{D94E066A-43E5-417D-9D2E-55E878C58570}"/>
                </a:ext>
              </a:extLst>
            </p:cNvPr>
            <p:cNvSpPr txBox="1"/>
            <p:nvPr/>
          </p:nvSpPr>
          <p:spPr>
            <a:xfrm>
              <a:off x="167148" y="2372760"/>
              <a:ext cx="11920076" cy="646331"/>
            </a:xfrm>
            <a:prstGeom prst="rect">
              <a:avLst/>
            </a:prstGeom>
            <a:noFill/>
          </p:spPr>
          <p:txBody>
            <a:bodyPr wrap="square" rtlCol="0">
              <a:spAutoFit/>
            </a:bodyPr>
            <a:lstStyle/>
            <a:p>
              <a:r>
                <a:rPr lang="en-US" sz="1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and covers the well-known mean values for </a:t>
              </a:r>
              <a:r>
                <a:rPr lang="en-US" sz="1800"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t>
              </a:r>
              <a:r>
                <a:rPr lang="en-US" sz="1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–1 (harmonic mean), </a:t>
              </a:r>
              <a:r>
                <a:rPr lang="en-US" sz="1800"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t>
              </a:r>
              <a:r>
                <a:rPr lang="en-US" sz="1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0 (geometric mean) and </a:t>
              </a:r>
              <a:r>
                <a:rPr lang="en-US" sz="1800"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t>
              </a:r>
              <a:r>
                <a:rPr lang="en-US" sz="1800"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1 (arithmetic mean).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suppose also that all functions figuring in (25) are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positive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case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 is considered as the limiting case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10">
            <a:extLst>
              <a:ext uri="{FF2B5EF4-FFF2-40B4-BE49-F238E27FC236}">
                <a16:creationId xmlns:a16="http://schemas.microsoft.com/office/drawing/2014/main" xmlns="" id="{CBF7A3A8-F85E-491D-9749-E40D21510F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3" name="TextBox 22">
            <a:extLst>
              <a:ext uri="{FF2B5EF4-FFF2-40B4-BE49-F238E27FC236}">
                <a16:creationId xmlns:a16="http://schemas.microsoft.com/office/drawing/2014/main" xmlns="" id="{4CA54C7A-5F95-419D-AF6C-16755E370AF4}"/>
              </a:ext>
            </a:extLst>
          </p:cNvPr>
          <p:cNvSpPr txBox="1"/>
          <p:nvPr/>
        </p:nvSpPr>
        <p:spPr>
          <a:xfrm>
            <a:off x="78658" y="4854553"/>
            <a:ext cx="11920076"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Taking into account </a:t>
            </a:r>
            <a:r>
              <a:rPr lang="en-US" sz="18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Bellman's inequality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that that valid for any positive values and including functions also one can conclude that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12">
            <a:extLst>
              <a:ext uri="{FF2B5EF4-FFF2-40B4-BE49-F238E27FC236}">
                <a16:creationId xmlns:a16="http://schemas.microsoft.com/office/drawing/2014/main" xmlns="" id="{515961D3-EBBE-4E0B-90A0-7C7357AE5B5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8" name="Группа 27">
            <a:extLst>
              <a:ext uri="{FF2B5EF4-FFF2-40B4-BE49-F238E27FC236}">
                <a16:creationId xmlns:a16="http://schemas.microsoft.com/office/drawing/2014/main" xmlns="" id="{FBC25DE8-275F-4A18-A3CD-31F96D4DE99D}"/>
              </a:ext>
            </a:extLst>
          </p:cNvPr>
          <p:cNvGrpSpPr/>
          <p:nvPr/>
        </p:nvGrpSpPr>
        <p:grpSpPr>
          <a:xfrm>
            <a:off x="1782917" y="3086741"/>
            <a:ext cx="9141518" cy="3568823"/>
            <a:chOff x="1782917" y="3086741"/>
            <a:chExt cx="9141518" cy="3568823"/>
          </a:xfrm>
        </p:grpSpPr>
        <p:graphicFrame>
          <p:nvGraphicFramePr>
            <p:cNvPr id="21" name="Объект 20">
              <a:extLst>
                <a:ext uri="{FF2B5EF4-FFF2-40B4-BE49-F238E27FC236}">
                  <a16:creationId xmlns:a16="http://schemas.microsoft.com/office/drawing/2014/main" xmlns="" id="{E20DC60D-C6D7-4047-AE5E-66888CE928EE}"/>
                </a:ext>
              </a:extLst>
            </p:cNvPr>
            <p:cNvGraphicFramePr>
              <a:graphicFrameLocks noChangeAspect="1"/>
            </p:cNvGraphicFramePr>
            <p:nvPr>
              <p:extLst>
                <p:ext uri="{D42A27DB-BD31-4B8C-83A1-F6EECF244321}">
                  <p14:modId xmlns:p14="http://schemas.microsoft.com/office/powerpoint/2010/main" val="1855552393"/>
                </p:ext>
              </p:extLst>
            </p:nvPr>
          </p:nvGraphicFramePr>
          <p:xfrm>
            <a:off x="1782917" y="3086741"/>
            <a:ext cx="7970684" cy="1676763"/>
          </p:xfrm>
          <a:graphic>
            <a:graphicData uri="http://schemas.openxmlformats.org/presentationml/2006/ole">
              <mc:AlternateContent xmlns:mc="http://schemas.openxmlformats.org/markup-compatibility/2006">
                <mc:Choice xmlns:v="urn:schemas-microsoft-com:vml" Requires="v">
                  <p:oleObj spid="_x0000_s12647" name="Equation" r:id="rId8" imgW="4876800" imgH="1066800" progId="Equation.DSMT4">
                    <p:embed/>
                  </p:oleObj>
                </mc:Choice>
                <mc:Fallback>
                  <p:oleObj name="Equation" r:id="rId8" imgW="4876800" imgH="10668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2917" y="3086741"/>
                          <a:ext cx="7970684" cy="167676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2" name="TextBox 21">
              <a:extLst>
                <a:ext uri="{FF2B5EF4-FFF2-40B4-BE49-F238E27FC236}">
                  <a16:creationId xmlns:a16="http://schemas.microsoft.com/office/drawing/2014/main" xmlns="" id="{5A8A22A5-65FF-4107-90C1-08A54381DE19}"/>
                </a:ext>
              </a:extLst>
            </p:cNvPr>
            <p:cNvSpPr txBox="1"/>
            <p:nvPr/>
          </p:nvSpPr>
          <p:spPr>
            <a:xfrm>
              <a:off x="10250528" y="3633230"/>
              <a:ext cx="601447" cy="400110"/>
            </a:xfrm>
            <a:prstGeom prst="rect">
              <a:avLst/>
            </a:prstGeom>
            <a:noFill/>
          </p:spPr>
          <p:txBody>
            <a:bodyPr wrap="none" rtlCol="0">
              <a:spAutoFit/>
            </a:bodyPr>
            <a:lstStyle/>
            <a:p>
              <a:r>
                <a:rPr lang="en-US" sz="2000" dirty="0"/>
                <a:t>(32)</a:t>
              </a:r>
              <a:endParaRPr lang="ru-RU" sz="2000" dirty="0"/>
            </a:p>
          </p:txBody>
        </p:sp>
        <p:graphicFrame>
          <p:nvGraphicFramePr>
            <p:cNvPr id="26" name="Объект 25">
              <a:extLst>
                <a:ext uri="{FF2B5EF4-FFF2-40B4-BE49-F238E27FC236}">
                  <a16:creationId xmlns:a16="http://schemas.microsoft.com/office/drawing/2014/main" xmlns="" id="{6E263CE7-880B-4C66-A4D9-B436AF0658B2}"/>
                </a:ext>
              </a:extLst>
            </p:cNvPr>
            <p:cNvGraphicFramePr>
              <a:graphicFrameLocks noChangeAspect="1"/>
            </p:cNvGraphicFramePr>
            <p:nvPr>
              <p:extLst>
                <p:ext uri="{D42A27DB-BD31-4B8C-83A1-F6EECF244321}">
                  <p14:modId xmlns:p14="http://schemas.microsoft.com/office/powerpoint/2010/main" val="3309725328"/>
                </p:ext>
              </p:extLst>
            </p:nvPr>
          </p:nvGraphicFramePr>
          <p:xfrm>
            <a:off x="3840178" y="5421288"/>
            <a:ext cx="3382237" cy="1234276"/>
          </p:xfrm>
          <a:graphic>
            <a:graphicData uri="http://schemas.openxmlformats.org/presentationml/2006/ole">
              <mc:AlternateContent xmlns:mc="http://schemas.openxmlformats.org/markup-compatibility/2006">
                <mc:Choice xmlns:v="urn:schemas-microsoft-com:vml" Requires="v">
                  <p:oleObj spid="_x0000_s12648" name="Equation" r:id="rId10" imgW="2006600" imgH="736600" progId="Equation.DSMT4">
                    <p:embed/>
                  </p:oleObj>
                </mc:Choice>
                <mc:Fallback>
                  <p:oleObj name="Equation" r:id="rId10" imgW="2006600" imgH="7366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0178" y="5421288"/>
                          <a:ext cx="3382237" cy="1234276"/>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7" name="TextBox 26">
              <a:extLst>
                <a:ext uri="{FF2B5EF4-FFF2-40B4-BE49-F238E27FC236}">
                  <a16:creationId xmlns:a16="http://schemas.microsoft.com/office/drawing/2014/main" xmlns="" id="{51229C1B-AD83-4902-83FB-D36CCE72C7B7}"/>
                </a:ext>
              </a:extLst>
            </p:cNvPr>
            <p:cNvSpPr txBox="1"/>
            <p:nvPr/>
          </p:nvSpPr>
          <p:spPr>
            <a:xfrm>
              <a:off x="10339018" y="5838371"/>
              <a:ext cx="585417" cy="400110"/>
            </a:xfrm>
            <a:prstGeom prst="rect">
              <a:avLst/>
            </a:prstGeom>
            <a:noFill/>
          </p:spPr>
          <p:txBody>
            <a:bodyPr wrap="none" rtlCol="0">
              <a:spAutoFit/>
            </a:bodyPr>
            <a:lstStyle/>
            <a:p>
              <a:r>
                <a:rPr lang="en-US" dirty="0"/>
                <a:t>(</a:t>
              </a:r>
              <a:r>
                <a:rPr lang="en-US" sz="2000" dirty="0"/>
                <a:t>33</a:t>
              </a:r>
              <a:r>
                <a:rPr lang="en-US" dirty="0"/>
                <a:t>)</a:t>
              </a:r>
              <a:endParaRPr lang="ru-RU" dirty="0"/>
            </a:p>
          </p:txBody>
        </p:sp>
      </p:grpSp>
    </p:spTree>
    <p:extLst>
      <p:ext uri="{BB962C8B-B14F-4D97-AF65-F5344CB8AC3E}">
        <p14:creationId xmlns:p14="http://schemas.microsoft.com/office/powerpoint/2010/main" val="361804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17</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9E6D2CF2-D679-4392-AA42-6212011FC858}"/>
              </a:ext>
            </a:extLst>
          </p:cNvPr>
          <p:cNvSpPr txBox="1"/>
          <p:nvPr/>
        </p:nvSpPr>
        <p:spPr>
          <a:xfrm>
            <a:off x="186813" y="147484"/>
            <a:ext cx="11900411" cy="2862322"/>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Inequality (33) for the normalized values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w</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q</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a:t>
            </a:r>
            <a:r>
              <a:rPr lang="en-US" sz="20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i="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basic</a:t>
            </a:r>
            <a:r>
              <a:rPr lang="en-US" sz="20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one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It implies that true mean is tightly associated with the generalized geometric mean (GGM) covering a part of self-similar processes (</a:t>
            </a:r>
            <a:r>
              <a:rPr lang="en-US" sz="2000" i="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q</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 0,1,…,</a:t>
            </a:r>
            <a:r>
              <a:rPr lang="en-US" sz="2000" i="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not with arithmetic mean that it is conventionally accepted in the signal processing theory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Another important remark is related to the value of the scaling parameter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value of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accepts arbitrary value and can be located presumably inside the interval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Rg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max(</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min(</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i.e.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or can exceed it. Here we consider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If the first condition is satisfied then this case one determines as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internal fractality or self-similarity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the opposite case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&gt; </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ln</a:t>
            </a:r>
            <a:r>
              <a:rPr lang="en-US" sz="20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have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external fractality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 possible interval for ln</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where hidden scaling can be located, is determined approximately from inequality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5">
            <a:extLst>
              <a:ext uri="{FF2B5EF4-FFF2-40B4-BE49-F238E27FC236}">
                <a16:creationId xmlns:a16="http://schemas.microsoft.com/office/drawing/2014/main" xmlns="" id="{DAEBEAD1-1649-457D-9D86-5A1ABB17A7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a:extLst>
              <a:ext uri="{FF2B5EF4-FFF2-40B4-BE49-F238E27FC236}">
                <a16:creationId xmlns:a16="http://schemas.microsoft.com/office/drawing/2014/main" xmlns="" id="{83ABBD25-6093-4CE7-81EA-390528E9A356}"/>
              </a:ext>
            </a:extLst>
          </p:cNvPr>
          <p:cNvGraphicFramePr>
            <a:graphicFrameLocks noChangeAspect="1"/>
          </p:cNvGraphicFramePr>
          <p:nvPr>
            <p:extLst>
              <p:ext uri="{D42A27DB-BD31-4B8C-83A1-F6EECF244321}">
                <p14:modId xmlns:p14="http://schemas.microsoft.com/office/powerpoint/2010/main" val="1882513004"/>
              </p:ext>
            </p:extLst>
          </p:nvPr>
        </p:nvGraphicFramePr>
        <p:xfrm>
          <a:off x="3500283" y="2997516"/>
          <a:ext cx="4493315" cy="688975"/>
        </p:xfrm>
        <a:graphic>
          <a:graphicData uri="http://schemas.openxmlformats.org/presentationml/2006/ole">
            <mc:AlternateContent xmlns:mc="http://schemas.openxmlformats.org/markup-compatibility/2006">
              <mc:Choice xmlns:v="urn:schemas-microsoft-com:vml" Requires="v">
                <p:oleObj spid="_x0000_s13403" name="Equation" r:id="rId3" imgW="2857500" imgH="431800" progId="Equation.DSMT4">
                  <p:embed/>
                </p:oleObj>
              </mc:Choice>
              <mc:Fallback>
                <p:oleObj name="Equation" r:id="rId3" imgW="28575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283" y="2997516"/>
                        <a:ext cx="4493315" cy="68897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0" name="TextBox 9">
            <a:extLst>
              <a:ext uri="{FF2B5EF4-FFF2-40B4-BE49-F238E27FC236}">
                <a16:creationId xmlns:a16="http://schemas.microsoft.com/office/drawing/2014/main" xmlns="" id="{B506B302-196B-4094-AF31-3CE53854E3D0}"/>
              </a:ext>
            </a:extLst>
          </p:cNvPr>
          <p:cNvSpPr txBox="1"/>
          <p:nvPr/>
        </p:nvSpPr>
        <p:spPr>
          <a:xfrm>
            <a:off x="9760526" y="3157289"/>
            <a:ext cx="601447" cy="400110"/>
          </a:xfrm>
          <a:prstGeom prst="rect">
            <a:avLst/>
          </a:prstGeom>
          <a:noFill/>
        </p:spPr>
        <p:txBody>
          <a:bodyPr wrap="none" rtlCol="0">
            <a:spAutoFit/>
          </a:bodyPr>
          <a:lstStyle/>
          <a:p>
            <a:r>
              <a:rPr lang="en-US" sz="2000" dirty="0"/>
              <a:t>(34)</a:t>
            </a:r>
            <a:endParaRPr lang="ru-RU" sz="2000" dirty="0"/>
          </a:p>
        </p:txBody>
      </p:sp>
      <p:sp>
        <p:nvSpPr>
          <p:cNvPr id="11" name="TextBox 10">
            <a:extLst>
              <a:ext uri="{FF2B5EF4-FFF2-40B4-BE49-F238E27FC236}">
                <a16:creationId xmlns:a16="http://schemas.microsoft.com/office/drawing/2014/main" xmlns="" id="{A2CE84F9-F71D-4653-9223-2C4C387BA748}"/>
              </a:ext>
            </a:extLst>
          </p:cNvPr>
          <p:cNvSpPr txBox="1"/>
          <p:nvPr/>
        </p:nvSpPr>
        <p:spPr>
          <a:xfrm>
            <a:off x="98323" y="3932903"/>
            <a:ext cx="11900411" cy="523220"/>
          </a:xfrm>
          <a:prstGeom prst="rect">
            <a:avLst/>
          </a:prstGeom>
          <a:noFill/>
        </p:spPr>
        <p:txBody>
          <a:bodyPr wrap="square" rtlCol="0">
            <a:spAutoFit/>
          </a:bodyPr>
          <a:lstStyle/>
          <a:p>
            <a:r>
              <a:rPr lang="en-US" sz="28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 Detection of the "Hidden" Power-Law Dependencies from Real Data</a:t>
            </a:r>
            <a:endParaRPr lang="ru-RU" sz="2800"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C046457F-CBE0-42AC-8AE8-4C0FF2736444}"/>
              </a:ext>
            </a:extLst>
          </p:cNvPr>
          <p:cNvSpPr txBox="1"/>
          <p:nvPr/>
        </p:nvSpPr>
        <p:spPr>
          <a:xfrm>
            <a:off x="186813" y="4456123"/>
            <a:ext cx="11376536" cy="2246769"/>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Before analyzing the measured data, we want to make </a:t>
            </a:r>
            <a:r>
              <a:rPr lang="en-US" sz="20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one important remark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One can prove at least qualitatively that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any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random curve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expressed in the form of a clearly expressed trend will have self</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similar behavior. Really, let us imagine that initial curve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data points. From these points we want to select as minimum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local points, viz.,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Ymx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=max(</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y</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Ymn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mean(</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y</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Ymin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min(</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y</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These 3 important points are invariant relatively all possible permutations among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data points. In the result of this transformation the initial integral curve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compressed in 3 times and the compressed curve having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data points is not changed practically.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80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BD33FFE9-E3CD-404B-83AF-C4458F3A3136}"/>
              </a:ext>
            </a:extLst>
          </p:cNvPr>
          <p:cNvSpPr>
            <a:spLocks noGrp="1"/>
          </p:cNvSpPr>
          <p:nvPr>
            <p:ph type="sldNum" sz="quarter" idx="12"/>
          </p:nvPr>
        </p:nvSpPr>
        <p:spPr>
          <a:xfrm>
            <a:off x="11363417" y="6320839"/>
            <a:ext cx="665086" cy="365125"/>
          </a:xfrm>
        </p:spPr>
        <p:txBody>
          <a:bodyPr/>
          <a:lstStyle/>
          <a:p>
            <a:fld id="{0E19566A-CAA7-4479-8AA5-9CF32867D7A7}" type="slidenum">
              <a:rPr lang="ru-RU" sz="1800" smtClean="0">
                <a:solidFill>
                  <a:srgbClr val="C00000"/>
                </a:solidFill>
              </a:rPr>
              <a:t>18</a:t>
            </a:fld>
            <a:endParaRPr lang="ru-RU" sz="1800" dirty="0">
              <a:solidFill>
                <a:srgbClr val="C00000"/>
              </a:solidFill>
            </a:endParaRPr>
          </a:p>
        </p:txBody>
      </p:sp>
      <p:grpSp>
        <p:nvGrpSpPr>
          <p:cNvPr id="4" name="Группа 3">
            <a:extLst>
              <a:ext uri="{FF2B5EF4-FFF2-40B4-BE49-F238E27FC236}">
                <a16:creationId xmlns:a16="http://schemas.microsoft.com/office/drawing/2014/main" xmlns="" id="{F75EC4E4-B3A1-48F5-8BE0-0D04F25361A9}"/>
              </a:ext>
            </a:extLst>
          </p:cNvPr>
          <p:cNvGrpSpPr/>
          <p:nvPr/>
        </p:nvGrpSpPr>
        <p:grpSpPr>
          <a:xfrm>
            <a:off x="282099" y="173038"/>
            <a:ext cx="7728805" cy="2996685"/>
            <a:chOff x="979488" y="173038"/>
            <a:chExt cx="7728805" cy="2996685"/>
          </a:xfrm>
        </p:grpSpPr>
        <p:graphicFrame>
          <p:nvGraphicFramePr>
            <p:cNvPr id="5" name="Объект 4">
              <a:extLst>
                <a:ext uri="{FF2B5EF4-FFF2-40B4-BE49-F238E27FC236}">
                  <a16:creationId xmlns:a16="http://schemas.microsoft.com/office/drawing/2014/main" xmlns="" id="{B90D50E3-9EEF-4BD0-B237-436090451D37}"/>
                </a:ext>
              </a:extLst>
            </p:cNvPr>
            <p:cNvGraphicFramePr>
              <a:graphicFrameLocks noChangeAspect="1"/>
            </p:cNvGraphicFramePr>
            <p:nvPr>
              <p:extLst>
                <p:ext uri="{D42A27DB-BD31-4B8C-83A1-F6EECF244321}">
                  <p14:modId xmlns:p14="http://schemas.microsoft.com/office/powerpoint/2010/main" val="1195076950"/>
                </p:ext>
              </p:extLst>
            </p:nvPr>
          </p:nvGraphicFramePr>
          <p:xfrm>
            <a:off x="979488" y="173038"/>
            <a:ext cx="4054475" cy="1109662"/>
          </p:xfrm>
          <a:graphic>
            <a:graphicData uri="http://schemas.openxmlformats.org/presentationml/2006/ole">
              <mc:AlternateContent xmlns:mc="http://schemas.openxmlformats.org/markup-compatibility/2006">
                <mc:Choice xmlns:v="urn:schemas-microsoft-com:vml" Requires="v">
                  <p:oleObj spid="_x0000_s24680" name="Equation" r:id="rId3" imgW="1549080" imgH="431640" progId="Equation.DSMT4">
                    <p:embed/>
                  </p:oleObj>
                </mc:Choice>
                <mc:Fallback>
                  <p:oleObj name="Equation" r:id="rId3" imgW="1549080" imgH="431640" progId="Equation.DSMT4">
                    <p:embed/>
                    <p:pic>
                      <p:nvPicPr>
                        <p:cNvPr id="3" name="Объект 2">
                          <a:extLst>
                            <a:ext uri="{FF2B5EF4-FFF2-40B4-BE49-F238E27FC236}">
                              <a16:creationId xmlns:a16="http://schemas.microsoft.com/office/drawing/2014/main" xmlns="" id="{55DBC8E5-929D-43D3-B2C5-33EA1EC4B7A7}"/>
                            </a:ext>
                          </a:extLst>
                        </p:cNvPr>
                        <p:cNvPicPr>
                          <a:picLocks noChangeAspect="1" noChangeArrowheads="1"/>
                        </p:cNvPicPr>
                        <p:nvPr/>
                      </p:nvPicPr>
                      <p:blipFill>
                        <a:blip r:embed="rId4"/>
                        <a:srcRect/>
                        <a:stretch>
                          <a:fillRect/>
                        </a:stretch>
                      </p:blipFill>
                      <p:spPr bwMode="auto">
                        <a:xfrm>
                          <a:off x="979488" y="173038"/>
                          <a:ext cx="4054475" cy="110966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6" name="TextBox 5">
              <a:extLst>
                <a:ext uri="{FF2B5EF4-FFF2-40B4-BE49-F238E27FC236}">
                  <a16:creationId xmlns:a16="http://schemas.microsoft.com/office/drawing/2014/main" xmlns="" id="{2C6E75B1-968B-4C46-8509-E0B6ECFAFE8F}"/>
                </a:ext>
              </a:extLst>
            </p:cNvPr>
            <p:cNvSpPr txBox="1"/>
            <p:nvPr/>
          </p:nvSpPr>
          <p:spPr>
            <a:xfrm>
              <a:off x="5374909" y="543290"/>
              <a:ext cx="601447" cy="400110"/>
            </a:xfrm>
            <a:prstGeom prst="rect">
              <a:avLst/>
            </a:prstGeom>
            <a:noFill/>
          </p:spPr>
          <p:txBody>
            <a:bodyPr wrap="none" rtlCol="0">
              <a:spAutoFit/>
            </a:bodyPr>
            <a:lstStyle/>
            <a:p>
              <a:r>
                <a:rPr lang="en-US" sz="2000" dirty="0"/>
                <a:t>(35)</a:t>
              </a:r>
              <a:endParaRPr lang="ru-RU" sz="2000" dirty="0"/>
            </a:p>
          </p:txBody>
        </p:sp>
        <p:graphicFrame>
          <p:nvGraphicFramePr>
            <p:cNvPr id="7" name="Объект 6">
              <a:extLst>
                <a:ext uri="{FF2B5EF4-FFF2-40B4-BE49-F238E27FC236}">
                  <a16:creationId xmlns:a16="http://schemas.microsoft.com/office/drawing/2014/main" xmlns="" id="{72BA8BF4-9B4C-4AE5-BD4D-B142C7B5A627}"/>
                </a:ext>
              </a:extLst>
            </p:cNvPr>
            <p:cNvGraphicFramePr>
              <a:graphicFrameLocks noChangeAspect="1"/>
            </p:cNvGraphicFramePr>
            <p:nvPr>
              <p:extLst>
                <p:ext uri="{D42A27DB-BD31-4B8C-83A1-F6EECF244321}">
                  <p14:modId xmlns:p14="http://schemas.microsoft.com/office/powerpoint/2010/main" val="172520511"/>
                </p:ext>
              </p:extLst>
            </p:nvPr>
          </p:nvGraphicFramePr>
          <p:xfrm>
            <a:off x="1002890" y="1745735"/>
            <a:ext cx="6810375" cy="1423988"/>
          </p:xfrm>
          <a:graphic>
            <a:graphicData uri="http://schemas.openxmlformats.org/presentationml/2006/ole">
              <mc:AlternateContent xmlns:mc="http://schemas.openxmlformats.org/markup-compatibility/2006">
                <mc:Choice xmlns:v="urn:schemas-microsoft-com:vml" Requires="v">
                  <p:oleObj spid="_x0000_s24681" name="Equation" r:id="rId5" imgW="3073320" imgH="634680" progId="Equation.DSMT4">
                    <p:embed/>
                  </p:oleObj>
                </mc:Choice>
                <mc:Fallback>
                  <p:oleObj name="Equation" r:id="rId5" imgW="3073320" imgH="634680" progId="Equation.DSMT4">
                    <p:embed/>
                    <p:pic>
                      <p:nvPicPr>
                        <p:cNvPr id="7" name="Объект 6">
                          <a:extLst>
                            <a:ext uri="{FF2B5EF4-FFF2-40B4-BE49-F238E27FC236}">
                              <a16:creationId xmlns:a16="http://schemas.microsoft.com/office/drawing/2014/main" xmlns="" id="{5E64324A-E1B4-49C5-8220-75EA5C60F0EC}"/>
                            </a:ext>
                          </a:extLst>
                        </p:cNvPr>
                        <p:cNvPicPr>
                          <a:picLocks noChangeAspect="1" noChangeArrowheads="1"/>
                        </p:cNvPicPr>
                        <p:nvPr/>
                      </p:nvPicPr>
                      <p:blipFill>
                        <a:blip r:embed="rId6"/>
                        <a:srcRect/>
                        <a:stretch>
                          <a:fillRect/>
                        </a:stretch>
                      </p:blipFill>
                      <p:spPr bwMode="auto">
                        <a:xfrm>
                          <a:off x="1002890" y="1745735"/>
                          <a:ext cx="6810375" cy="1423988"/>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8" name="TextBox 7">
              <a:extLst>
                <a:ext uri="{FF2B5EF4-FFF2-40B4-BE49-F238E27FC236}">
                  <a16:creationId xmlns:a16="http://schemas.microsoft.com/office/drawing/2014/main" xmlns="" id="{1246A80D-8247-475F-A6F9-AD2400E3ECB9}"/>
                </a:ext>
              </a:extLst>
            </p:cNvPr>
            <p:cNvSpPr txBox="1"/>
            <p:nvPr/>
          </p:nvSpPr>
          <p:spPr>
            <a:xfrm>
              <a:off x="8106846" y="2183807"/>
              <a:ext cx="601447" cy="400110"/>
            </a:xfrm>
            <a:prstGeom prst="rect">
              <a:avLst/>
            </a:prstGeom>
            <a:noFill/>
          </p:spPr>
          <p:txBody>
            <a:bodyPr wrap="none" rtlCol="0">
              <a:spAutoFit/>
            </a:bodyPr>
            <a:lstStyle/>
            <a:p>
              <a:r>
                <a:rPr lang="en-US" sz="2000" dirty="0"/>
                <a:t>(36)</a:t>
              </a:r>
              <a:endParaRPr lang="ru-RU" sz="2000" dirty="0"/>
            </a:p>
          </p:txBody>
        </p:sp>
        <p:sp>
          <p:nvSpPr>
            <p:cNvPr id="9" name="Стрелка: вправо 8">
              <a:extLst>
                <a:ext uri="{FF2B5EF4-FFF2-40B4-BE49-F238E27FC236}">
                  <a16:creationId xmlns:a16="http://schemas.microsoft.com/office/drawing/2014/main" xmlns="" id="{6D3318A0-2998-4692-8336-1083D10D3CC0}"/>
                </a:ext>
              </a:extLst>
            </p:cNvPr>
            <p:cNvSpPr/>
            <p:nvPr/>
          </p:nvSpPr>
          <p:spPr>
            <a:xfrm rot="5400000">
              <a:off x="2643922" y="1306880"/>
              <a:ext cx="725604" cy="318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extBox 1">
            <a:extLst>
              <a:ext uri="{FF2B5EF4-FFF2-40B4-BE49-F238E27FC236}">
                <a16:creationId xmlns:a16="http://schemas.microsoft.com/office/drawing/2014/main" xmlns="" id="{600A85AF-5B79-4745-8734-FAA124A99CD6}"/>
              </a:ext>
            </a:extLst>
          </p:cNvPr>
          <p:cNvSpPr txBox="1"/>
          <p:nvPr/>
        </p:nvSpPr>
        <p:spPr>
          <a:xfrm>
            <a:off x="133165" y="3429000"/>
            <a:ext cx="11816179" cy="461665"/>
          </a:xfrm>
          <a:prstGeom prst="rect">
            <a:avLst/>
          </a:prstGeom>
          <a:noFill/>
        </p:spPr>
        <p:txBody>
          <a:bodyPr wrap="square" rtlCol="0">
            <a:spAutoFit/>
          </a:bodyPr>
          <a:lstStyle/>
          <a:p>
            <a:r>
              <a:rPr lang="en-US" sz="2400" dirty="0">
                <a:solidFill>
                  <a:srgbClr val="0000FF"/>
                </a:solidFill>
                <a:effectLst>
                  <a:outerShdw blurRad="38100" dist="38100" dir="2700000" algn="tl">
                    <a:srgbClr val="000000">
                      <a:alpha val="43137"/>
                    </a:srgbClr>
                  </a:outerShdw>
                </a:effectLst>
              </a:rPr>
              <a:t>How to fix self-similar property from initial “noisy” data</a:t>
            </a:r>
            <a:r>
              <a:rPr lang="ru-RU" sz="2400" dirty="0">
                <a:solidFill>
                  <a:srgbClr val="0000FF"/>
                </a:solidFill>
                <a:effectLst>
                  <a:outerShdw blurRad="38100" dist="38100" dir="2700000" algn="tl">
                    <a:srgbClr val="000000">
                      <a:alpha val="43137"/>
                    </a:srgbClr>
                  </a:outerShdw>
                </a:effectLst>
              </a:rPr>
              <a:t>?</a:t>
            </a:r>
          </a:p>
        </p:txBody>
      </p:sp>
      <p:sp>
        <p:nvSpPr>
          <p:cNvPr id="10" name="TextBox 9">
            <a:extLst>
              <a:ext uri="{FF2B5EF4-FFF2-40B4-BE49-F238E27FC236}">
                <a16:creationId xmlns:a16="http://schemas.microsoft.com/office/drawing/2014/main" xmlns="" id="{54526FD4-347E-4DE8-9F5F-4735252103A0}"/>
              </a:ext>
            </a:extLst>
          </p:cNvPr>
          <p:cNvSpPr txBox="1"/>
          <p:nvPr/>
        </p:nvSpPr>
        <p:spPr>
          <a:xfrm>
            <a:off x="133165" y="3861786"/>
            <a:ext cx="11925670"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Let one can consider any "noisy" component that do not have clearly expressed trend. One can create a clearly expressed trend with the help of integration procedure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Объект 11">
            <a:extLst>
              <a:ext uri="{FF2B5EF4-FFF2-40B4-BE49-F238E27FC236}">
                <a16:creationId xmlns:a16="http://schemas.microsoft.com/office/drawing/2014/main" xmlns="" id="{7A4A4128-6D0E-4F59-B5B7-C467A422F71C}"/>
              </a:ext>
            </a:extLst>
          </p:cNvPr>
          <p:cNvGraphicFramePr>
            <a:graphicFrameLocks noChangeAspect="1"/>
          </p:cNvGraphicFramePr>
          <p:nvPr>
            <p:extLst>
              <p:ext uri="{D42A27DB-BD31-4B8C-83A1-F6EECF244321}">
                <p14:modId xmlns:p14="http://schemas.microsoft.com/office/powerpoint/2010/main" val="18944548"/>
              </p:ext>
            </p:extLst>
          </p:nvPr>
        </p:nvGraphicFramePr>
        <p:xfrm>
          <a:off x="2309335" y="4755742"/>
          <a:ext cx="5818651" cy="1329161"/>
        </p:xfrm>
        <a:graphic>
          <a:graphicData uri="http://schemas.openxmlformats.org/presentationml/2006/ole">
            <mc:AlternateContent xmlns:mc="http://schemas.openxmlformats.org/markup-compatibility/2006">
              <mc:Choice xmlns:v="urn:schemas-microsoft-com:vml" Requires="v">
                <p:oleObj spid="_x0000_s24682" name="Equation" r:id="rId7" imgW="3551955" imgH="810931" progId="Equation.DSMT4">
                  <p:embed/>
                </p:oleObj>
              </mc:Choice>
              <mc:Fallback>
                <p:oleObj name="Equation" r:id="rId7" imgW="3551955" imgH="810931" progId="Equation.DSMT4">
                  <p:embed/>
                  <p:pic>
                    <p:nvPicPr>
                      <p:cNvPr id="0" name=""/>
                      <p:cNvPicPr/>
                      <p:nvPr/>
                    </p:nvPicPr>
                    <p:blipFill>
                      <a:blip r:embed="rId8"/>
                      <a:stretch>
                        <a:fillRect/>
                      </a:stretch>
                    </p:blipFill>
                    <p:spPr>
                      <a:xfrm>
                        <a:off x="2309335" y="4755742"/>
                        <a:ext cx="5818651" cy="1329161"/>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2225">
                        <a:solidFill>
                          <a:srgbClr val="0000FF"/>
                        </a:solidFill>
                      </a:ln>
                    </p:spPr>
                  </p:pic>
                </p:oleObj>
              </mc:Fallback>
            </mc:AlternateContent>
          </a:graphicData>
        </a:graphic>
      </p:graphicFrame>
      <p:sp>
        <p:nvSpPr>
          <p:cNvPr id="13" name="TextBox 12">
            <a:extLst>
              <a:ext uri="{FF2B5EF4-FFF2-40B4-BE49-F238E27FC236}">
                <a16:creationId xmlns:a16="http://schemas.microsoft.com/office/drawing/2014/main" xmlns="" id="{7D169506-0E69-49B7-AA15-D1C198536E4C}"/>
              </a:ext>
            </a:extLst>
          </p:cNvPr>
          <p:cNvSpPr txBox="1"/>
          <p:nvPr/>
        </p:nvSpPr>
        <p:spPr>
          <a:xfrm>
            <a:off x="8855242" y="5229812"/>
            <a:ext cx="559769" cy="369332"/>
          </a:xfrm>
          <a:prstGeom prst="rect">
            <a:avLst/>
          </a:prstGeom>
          <a:noFill/>
        </p:spPr>
        <p:txBody>
          <a:bodyPr wrap="none" rtlCol="0">
            <a:spAutoFit/>
          </a:bodyPr>
          <a:lstStyle/>
          <a:p>
            <a:r>
              <a:rPr lang="en-US" dirty="0"/>
              <a:t>(37)</a:t>
            </a:r>
            <a:endParaRPr lang="ru-RU" dirty="0"/>
          </a:p>
        </p:txBody>
      </p:sp>
    </p:spTree>
    <p:extLst>
      <p:ext uri="{BB962C8B-B14F-4D97-AF65-F5344CB8AC3E}">
        <p14:creationId xmlns:p14="http://schemas.microsoft.com/office/powerpoint/2010/main" val="325002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19</a:t>
            </a:fld>
            <a:endParaRPr lang="ru-RU" sz="1800" dirty="0">
              <a:solidFill>
                <a:srgbClr val="C00000"/>
              </a:solidFill>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xmlns="" id="{6933C1EF-50F3-41A9-8DA5-6E427579A0E3}"/>
              </a:ext>
            </a:extLst>
          </p:cNvPr>
          <p:cNvSpPr>
            <a:spLocks noChangeArrowheads="1"/>
          </p:cNvSpPr>
          <p:nvPr/>
        </p:nvSpPr>
        <p:spPr bwMode="auto">
          <a:xfrm>
            <a:off x="1002890" y="3441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4">
            <a:extLst>
              <a:ext uri="{FF2B5EF4-FFF2-40B4-BE49-F238E27FC236}">
                <a16:creationId xmlns:a16="http://schemas.microsoft.com/office/drawing/2014/main" xmlns="" id="{35B5F951-E274-4692-A7EB-2A0712136D4F}"/>
              </a:ext>
            </a:extLst>
          </p:cNvPr>
          <p:cNvSpPr>
            <a:spLocks noChangeArrowheads="1"/>
          </p:cNvSpPr>
          <p:nvPr/>
        </p:nvSpPr>
        <p:spPr bwMode="auto">
          <a:xfrm>
            <a:off x="79899" y="-62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10">
            <a:extLst>
              <a:ext uri="{FF2B5EF4-FFF2-40B4-BE49-F238E27FC236}">
                <a16:creationId xmlns:a16="http://schemas.microsoft.com/office/drawing/2014/main" xmlns="" id="{B8B46E0A-6740-46B8-AB62-32C7C4F9F63A}"/>
              </a:ext>
            </a:extLst>
          </p:cNvPr>
          <p:cNvSpPr>
            <a:spLocks noChangeArrowheads="1"/>
          </p:cNvSpPr>
          <p:nvPr/>
        </p:nvSpPr>
        <p:spPr bwMode="auto">
          <a:xfrm>
            <a:off x="5269120" y="23551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02">
            <a:extLst>
              <a:ext uri="{FF2B5EF4-FFF2-40B4-BE49-F238E27FC236}">
                <a16:creationId xmlns:a16="http://schemas.microsoft.com/office/drawing/2014/main" xmlns="" id="{EEBA3E38-2F43-4858-8FEA-241BC3A3275E}"/>
              </a:ext>
            </a:extLst>
          </p:cNvPr>
          <p:cNvSpPr>
            <a:spLocks noChangeArrowheads="1"/>
          </p:cNvSpPr>
          <p:nvPr/>
        </p:nvSpPr>
        <p:spPr bwMode="auto">
          <a:xfrm>
            <a:off x="1545044" y="658762"/>
            <a:ext cx="130436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3" name="Объект 12">
            <a:extLst>
              <a:ext uri="{FF2B5EF4-FFF2-40B4-BE49-F238E27FC236}">
                <a16:creationId xmlns:a16="http://schemas.microsoft.com/office/drawing/2014/main" xmlns="" id="{4FC65EA1-65B1-42FE-A3DF-8F7BE680EC0F}"/>
              </a:ext>
            </a:extLst>
          </p:cNvPr>
          <p:cNvGraphicFramePr>
            <a:graphicFrameLocks noChangeAspect="1"/>
          </p:cNvGraphicFramePr>
          <p:nvPr>
            <p:extLst>
              <p:ext uri="{D42A27DB-BD31-4B8C-83A1-F6EECF244321}">
                <p14:modId xmlns:p14="http://schemas.microsoft.com/office/powerpoint/2010/main" val="1545722082"/>
              </p:ext>
            </p:extLst>
          </p:nvPr>
        </p:nvGraphicFramePr>
        <p:xfrm>
          <a:off x="628835" y="696523"/>
          <a:ext cx="10310812" cy="912813"/>
        </p:xfrm>
        <a:graphic>
          <a:graphicData uri="http://schemas.openxmlformats.org/presentationml/2006/ole">
            <mc:AlternateContent xmlns:mc="http://schemas.openxmlformats.org/markup-compatibility/2006">
              <mc:Choice xmlns:v="urn:schemas-microsoft-com:vml" Requires="v">
                <p:oleObj spid="_x0000_s14678" name="Equation" r:id="rId3" imgW="5486400" imgH="482400" progId="Equation.DSMT4">
                  <p:embed/>
                </p:oleObj>
              </mc:Choice>
              <mc:Fallback>
                <p:oleObj name="Equation" r:id="rId3" imgW="5486400" imgH="482400" progId="Equation.DSMT4">
                  <p:embed/>
                  <p:pic>
                    <p:nvPicPr>
                      <p:cNvPr id="0" name="Object 201"/>
                      <p:cNvPicPr>
                        <a:picLocks noChangeAspect="1" noChangeArrowheads="1"/>
                      </p:cNvPicPr>
                      <p:nvPr/>
                    </p:nvPicPr>
                    <p:blipFill>
                      <a:blip r:embed="rId4"/>
                      <a:srcRect/>
                      <a:stretch>
                        <a:fillRect/>
                      </a:stretch>
                    </p:blipFill>
                    <p:spPr bwMode="auto">
                      <a:xfrm>
                        <a:off x="628835" y="696523"/>
                        <a:ext cx="10310812" cy="91281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7" name="TextBox 16">
            <a:extLst>
              <a:ext uri="{FF2B5EF4-FFF2-40B4-BE49-F238E27FC236}">
                <a16:creationId xmlns:a16="http://schemas.microsoft.com/office/drawing/2014/main" xmlns="" id="{7B8CA9D7-332B-4EFE-8AE9-92CFA786BC69}"/>
              </a:ext>
            </a:extLst>
          </p:cNvPr>
          <p:cNvSpPr txBox="1"/>
          <p:nvPr/>
        </p:nvSpPr>
        <p:spPr>
          <a:xfrm>
            <a:off x="269507" y="937114"/>
            <a:ext cx="490889" cy="369332"/>
          </a:xfrm>
          <a:prstGeom prst="rect">
            <a:avLst/>
          </a:prstGeom>
          <a:noFill/>
        </p:spPr>
        <p:txBody>
          <a:bodyPr wrap="square" rtlCol="0">
            <a:spAutoFit/>
          </a:bodyPr>
          <a:lstStyle/>
          <a:p>
            <a:r>
              <a:rPr lang="en-US" dirty="0"/>
              <a:t>2.</a:t>
            </a:r>
            <a:endParaRPr lang="ru-RU" dirty="0"/>
          </a:p>
        </p:txBody>
      </p:sp>
      <p:sp>
        <p:nvSpPr>
          <p:cNvPr id="18" name="TextBox 17">
            <a:extLst>
              <a:ext uri="{FF2B5EF4-FFF2-40B4-BE49-F238E27FC236}">
                <a16:creationId xmlns:a16="http://schemas.microsoft.com/office/drawing/2014/main" xmlns="" id="{5E55D117-141E-4A43-A57D-2944746B92DA}"/>
              </a:ext>
            </a:extLst>
          </p:cNvPr>
          <p:cNvSpPr txBox="1"/>
          <p:nvPr/>
        </p:nvSpPr>
        <p:spPr>
          <a:xfrm>
            <a:off x="1328130" y="132524"/>
            <a:ext cx="10235219"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solution of this functional (36) equation can be expressed in the form of log-periodic decomposition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A6711FD5-02B2-4A14-9FCE-CB49EA508398}"/>
              </a:ext>
            </a:extLst>
          </p:cNvPr>
          <p:cNvSpPr txBox="1"/>
          <p:nvPr/>
        </p:nvSpPr>
        <p:spPr>
          <a:xfrm>
            <a:off x="11076050" y="965840"/>
            <a:ext cx="625642" cy="369332"/>
          </a:xfrm>
          <a:prstGeom prst="rect">
            <a:avLst/>
          </a:prstGeom>
          <a:noFill/>
        </p:spPr>
        <p:txBody>
          <a:bodyPr wrap="square" rtlCol="0">
            <a:spAutoFit/>
          </a:bodyPr>
          <a:lstStyle/>
          <a:p>
            <a:r>
              <a:rPr lang="en-US" dirty="0"/>
              <a:t>(38)</a:t>
            </a:r>
            <a:endParaRPr lang="ru-RU" dirty="0"/>
          </a:p>
        </p:txBody>
      </p:sp>
      <p:sp>
        <p:nvSpPr>
          <p:cNvPr id="21" name="TextBox 20">
            <a:extLst>
              <a:ext uri="{FF2B5EF4-FFF2-40B4-BE49-F238E27FC236}">
                <a16:creationId xmlns:a16="http://schemas.microsoft.com/office/drawing/2014/main" xmlns="" id="{D9AE02C9-363B-4BD5-91BF-45F0F682B6A9}"/>
              </a:ext>
            </a:extLst>
          </p:cNvPr>
          <p:cNvSpPr txBox="1"/>
          <p:nvPr/>
        </p:nvSpPr>
        <p:spPr>
          <a:xfrm>
            <a:off x="79899" y="1819175"/>
            <a:ext cx="11913179"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Let us define the scaling operator by definition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3" name="Объект 22">
            <a:extLst>
              <a:ext uri="{FF2B5EF4-FFF2-40B4-BE49-F238E27FC236}">
                <a16:creationId xmlns:a16="http://schemas.microsoft.com/office/drawing/2014/main" xmlns="" id="{D4710318-F30E-4CBC-938D-D40AE7DDB079}"/>
              </a:ext>
            </a:extLst>
          </p:cNvPr>
          <p:cNvGraphicFramePr>
            <a:graphicFrameLocks noChangeAspect="1"/>
          </p:cNvGraphicFramePr>
          <p:nvPr>
            <p:extLst>
              <p:ext uri="{D42A27DB-BD31-4B8C-83A1-F6EECF244321}">
                <p14:modId xmlns:p14="http://schemas.microsoft.com/office/powerpoint/2010/main" val="116928138"/>
              </p:ext>
            </p:extLst>
          </p:nvPr>
        </p:nvGraphicFramePr>
        <p:xfrm>
          <a:off x="1960563" y="2235200"/>
          <a:ext cx="6618287" cy="703263"/>
        </p:xfrm>
        <a:graphic>
          <a:graphicData uri="http://schemas.openxmlformats.org/presentationml/2006/ole">
            <mc:AlternateContent xmlns:mc="http://schemas.openxmlformats.org/markup-compatibility/2006">
              <mc:Choice xmlns:v="urn:schemas-microsoft-com:vml" Requires="v">
                <p:oleObj spid="_x0000_s14679" name="Equation" r:id="rId5" imgW="2628720" imgH="279360" progId="Equation.DSMT4">
                  <p:embed/>
                </p:oleObj>
              </mc:Choice>
              <mc:Fallback>
                <p:oleObj name="Equation" r:id="rId5" imgW="2628720" imgH="279360" progId="Equation.DSMT4">
                  <p:embed/>
                  <p:pic>
                    <p:nvPicPr>
                      <p:cNvPr id="0" name=""/>
                      <p:cNvPicPr/>
                      <p:nvPr/>
                    </p:nvPicPr>
                    <p:blipFill>
                      <a:blip r:embed="rId6"/>
                      <a:stretch>
                        <a:fillRect/>
                      </a:stretch>
                    </p:blipFill>
                    <p:spPr>
                      <a:xfrm>
                        <a:off x="1960563" y="2235200"/>
                        <a:ext cx="6618287" cy="70326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4" name="TextBox 23">
            <a:extLst>
              <a:ext uri="{FF2B5EF4-FFF2-40B4-BE49-F238E27FC236}">
                <a16:creationId xmlns:a16="http://schemas.microsoft.com/office/drawing/2014/main" xmlns="" id="{ACAFEA72-2F19-48E0-A250-5C15918DE797}"/>
              </a:ext>
            </a:extLst>
          </p:cNvPr>
          <p:cNvSpPr txBox="1"/>
          <p:nvPr/>
        </p:nvSpPr>
        <p:spPr>
          <a:xfrm>
            <a:off x="79899" y="3166712"/>
            <a:ext cx="12007325"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Based on this definition one can rewrite (36) as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xmlns="" id="{BB53B88B-934F-45DE-B4EC-633742510D6C}"/>
              </a:ext>
            </a:extLst>
          </p:cNvPr>
          <p:cNvSpPr txBox="1"/>
          <p:nvPr/>
        </p:nvSpPr>
        <p:spPr>
          <a:xfrm>
            <a:off x="11076050" y="2451693"/>
            <a:ext cx="559769" cy="369332"/>
          </a:xfrm>
          <a:prstGeom prst="rect">
            <a:avLst/>
          </a:prstGeom>
          <a:noFill/>
        </p:spPr>
        <p:txBody>
          <a:bodyPr wrap="none" rtlCol="0">
            <a:spAutoFit/>
          </a:bodyPr>
          <a:lstStyle/>
          <a:p>
            <a:r>
              <a:rPr lang="en-US" dirty="0"/>
              <a:t>(39)</a:t>
            </a:r>
            <a:endParaRPr lang="ru-RU" dirty="0"/>
          </a:p>
        </p:txBody>
      </p:sp>
      <p:graphicFrame>
        <p:nvGraphicFramePr>
          <p:cNvPr id="27" name="Объект 26">
            <a:extLst>
              <a:ext uri="{FF2B5EF4-FFF2-40B4-BE49-F238E27FC236}">
                <a16:creationId xmlns:a16="http://schemas.microsoft.com/office/drawing/2014/main" xmlns="" id="{79B98CFF-25DB-4D82-9C8B-F1886F1FF432}"/>
              </a:ext>
            </a:extLst>
          </p:cNvPr>
          <p:cNvGraphicFramePr>
            <a:graphicFrameLocks noChangeAspect="1"/>
          </p:cNvGraphicFramePr>
          <p:nvPr>
            <p:extLst>
              <p:ext uri="{D42A27DB-BD31-4B8C-83A1-F6EECF244321}">
                <p14:modId xmlns:p14="http://schemas.microsoft.com/office/powerpoint/2010/main" val="1872145552"/>
              </p:ext>
            </p:extLst>
          </p:nvPr>
        </p:nvGraphicFramePr>
        <p:xfrm>
          <a:off x="2630488" y="3675063"/>
          <a:ext cx="5121275" cy="709612"/>
        </p:xfrm>
        <a:graphic>
          <a:graphicData uri="http://schemas.openxmlformats.org/presentationml/2006/ole">
            <mc:AlternateContent xmlns:mc="http://schemas.openxmlformats.org/markup-compatibility/2006">
              <mc:Choice xmlns:v="urn:schemas-microsoft-com:vml" Requires="v">
                <p:oleObj spid="_x0000_s14680" name="Equation" r:id="rId7" imgW="2197080" imgH="304560" progId="Equation.DSMT4">
                  <p:embed/>
                </p:oleObj>
              </mc:Choice>
              <mc:Fallback>
                <p:oleObj name="Equation" r:id="rId7" imgW="2197080" imgH="304560" progId="Equation.DSMT4">
                  <p:embed/>
                  <p:pic>
                    <p:nvPicPr>
                      <p:cNvPr id="0" name=""/>
                      <p:cNvPicPr/>
                      <p:nvPr/>
                    </p:nvPicPr>
                    <p:blipFill>
                      <a:blip r:embed="rId8"/>
                      <a:stretch>
                        <a:fillRect/>
                      </a:stretch>
                    </p:blipFill>
                    <p:spPr>
                      <a:xfrm>
                        <a:off x="2630488" y="3675063"/>
                        <a:ext cx="5121275" cy="70961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8" name="TextBox 27">
            <a:extLst>
              <a:ext uri="{FF2B5EF4-FFF2-40B4-BE49-F238E27FC236}">
                <a16:creationId xmlns:a16="http://schemas.microsoft.com/office/drawing/2014/main" xmlns="" id="{DC91A323-8512-4EA9-8800-4EECF8A8CFC1}"/>
              </a:ext>
            </a:extLst>
          </p:cNvPr>
          <p:cNvSpPr txBox="1"/>
          <p:nvPr/>
        </p:nvSpPr>
        <p:spPr>
          <a:xfrm>
            <a:off x="11076049" y="3747861"/>
            <a:ext cx="559769" cy="369332"/>
          </a:xfrm>
          <a:prstGeom prst="rect">
            <a:avLst/>
          </a:prstGeom>
          <a:noFill/>
        </p:spPr>
        <p:txBody>
          <a:bodyPr wrap="none" rtlCol="0">
            <a:spAutoFit/>
          </a:bodyPr>
          <a:lstStyle/>
          <a:p>
            <a:r>
              <a:rPr lang="en-US" dirty="0"/>
              <a:t>(40)</a:t>
            </a:r>
            <a:endParaRPr lang="ru-RU" dirty="0"/>
          </a:p>
        </p:txBody>
      </p:sp>
      <p:sp>
        <p:nvSpPr>
          <p:cNvPr id="29" name="TextBox 28">
            <a:extLst>
              <a:ext uri="{FF2B5EF4-FFF2-40B4-BE49-F238E27FC236}">
                <a16:creationId xmlns:a16="http://schemas.microsoft.com/office/drawing/2014/main" xmlns="" id="{B3051773-52FA-473D-895F-CEAB2941AA93}"/>
              </a:ext>
            </a:extLst>
          </p:cNvPr>
          <p:cNvSpPr txBox="1"/>
          <p:nvPr/>
        </p:nvSpPr>
        <p:spPr>
          <a:xfrm>
            <a:off x="539284" y="4714658"/>
            <a:ext cx="10536766"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general, if the root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in (35) is 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-fold degenerated then one can write the following general relationship</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1" name="Объект 30">
            <a:extLst>
              <a:ext uri="{FF2B5EF4-FFF2-40B4-BE49-F238E27FC236}">
                <a16:creationId xmlns:a16="http://schemas.microsoft.com/office/drawing/2014/main" xmlns="" id="{F2354DC9-DBF4-4C97-A564-882A55D1D7C4}"/>
              </a:ext>
            </a:extLst>
          </p:cNvPr>
          <p:cNvGraphicFramePr>
            <a:graphicFrameLocks noChangeAspect="1"/>
          </p:cNvGraphicFramePr>
          <p:nvPr>
            <p:extLst>
              <p:ext uri="{D42A27DB-BD31-4B8C-83A1-F6EECF244321}">
                <p14:modId xmlns:p14="http://schemas.microsoft.com/office/powerpoint/2010/main" val="4029745147"/>
              </p:ext>
            </p:extLst>
          </p:nvPr>
        </p:nvGraphicFramePr>
        <p:xfrm>
          <a:off x="2468563" y="5275263"/>
          <a:ext cx="6464300" cy="1411287"/>
        </p:xfrm>
        <a:graphic>
          <a:graphicData uri="http://schemas.openxmlformats.org/presentationml/2006/ole">
            <mc:AlternateContent xmlns:mc="http://schemas.openxmlformats.org/markup-compatibility/2006">
              <mc:Choice xmlns:v="urn:schemas-microsoft-com:vml" Requires="v">
                <p:oleObj spid="_x0000_s14681" name="Equation" r:id="rId9" imgW="3720960" imgH="812520" progId="Equation.DSMT4">
                  <p:embed/>
                </p:oleObj>
              </mc:Choice>
              <mc:Fallback>
                <p:oleObj name="Equation" r:id="rId9" imgW="3720960" imgH="812520" progId="Equation.DSMT4">
                  <p:embed/>
                  <p:pic>
                    <p:nvPicPr>
                      <p:cNvPr id="0" name=""/>
                      <p:cNvPicPr/>
                      <p:nvPr/>
                    </p:nvPicPr>
                    <p:blipFill>
                      <a:blip r:embed="rId10"/>
                      <a:stretch>
                        <a:fillRect/>
                      </a:stretch>
                    </p:blipFill>
                    <p:spPr>
                      <a:xfrm>
                        <a:off x="2468563" y="5275263"/>
                        <a:ext cx="6464300" cy="1411287"/>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32" name="TextBox 31">
            <a:extLst>
              <a:ext uri="{FF2B5EF4-FFF2-40B4-BE49-F238E27FC236}">
                <a16:creationId xmlns:a16="http://schemas.microsoft.com/office/drawing/2014/main" xmlns="" id="{F2C3A191-B36A-4622-B4C9-7B2F94E1C62E}"/>
              </a:ext>
            </a:extLst>
          </p:cNvPr>
          <p:cNvSpPr txBox="1"/>
          <p:nvPr/>
        </p:nvSpPr>
        <p:spPr>
          <a:xfrm>
            <a:off x="8984446" y="5784129"/>
            <a:ext cx="559769" cy="369332"/>
          </a:xfrm>
          <a:prstGeom prst="rect">
            <a:avLst/>
          </a:prstGeom>
          <a:noFill/>
        </p:spPr>
        <p:txBody>
          <a:bodyPr wrap="none" rtlCol="0">
            <a:spAutoFit/>
          </a:bodyPr>
          <a:lstStyle/>
          <a:p>
            <a:r>
              <a:rPr lang="en-US" dirty="0"/>
              <a:t>(41)</a:t>
            </a:r>
            <a:endParaRPr lang="ru-RU" dirty="0"/>
          </a:p>
        </p:txBody>
      </p:sp>
    </p:spTree>
    <p:extLst>
      <p:ext uri="{BB962C8B-B14F-4D97-AF65-F5344CB8AC3E}">
        <p14:creationId xmlns:p14="http://schemas.microsoft.com/office/powerpoint/2010/main" val="189571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A334A630-7531-44F0-9761-053517C0FCD6}"/>
              </a:ext>
            </a:extLst>
          </p:cNvPr>
          <p:cNvSpPr txBox="1"/>
          <p:nvPr/>
        </p:nvSpPr>
        <p:spPr>
          <a:xfrm>
            <a:off x="179033" y="221941"/>
            <a:ext cx="11833934" cy="5761642"/>
          </a:xfrm>
          <a:prstGeom prst="rect">
            <a:avLst/>
          </a:prstGeom>
          <a:noFill/>
        </p:spPr>
        <p:txBody>
          <a:bodyPr wrap="square" rtlCol="0">
            <a:spAutoFit/>
          </a:bodyPr>
          <a:lstStyle/>
          <a:p>
            <a:r>
              <a:rPr lang="en-US" sz="2400" dirty="0">
                <a:solidFill>
                  <a:srgbClr val="0000FF"/>
                </a:solidFill>
              </a:rPr>
              <a:t>Motivation</a:t>
            </a:r>
          </a:p>
          <a:p>
            <a:endParaRPr lang="en-US" dirty="0"/>
          </a:p>
          <a:p>
            <a:pPr algn="just">
              <a:lnSpc>
                <a:spcPct val="150000"/>
              </a:lnSpc>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Abstract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work was greatly influenced by the interesting research of the French scientist (Jocelyn Sabatier) who demonstrated in his recent book [</a:t>
            </a:r>
            <a:r>
              <a:rPr lang="en-US" sz="20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that it is important to distinguish between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fractal models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fractal" (power-law)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behavior. According to the self-similarity principle (SSP), the author of this study enables completely distinguish between independent "fractal" (power-law) behavior and "fractal models," which result from the solution of equations incorporating non-integer differentiation/integration operators. </a:t>
            </a:r>
          </a:p>
          <a:p>
            <a:pPr algn="just">
              <a:lnSpc>
                <a:spcPct val="150000"/>
              </a:lnSpc>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One can show that many random curves resemble one another and, therefore, they can be fitted by functions with real and complex-conjugated power-law exponents. The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Bellman's inequality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can be used to demonstrate that the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generalized geometric mean (GGM)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 the arithmetic mean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which is typically recognized as the fundamental criterion in the signal processing field, corresponds to the </a:t>
            </a:r>
            <a:r>
              <a:rPr lang="en-US" sz="20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global fitting minimum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highlight the efficiency of the proposed algorithms, the proposed formulas are applied to photodiode noise that clearly demonstrate the self-similar properties and , therefore, can be fitted by a combination of log-periodic functions.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26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20</a:t>
            </a:fld>
            <a:endParaRPr lang="ru-RU" sz="1800" dirty="0">
              <a:solidFill>
                <a:srgbClr val="C00000"/>
              </a:solidFill>
              <a:effectLst>
                <a:outerShdw blurRad="38100" dist="38100" dir="2700000" algn="tl">
                  <a:srgbClr val="000000">
                    <a:alpha val="43137"/>
                  </a:srgbClr>
                </a:outerShdw>
              </a:effectLst>
            </a:endParaRPr>
          </a:p>
        </p:txBody>
      </p:sp>
      <p:sp>
        <p:nvSpPr>
          <p:cNvPr id="8" name="Rectangle 4">
            <a:extLst>
              <a:ext uri="{FF2B5EF4-FFF2-40B4-BE49-F238E27FC236}">
                <a16:creationId xmlns:a16="http://schemas.microsoft.com/office/drawing/2014/main" xmlns="" id="{C488E22A-C5A5-4A9B-965A-746767D9135A}"/>
              </a:ext>
            </a:extLst>
          </p:cNvPr>
          <p:cNvSpPr>
            <a:spLocks noChangeArrowheads="1"/>
          </p:cNvSpPr>
          <p:nvPr/>
        </p:nvSpPr>
        <p:spPr bwMode="auto">
          <a:xfrm flipV="1">
            <a:off x="3067664" y="353960"/>
            <a:ext cx="11006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41" name="Группа 40">
            <a:extLst>
              <a:ext uri="{FF2B5EF4-FFF2-40B4-BE49-F238E27FC236}">
                <a16:creationId xmlns:a16="http://schemas.microsoft.com/office/drawing/2014/main" xmlns="" id="{AB008B62-D06B-4257-9D9A-030FC4386B99}"/>
              </a:ext>
            </a:extLst>
          </p:cNvPr>
          <p:cNvGrpSpPr/>
          <p:nvPr/>
        </p:nvGrpSpPr>
        <p:grpSpPr>
          <a:xfrm>
            <a:off x="115503" y="211756"/>
            <a:ext cx="11877575" cy="1660624"/>
            <a:chOff x="115503" y="211756"/>
            <a:chExt cx="11877575" cy="1660624"/>
          </a:xfrm>
        </p:grpSpPr>
        <p:sp>
          <p:nvSpPr>
            <p:cNvPr id="11" name="TextBox 10">
              <a:extLst>
                <a:ext uri="{FF2B5EF4-FFF2-40B4-BE49-F238E27FC236}">
                  <a16:creationId xmlns:a16="http://schemas.microsoft.com/office/drawing/2014/main" xmlns="" id="{62D23D89-0AC2-4776-B044-6219F65956DB}"/>
                </a:ext>
              </a:extLst>
            </p:cNvPr>
            <p:cNvSpPr txBox="1"/>
            <p:nvPr/>
          </p:nvSpPr>
          <p:spPr>
            <a:xfrm>
              <a:off x="115503" y="211756"/>
              <a:ext cx="11877575"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solution of this functional equation (41) can be expressed as (see the general expression (29))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Объект 20">
              <a:extLst>
                <a:ext uri="{FF2B5EF4-FFF2-40B4-BE49-F238E27FC236}">
                  <a16:creationId xmlns:a16="http://schemas.microsoft.com/office/drawing/2014/main" xmlns="" id="{AE5A0A5E-E617-4E19-8D77-C8F7586C9A43}"/>
                </a:ext>
              </a:extLst>
            </p:cNvPr>
            <p:cNvGraphicFramePr>
              <a:graphicFrameLocks noChangeAspect="1"/>
            </p:cNvGraphicFramePr>
            <p:nvPr>
              <p:extLst>
                <p:ext uri="{D42A27DB-BD31-4B8C-83A1-F6EECF244321}">
                  <p14:modId xmlns:p14="http://schemas.microsoft.com/office/powerpoint/2010/main" val="2147891883"/>
                </p:ext>
              </p:extLst>
            </p:nvPr>
          </p:nvGraphicFramePr>
          <p:xfrm>
            <a:off x="3320566" y="680715"/>
            <a:ext cx="4606841" cy="1191665"/>
          </p:xfrm>
          <a:graphic>
            <a:graphicData uri="http://schemas.openxmlformats.org/presentationml/2006/ole">
              <mc:AlternateContent xmlns:mc="http://schemas.openxmlformats.org/markup-compatibility/2006">
                <mc:Choice xmlns:v="urn:schemas-microsoft-com:vml" Requires="v">
                  <p:oleObj spid="_x0000_s15662" name="Equation" r:id="rId3" imgW="2104396" imgH="543746" progId="Equation.DSMT4">
                    <p:embed/>
                  </p:oleObj>
                </mc:Choice>
                <mc:Fallback>
                  <p:oleObj name="Equation" r:id="rId3" imgW="2104396" imgH="543746" progId="Equation.DSMT4">
                    <p:embed/>
                    <p:pic>
                      <p:nvPicPr>
                        <p:cNvPr id="0" name=""/>
                        <p:cNvPicPr/>
                        <p:nvPr/>
                      </p:nvPicPr>
                      <p:blipFill>
                        <a:blip r:embed="rId4"/>
                        <a:stretch>
                          <a:fillRect/>
                        </a:stretch>
                      </p:blipFill>
                      <p:spPr>
                        <a:xfrm>
                          <a:off x="3320566" y="680715"/>
                          <a:ext cx="4606841" cy="119166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2" name="TextBox 21">
              <a:extLst>
                <a:ext uri="{FF2B5EF4-FFF2-40B4-BE49-F238E27FC236}">
                  <a16:creationId xmlns:a16="http://schemas.microsoft.com/office/drawing/2014/main" xmlns="" id="{A8EAAE9C-26E4-4038-82FD-64E319B674F6}"/>
                </a:ext>
              </a:extLst>
            </p:cNvPr>
            <p:cNvSpPr txBox="1"/>
            <p:nvPr/>
          </p:nvSpPr>
          <p:spPr>
            <a:xfrm>
              <a:off x="8325100" y="1067533"/>
              <a:ext cx="559769" cy="369332"/>
            </a:xfrm>
            <a:prstGeom prst="rect">
              <a:avLst/>
            </a:prstGeom>
            <a:noFill/>
          </p:spPr>
          <p:txBody>
            <a:bodyPr wrap="none" rtlCol="0">
              <a:spAutoFit/>
            </a:bodyPr>
            <a:lstStyle/>
            <a:p>
              <a:r>
                <a:rPr lang="en-US" dirty="0"/>
                <a:t>(42)</a:t>
              </a:r>
              <a:endParaRPr lang="ru-RU" dirty="0"/>
            </a:p>
          </p:txBody>
        </p:sp>
      </p:grpSp>
      <p:graphicFrame>
        <p:nvGraphicFramePr>
          <p:cNvPr id="33" name="Объект 32">
            <a:extLst>
              <a:ext uri="{FF2B5EF4-FFF2-40B4-BE49-F238E27FC236}">
                <a16:creationId xmlns:a16="http://schemas.microsoft.com/office/drawing/2014/main" xmlns="" id="{B1BE0534-998F-4215-AFDB-3D223718005A}"/>
              </a:ext>
            </a:extLst>
          </p:cNvPr>
          <p:cNvGraphicFramePr>
            <a:graphicFrameLocks noChangeAspect="1"/>
          </p:cNvGraphicFramePr>
          <p:nvPr>
            <p:extLst>
              <p:ext uri="{D42A27DB-BD31-4B8C-83A1-F6EECF244321}">
                <p14:modId xmlns:p14="http://schemas.microsoft.com/office/powerpoint/2010/main" val="2265110436"/>
              </p:ext>
            </p:extLst>
          </p:nvPr>
        </p:nvGraphicFramePr>
        <p:xfrm>
          <a:off x="295496" y="4897884"/>
          <a:ext cx="4984427" cy="508615"/>
        </p:xfrm>
        <a:graphic>
          <a:graphicData uri="http://schemas.openxmlformats.org/presentationml/2006/ole">
            <mc:AlternateContent xmlns:mc="http://schemas.openxmlformats.org/markup-compatibility/2006">
              <mc:Choice xmlns:v="urn:schemas-microsoft-com:vml" Requires="v">
                <p:oleObj spid="_x0000_s15663" name="Equation" r:id="rId5" imgW="2332939" imgH="238340" progId="Equation.DSMT4">
                  <p:embed/>
                </p:oleObj>
              </mc:Choice>
              <mc:Fallback>
                <p:oleObj name="Equation" r:id="rId5" imgW="2332939" imgH="238340" progId="Equation.DSMT4">
                  <p:embed/>
                  <p:pic>
                    <p:nvPicPr>
                      <p:cNvPr id="0" name=""/>
                      <p:cNvPicPr/>
                      <p:nvPr/>
                    </p:nvPicPr>
                    <p:blipFill>
                      <a:blip r:embed="rId6"/>
                      <a:stretch>
                        <a:fillRect/>
                      </a:stretch>
                    </p:blipFill>
                    <p:spPr>
                      <a:xfrm>
                        <a:off x="295496" y="4897884"/>
                        <a:ext cx="4984427" cy="508615"/>
                      </a:xfrm>
                      <a:prstGeom prst="rect">
                        <a:avLst/>
                      </a:prstGeom>
                      <a:blipFill>
                        <a:blip r:embed="rId7"/>
                        <a:tile tx="0" ty="0" sx="100000" sy="100000" flip="none" algn="tl"/>
                      </a:blipFill>
                      <a:ln w="22225">
                        <a:solidFill>
                          <a:srgbClr val="0000FF"/>
                        </a:solidFill>
                      </a:ln>
                    </p:spPr>
                  </p:pic>
                </p:oleObj>
              </mc:Fallback>
            </mc:AlternateContent>
          </a:graphicData>
        </a:graphic>
      </p:graphicFrame>
      <p:sp>
        <p:nvSpPr>
          <p:cNvPr id="34" name="TextBox 33">
            <a:extLst>
              <a:ext uri="{FF2B5EF4-FFF2-40B4-BE49-F238E27FC236}">
                <a16:creationId xmlns:a16="http://schemas.microsoft.com/office/drawing/2014/main" xmlns="" id="{A259AA81-E854-4592-8717-4FC25D46D8BE}"/>
              </a:ext>
            </a:extLst>
          </p:cNvPr>
          <p:cNvSpPr txBox="1"/>
          <p:nvPr/>
        </p:nvSpPr>
        <p:spPr>
          <a:xfrm>
            <a:off x="5345607" y="4858428"/>
            <a:ext cx="6741617"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important remark is related to the value of the scaling parameter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parameter accepts arbitrary value and can be located</a:t>
            </a:r>
            <a:endParaRPr lang="ru-RU" dirty="0"/>
          </a:p>
        </p:txBody>
      </p:sp>
      <p:sp>
        <p:nvSpPr>
          <p:cNvPr id="36" name="TextBox 35">
            <a:extLst>
              <a:ext uri="{FF2B5EF4-FFF2-40B4-BE49-F238E27FC236}">
                <a16:creationId xmlns:a16="http://schemas.microsoft.com/office/drawing/2014/main" xmlns="" id="{75533B4F-F39A-40DF-A498-619352966D71}"/>
              </a:ext>
            </a:extLst>
          </p:cNvPr>
          <p:cNvSpPr txBox="1"/>
          <p:nvPr/>
        </p:nvSpPr>
        <p:spPr>
          <a:xfrm>
            <a:off x="170460" y="5504759"/>
            <a:ext cx="11470934" cy="1200329"/>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presumably inside the interval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max(</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ln</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min(</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ln</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i.e. ln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ln</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can exceed it. If the first condition is satisfied, then this case is determined as "internal fractality or self-similarity". In the opposite case ln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ln</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have "external fractality". A possible interval for ln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where hidden optimal scaling can be located, is determined approximately from the inequality (34) for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2" name="Группа 41">
            <a:extLst>
              <a:ext uri="{FF2B5EF4-FFF2-40B4-BE49-F238E27FC236}">
                <a16:creationId xmlns:a16="http://schemas.microsoft.com/office/drawing/2014/main" xmlns="" id="{F9A92923-FC9D-401E-8517-89E4DBBDBB41}"/>
              </a:ext>
            </a:extLst>
          </p:cNvPr>
          <p:cNvGrpSpPr/>
          <p:nvPr/>
        </p:nvGrpSpPr>
        <p:grpSpPr>
          <a:xfrm>
            <a:off x="157212" y="1861789"/>
            <a:ext cx="11877575" cy="2915726"/>
            <a:chOff x="157212" y="1861789"/>
            <a:chExt cx="11877575" cy="2915726"/>
          </a:xfrm>
        </p:grpSpPr>
        <p:sp>
          <p:nvSpPr>
            <p:cNvPr id="23" name="TextBox 22">
              <a:extLst>
                <a:ext uri="{FF2B5EF4-FFF2-40B4-BE49-F238E27FC236}">
                  <a16:creationId xmlns:a16="http://schemas.microsoft.com/office/drawing/2014/main" xmlns="" id="{D0FF0427-217A-4C1A-86DF-B511140A755A}"/>
                </a:ext>
              </a:extLst>
            </p:cNvPr>
            <p:cNvSpPr txBox="1"/>
            <p:nvPr/>
          </p:nvSpPr>
          <p:spPr>
            <a:xfrm>
              <a:off x="157212" y="1861789"/>
              <a:ext cx="11877575" cy="923330"/>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practice, verification of solution (42) on real data shows that the case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does not provide the acceptable fit, while the case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is proved to be completely satisfactory. Opening solution (42) for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one can represent the solution in the following equivalent form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Объект 24">
              <a:extLst>
                <a:ext uri="{FF2B5EF4-FFF2-40B4-BE49-F238E27FC236}">
                  <a16:creationId xmlns:a16="http://schemas.microsoft.com/office/drawing/2014/main" xmlns="" id="{1E168230-91AB-4733-B693-235437057CBF}"/>
                </a:ext>
              </a:extLst>
            </p:cNvPr>
            <p:cNvGraphicFramePr>
              <a:graphicFrameLocks noChangeAspect="1"/>
            </p:cNvGraphicFramePr>
            <p:nvPr>
              <p:extLst>
                <p:ext uri="{D42A27DB-BD31-4B8C-83A1-F6EECF244321}">
                  <p14:modId xmlns:p14="http://schemas.microsoft.com/office/powerpoint/2010/main" val="3599224463"/>
                </p:ext>
              </p:extLst>
            </p:nvPr>
          </p:nvGraphicFramePr>
          <p:xfrm>
            <a:off x="2523931" y="2749249"/>
            <a:ext cx="6360938" cy="1476780"/>
          </p:xfrm>
          <a:graphic>
            <a:graphicData uri="http://schemas.openxmlformats.org/presentationml/2006/ole">
              <mc:AlternateContent xmlns:mc="http://schemas.openxmlformats.org/markup-compatibility/2006">
                <mc:Choice xmlns:v="urn:schemas-microsoft-com:vml" Requires="v">
                  <p:oleObj spid="_x0000_s15664" name="Equation" r:id="rId8" imgW="4028116" imgH="934969" progId="Equation.DSMT4">
                    <p:embed/>
                  </p:oleObj>
                </mc:Choice>
                <mc:Fallback>
                  <p:oleObj name="Equation" r:id="rId8" imgW="4028116" imgH="934969" progId="Equation.DSMT4">
                    <p:embed/>
                    <p:pic>
                      <p:nvPicPr>
                        <p:cNvPr id="0" name=""/>
                        <p:cNvPicPr/>
                        <p:nvPr/>
                      </p:nvPicPr>
                      <p:blipFill>
                        <a:blip r:embed="rId9"/>
                        <a:stretch>
                          <a:fillRect/>
                        </a:stretch>
                      </p:blipFill>
                      <p:spPr>
                        <a:xfrm>
                          <a:off x="2523931" y="2749249"/>
                          <a:ext cx="6360938" cy="147678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6" name="TextBox 25">
              <a:extLst>
                <a:ext uri="{FF2B5EF4-FFF2-40B4-BE49-F238E27FC236}">
                  <a16:creationId xmlns:a16="http://schemas.microsoft.com/office/drawing/2014/main" xmlns="" id="{FC1C7659-578A-45AA-823F-C9BD7E08B636}"/>
                </a:ext>
              </a:extLst>
            </p:cNvPr>
            <p:cNvSpPr txBox="1"/>
            <p:nvPr/>
          </p:nvSpPr>
          <p:spPr>
            <a:xfrm>
              <a:off x="9108300" y="3302973"/>
              <a:ext cx="559769" cy="369332"/>
            </a:xfrm>
            <a:prstGeom prst="rect">
              <a:avLst/>
            </a:prstGeom>
            <a:noFill/>
          </p:spPr>
          <p:txBody>
            <a:bodyPr wrap="none" rtlCol="0">
              <a:spAutoFit/>
            </a:bodyPr>
            <a:lstStyle/>
            <a:p>
              <a:r>
                <a:rPr lang="en-US" dirty="0"/>
                <a:t>(43)</a:t>
              </a:r>
              <a:endParaRPr lang="ru-RU" dirty="0"/>
            </a:p>
          </p:txBody>
        </p:sp>
        <p:sp>
          <p:nvSpPr>
            <p:cNvPr id="27" name="TextBox 26">
              <a:extLst>
                <a:ext uri="{FF2B5EF4-FFF2-40B4-BE49-F238E27FC236}">
                  <a16:creationId xmlns:a16="http://schemas.microsoft.com/office/drawing/2014/main" xmlns="" id="{2E15CFB9-F470-4A51-8A2F-CEF12B7CC6F7}"/>
                </a:ext>
              </a:extLst>
            </p:cNvPr>
            <p:cNvSpPr txBox="1"/>
            <p:nvPr/>
          </p:nvSpPr>
          <p:spPr>
            <a:xfrm>
              <a:off x="170460" y="4408183"/>
              <a:ext cx="10712918"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If the integral curve can be expressed by expression (43) then the fitting parameters are expressed by parameters </a:t>
              </a:r>
              <a:endParaRPr lang="ru-RU" dirty="0"/>
            </a:p>
          </p:txBody>
        </p:sp>
        <p:pic>
          <p:nvPicPr>
            <p:cNvPr id="38" name="Рисунок 37" descr="Падающая звезда со сплошной заливкой">
              <a:extLst>
                <a:ext uri="{FF2B5EF4-FFF2-40B4-BE49-F238E27FC236}">
                  <a16:creationId xmlns:a16="http://schemas.microsoft.com/office/drawing/2014/main" xmlns="" id="{56EFBD33-1764-4361-8F28-A424D11398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924022" y="2957117"/>
              <a:ext cx="914400" cy="914400"/>
            </a:xfrm>
            <a:prstGeom prst="rect">
              <a:avLst/>
            </a:prstGeom>
          </p:spPr>
        </p:pic>
        <p:sp>
          <p:nvSpPr>
            <p:cNvPr id="39" name="TextBox 38">
              <a:extLst>
                <a:ext uri="{FF2B5EF4-FFF2-40B4-BE49-F238E27FC236}">
                  <a16:creationId xmlns:a16="http://schemas.microsoft.com/office/drawing/2014/main" xmlns="" id="{FED0D956-BC4D-4498-A115-BF6DF3F1852C}"/>
                </a:ext>
              </a:extLst>
            </p:cNvPr>
            <p:cNvSpPr txBox="1"/>
            <p:nvPr/>
          </p:nvSpPr>
          <p:spPr>
            <a:xfrm>
              <a:off x="170460" y="3253017"/>
              <a:ext cx="1681030" cy="646331"/>
            </a:xfrm>
            <a:prstGeom prst="rect">
              <a:avLst/>
            </a:prstGeom>
            <a:noFill/>
          </p:spPr>
          <p:txBody>
            <a:bodyPr wrap="square" rtlCol="0">
              <a:spAutoFit/>
            </a:bodyPr>
            <a:lstStyle/>
            <a:p>
              <a:r>
                <a:rPr lang="en-US" dirty="0">
                  <a:solidFill>
                    <a:srgbClr val="0000FF"/>
                  </a:solidFill>
                  <a:effectLst>
                    <a:outerShdw blurRad="38100" dist="38100" dir="2700000" algn="tl">
                      <a:srgbClr val="000000">
                        <a:alpha val="43137"/>
                      </a:srgbClr>
                    </a:outerShdw>
                  </a:effectLst>
                </a:rPr>
                <a:t>The basic fitting </a:t>
              </a:r>
            </a:p>
            <a:p>
              <a:r>
                <a:rPr lang="en-US" dirty="0">
                  <a:solidFill>
                    <a:srgbClr val="0000FF"/>
                  </a:solidFill>
                  <a:effectLst>
                    <a:outerShdw blurRad="38100" dist="38100" dir="2700000" algn="tl">
                      <a:srgbClr val="000000">
                        <a:alpha val="43137"/>
                      </a:srgbClr>
                    </a:outerShdw>
                  </a:effectLst>
                </a:rPr>
                <a:t>Function!</a:t>
              </a:r>
              <a:endParaRPr lang="ru-RU" dirty="0">
                <a:solidFill>
                  <a:srgbClr val="0000FF"/>
                </a:solidFill>
                <a:effectLst>
                  <a:outerShdw blurRad="38100" dist="38100" dir="2700000" algn="tl">
                    <a:srgbClr val="000000">
                      <a:alpha val="43137"/>
                    </a:srgbClr>
                  </a:outerShdw>
                </a:effectLst>
              </a:endParaRPr>
            </a:p>
          </p:txBody>
        </p:sp>
        <p:sp>
          <p:nvSpPr>
            <p:cNvPr id="40" name="Стрелка: вправо 39">
              <a:extLst>
                <a:ext uri="{FF2B5EF4-FFF2-40B4-BE49-F238E27FC236}">
                  <a16:creationId xmlns:a16="http://schemas.microsoft.com/office/drawing/2014/main" xmlns="" id="{1F0F57BE-55B3-4D42-867B-A2466081A5A6}"/>
                </a:ext>
              </a:extLst>
            </p:cNvPr>
            <p:cNvSpPr/>
            <p:nvPr/>
          </p:nvSpPr>
          <p:spPr>
            <a:xfrm>
              <a:off x="1818968" y="3429000"/>
              <a:ext cx="924232" cy="251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7904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21</a:t>
            </a:fld>
            <a:endParaRPr lang="ru-RU" sz="1800" dirty="0">
              <a:solidFill>
                <a:srgbClr val="C00000"/>
              </a:solidFill>
              <a:effectLst>
                <a:outerShdw blurRad="38100" dist="38100" dir="2700000" algn="tl">
                  <a:srgbClr val="000000">
                    <a:alpha val="43137"/>
                  </a:srgbClr>
                </a:outerShdw>
              </a:effectLst>
            </a:endParaRPr>
          </a:p>
        </p:txBody>
      </p:sp>
      <p:sp>
        <p:nvSpPr>
          <p:cNvPr id="12" name="Rectangle 4">
            <a:extLst>
              <a:ext uri="{FF2B5EF4-FFF2-40B4-BE49-F238E27FC236}">
                <a16:creationId xmlns:a16="http://schemas.microsoft.com/office/drawing/2014/main" xmlns="" id="{AF3D3CFB-3A5B-4912-8F52-9CD460A47858}"/>
              </a:ext>
            </a:extLst>
          </p:cNvPr>
          <p:cNvSpPr>
            <a:spLocks noChangeArrowheads="1"/>
          </p:cNvSpPr>
          <p:nvPr/>
        </p:nvSpPr>
        <p:spPr bwMode="auto">
          <a:xfrm>
            <a:off x="4050890" y="2479411"/>
            <a:ext cx="102077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Rectangle 8">
            <a:extLst>
              <a:ext uri="{FF2B5EF4-FFF2-40B4-BE49-F238E27FC236}">
                <a16:creationId xmlns:a16="http://schemas.microsoft.com/office/drawing/2014/main" xmlns="" id="{F62BEB69-9DAE-4E8E-A974-7F1885F45679}"/>
              </a:ext>
            </a:extLst>
          </p:cNvPr>
          <p:cNvSpPr>
            <a:spLocks noChangeArrowheads="1"/>
          </p:cNvSpPr>
          <p:nvPr/>
        </p:nvSpPr>
        <p:spPr bwMode="auto">
          <a:xfrm>
            <a:off x="0" y="-1"/>
            <a:ext cx="107008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5" name="Объект 14">
            <a:extLst>
              <a:ext uri="{FF2B5EF4-FFF2-40B4-BE49-F238E27FC236}">
                <a16:creationId xmlns:a16="http://schemas.microsoft.com/office/drawing/2014/main" xmlns="" id="{2BBF07CB-C3C6-4D05-9C31-A538D24CF48A}"/>
              </a:ext>
            </a:extLst>
          </p:cNvPr>
          <p:cNvGraphicFramePr>
            <a:graphicFrameLocks noChangeAspect="1"/>
          </p:cNvGraphicFramePr>
          <p:nvPr>
            <p:extLst>
              <p:ext uri="{D42A27DB-BD31-4B8C-83A1-F6EECF244321}">
                <p14:modId xmlns:p14="http://schemas.microsoft.com/office/powerpoint/2010/main" val="4088588006"/>
              </p:ext>
            </p:extLst>
          </p:nvPr>
        </p:nvGraphicFramePr>
        <p:xfrm>
          <a:off x="1454099" y="400766"/>
          <a:ext cx="4150063" cy="635063"/>
        </p:xfrm>
        <a:graphic>
          <a:graphicData uri="http://schemas.openxmlformats.org/presentationml/2006/ole">
            <mc:AlternateContent xmlns:mc="http://schemas.openxmlformats.org/markup-compatibility/2006">
              <mc:Choice xmlns:v="urn:schemas-microsoft-com:vml" Requires="v">
                <p:oleObj spid="_x0000_s16626" name="Equation" r:id="rId3" imgW="2675933" imgH="410333" progId="Equation.DSMT4">
                  <p:embed/>
                </p:oleObj>
              </mc:Choice>
              <mc:Fallback>
                <p:oleObj name="Equation" r:id="rId3" imgW="2675933" imgH="410333" progId="Equation.DSMT4">
                  <p:embed/>
                  <p:pic>
                    <p:nvPicPr>
                      <p:cNvPr id="0" name=""/>
                      <p:cNvPicPr/>
                      <p:nvPr/>
                    </p:nvPicPr>
                    <p:blipFill>
                      <a:blip r:embed="rId4"/>
                      <a:stretch>
                        <a:fillRect/>
                      </a:stretch>
                    </p:blipFill>
                    <p:spPr>
                      <a:xfrm>
                        <a:off x="1454099" y="400766"/>
                        <a:ext cx="4150063" cy="635063"/>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0" name="TextBox 19">
            <a:extLst>
              <a:ext uri="{FF2B5EF4-FFF2-40B4-BE49-F238E27FC236}">
                <a16:creationId xmlns:a16="http://schemas.microsoft.com/office/drawing/2014/main" xmlns="" id="{7FA500DC-CF7C-43E3-894A-31226E3417CA}"/>
              </a:ext>
            </a:extLst>
          </p:cNvPr>
          <p:cNvSpPr txBox="1"/>
          <p:nvPr/>
        </p:nvSpPr>
        <p:spPr>
          <a:xfrm>
            <a:off x="6028071" y="533631"/>
            <a:ext cx="559769" cy="369332"/>
          </a:xfrm>
          <a:prstGeom prst="rect">
            <a:avLst/>
          </a:prstGeom>
          <a:noFill/>
        </p:spPr>
        <p:txBody>
          <a:bodyPr wrap="none" rtlCol="0">
            <a:spAutoFit/>
          </a:bodyPr>
          <a:lstStyle/>
          <a:p>
            <a:r>
              <a:rPr lang="en-US" dirty="0"/>
              <a:t>(44)</a:t>
            </a:r>
            <a:endParaRPr lang="ru-RU" dirty="0"/>
          </a:p>
        </p:txBody>
      </p:sp>
      <p:sp>
        <p:nvSpPr>
          <p:cNvPr id="21" name="TextBox 20">
            <a:extLst>
              <a:ext uri="{FF2B5EF4-FFF2-40B4-BE49-F238E27FC236}">
                <a16:creationId xmlns:a16="http://schemas.microsoft.com/office/drawing/2014/main" xmlns="" id="{9023EBA1-6314-4A0A-8AA8-30293F9CCDD1}"/>
              </a:ext>
            </a:extLst>
          </p:cNvPr>
          <p:cNvSpPr txBox="1"/>
          <p:nvPr/>
        </p:nvSpPr>
        <p:spPr>
          <a:xfrm>
            <a:off x="6659972" y="214609"/>
            <a:ext cx="5165314" cy="1200329"/>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The evaluation of the true value of the nonlinear parameter ln</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rPr>
              <a:t> from the minimal fitting error value is explained based on the minimization of the fitting error. </a:t>
            </a:r>
            <a:endParaRPr lang="ru-RU" dirty="0"/>
          </a:p>
        </p:txBody>
      </p:sp>
      <p:sp>
        <p:nvSpPr>
          <p:cNvPr id="23" name="TextBox 22">
            <a:extLst>
              <a:ext uri="{FF2B5EF4-FFF2-40B4-BE49-F238E27FC236}">
                <a16:creationId xmlns:a16="http://schemas.microsoft.com/office/drawing/2014/main" xmlns="" id="{64C24EB5-4F8E-4E1B-81D2-7EED87FD88E5}"/>
              </a:ext>
            </a:extLst>
          </p:cNvPr>
          <p:cNvSpPr txBox="1"/>
          <p:nvPr/>
        </p:nvSpPr>
        <p:spPr>
          <a:xfrm>
            <a:off x="108155" y="1268361"/>
            <a:ext cx="11897032" cy="1200329"/>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question can be posed is the following. Is it linear functional equation of (41) is optimal or not? Let us make the next step and consider 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nonlinear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functional equation of the type (31). Taking into account the Bellman's inequality [2] that is valid for any positive values and also including positive functions, located tin the first and second quarters of the OXY axes one can conclude that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6" name="Объект 25">
            <a:extLst>
              <a:ext uri="{FF2B5EF4-FFF2-40B4-BE49-F238E27FC236}">
                <a16:creationId xmlns:a16="http://schemas.microsoft.com/office/drawing/2014/main" xmlns="" id="{1D7646DF-3FAC-4609-B68F-EA1D516DDBCC}"/>
              </a:ext>
            </a:extLst>
          </p:cNvPr>
          <p:cNvGraphicFramePr>
            <a:graphicFrameLocks noChangeAspect="1"/>
          </p:cNvGraphicFramePr>
          <p:nvPr>
            <p:extLst>
              <p:ext uri="{D42A27DB-BD31-4B8C-83A1-F6EECF244321}">
                <p14:modId xmlns:p14="http://schemas.microsoft.com/office/powerpoint/2010/main" val="493659895"/>
              </p:ext>
            </p:extLst>
          </p:nvPr>
        </p:nvGraphicFramePr>
        <p:xfrm>
          <a:off x="4050890" y="2360582"/>
          <a:ext cx="3396117" cy="1272171"/>
        </p:xfrm>
        <a:graphic>
          <a:graphicData uri="http://schemas.openxmlformats.org/presentationml/2006/ole">
            <mc:AlternateContent xmlns:mc="http://schemas.openxmlformats.org/markup-compatibility/2006">
              <mc:Choice xmlns:v="urn:schemas-microsoft-com:vml" Requires="v">
                <p:oleObj spid="_x0000_s16627" name="Equation" r:id="rId5" imgW="1961511" imgH="734490" progId="Equation.DSMT4">
                  <p:embed/>
                </p:oleObj>
              </mc:Choice>
              <mc:Fallback>
                <p:oleObj name="Equation" r:id="rId5" imgW="1961511" imgH="734490" progId="Equation.DSMT4">
                  <p:embed/>
                  <p:pic>
                    <p:nvPicPr>
                      <p:cNvPr id="0" name=""/>
                      <p:cNvPicPr/>
                      <p:nvPr/>
                    </p:nvPicPr>
                    <p:blipFill>
                      <a:blip r:embed="rId6"/>
                      <a:stretch>
                        <a:fillRect/>
                      </a:stretch>
                    </p:blipFill>
                    <p:spPr>
                      <a:xfrm>
                        <a:off x="4050890" y="2360582"/>
                        <a:ext cx="3396117" cy="1272171"/>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7" name="TextBox 26">
            <a:extLst>
              <a:ext uri="{FF2B5EF4-FFF2-40B4-BE49-F238E27FC236}">
                <a16:creationId xmlns:a16="http://schemas.microsoft.com/office/drawing/2014/main" xmlns="" id="{39331ED2-FB57-4A08-A2BB-FA6385013E32}"/>
              </a:ext>
            </a:extLst>
          </p:cNvPr>
          <p:cNvSpPr txBox="1"/>
          <p:nvPr/>
        </p:nvSpPr>
        <p:spPr>
          <a:xfrm>
            <a:off x="196645" y="3873910"/>
            <a:ext cx="11808542"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means that for the case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the generalized geometric mean (GGM) being expressed in the form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9" name="Объект 28">
            <a:extLst>
              <a:ext uri="{FF2B5EF4-FFF2-40B4-BE49-F238E27FC236}">
                <a16:creationId xmlns:a16="http://schemas.microsoft.com/office/drawing/2014/main" xmlns="" id="{275AA75B-D516-41CB-82A1-A0B2124789DF}"/>
              </a:ext>
            </a:extLst>
          </p:cNvPr>
          <p:cNvGraphicFramePr>
            <a:graphicFrameLocks noChangeAspect="1"/>
          </p:cNvGraphicFramePr>
          <p:nvPr>
            <p:extLst>
              <p:ext uri="{D42A27DB-BD31-4B8C-83A1-F6EECF244321}">
                <p14:modId xmlns:p14="http://schemas.microsoft.com/office/powerpoint/2010/main" val="2374588615"/>
              </p:ext>
            </p:extLst>
          </p:nvPr>
        </p:nvGraphicFramePr>
        <p:xfrm>
          <a:off x="3854472" y="4422766"/>
          <a:ext cx="4117584" cy="604416"/>
        </p:xfrm>
        <a:graphic>
          <a:graphicData uri="http://schemas.openxmlformats.org/presentationml/2006/ole">
            <mc:AlternateContent xmlns:mc="http://schemas.openxmlformats.org/markup-compatibility/2006">
              <mc:Choice xmlns:v="urn:schemas-microsoft-com:vml" Requires="v">
                <p:oleObj spid="_x0000_s16628" name="Equation" r:id="rId7" imgW="2075963" imgH="305406" progId="Equation.DSMT4">
                  <p:embed/>
                </p:oleObj>
              </mc:Choice>
              <mc:Fallback>
                <p:oleObj name="Equation" r:id="rId7" imgW="2075963" imgH="305406" progId="Equation.DSMT4">
                  <p:embed/>
                  <p:pic>
                    <p:nvPicPr>
                      <p:cNvPr id="0" name=""/>
                      <p:cNvPicPr/>
                      <p:nvPr/>
                    </p:nvPicPr>
                    <p:blipFill>
                      <a:blip r:embed="rId8"/>
                      <a:stretch>
                        <a:fillRect/>
                      </a:stretch>
                    </p:blipFill>
                    <p:spPr>
                      <a:xfrm>
                        <a:off x="3854472" y="4422766"/>
                        <a:ext cx="4117584" cy="604416"/>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30" name="TextBox 29">
            <a:extLst>
              <a:ext uri="{FF2B5EF4-FFF2-40B4-BE49-F238E27FC236}">
                <a16:creationId xmlns:a16="http://schemas.microsoft.com/office/drawing/2014/main" xmlns="" id="{2EC2F6D6-8DD2-4BCA-A114-CE1AD20E7AE4}"/>
              </a:ext>
            </a:extLst>
          </p:cNvPr>
          <p:cNvSpPr txBox="1"/>
          <p:nvPr/>
        </p:nvSpPr>
        <p:spPr>
          <a:xfrm>
            <a:off x="8131277" y="2812001"/>
            <a:ext cx="559769" cy="369332"/>
          </a:xfrm>
          <a:prstGeom prst="rect">
            <a:avLst/>
          </a:prstGeom>
          <a:noFill/>
        </p:spPr>
        <p:txBody>
          <a:bodyPr wrap="none" rtlCol="0">
            <a:spAutoFit/>
          </a:bodyPr>
          <a:lstStyle/>
          <a:p>
            <a:r>
              <a:rPr lang="en-US" dirty="0"/>
              <a:t>(45)</a:t>
            </a:r>
            <a:endParaRPr lang="ru-RU" dirty="0"/>
          </a:p>
        </p:txBody>
      </p:sp>
      <p:sp>
        <p:nvSpPr>
          <p:cNvPr id="31" name="TextBox 30">
            <a:extLst>
              <a:ext uri="{FF2B5EF4-FFF2-40B4-BE49-F238E27FC236}">
                <a16:creationId xmlns:a16="http://schemas.microsoft.com/office/drawing/2014/main" xmlns="" id="{D635A883-BBEA-402C-9FFF-D29A4CE5B439}"/>
              </a:ext>
            </a:extLst>
          </p:cNvPr>
          <p:cNvSpPr txBox="1"/>
          <p:nvPr/>
        </p:nvSpPr>
        <p:spPr>
          <a:xfrm>
            <a:off x="8263677" y="4530113"/>
            <a:ext cx="559769" cy="369332"/>
          </a:xfrm>
          <a:prstGeom prst="rect">
            <a:avLst/>
          </a:prstGeom>
          <a:noFill/>
        </p:spPr>
        <p:txBody>
          <a:bodyPr wrap="none" rtlCol="0">
            <a:spAutoFit/>
          </a:bodyPr>
          <a:lstStyle/>
          <a:p>
            <a:r>
              <a:rPr lang="en-US" dirty="0"/>
              <a:t>(46)</a:t>
            </a:r>
            <a:endParaRPr lang="ru-RU" dirty="0"/>
          </a:p>
        </p:txBody>
      </p:sp>
      <p:sp>
        <p:nvSpPr>
          <p:cNvPr id="32" name="TextBox 31">
            <a:extLst>
              <a:ext uri="{FF2B5EF4-FFF2-40B4-BE49-F238E27FC236}">
                <a16:creationId xmlns:a16="http://schemas.microsoft.com/office/drawing/2014/main" xmlns="" id="{4AD75FBD-F8AA-4878-9379-EE038EEB3C95}"/>
              </a:ext>
            </a:extLst>
          </p:cNvPr>
          <p:cNvSpPr txBox="1"/>
          <p:nvPr/>
        </p:nvSpPr>
        <p:spPr>
          <a:xfrm>
            <a:off x="108155" y="5329166"/>
            <a:ext cx="11897032" cy="923330"/>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corresponds to 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global fitting minimum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the fitting purposes it is necessary to take the natural logarithm from (46) and consider the fitting function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Ly</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ln(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Taking into account the Bellman's inequality (45) it is necessary to shift the initial function into the positive region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4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22</a:t>
            </a:fld>
            <a:endParaRPr lang="ru-RU" sz="1800" dirty="0">
              <a:solidFill>
                <a:srgbClr val="C00000"/>
              </a:solidFill>
              <a:effectLst>
                <a:outerShdw blurRad="38100" dist="38100" dir="2700000" algn="tl">
                  <a:srgbClr val="000000">
                    <a:alpha val="43137"/>
                  </a:srgbClr>
                </a:outerShdw>
              </a:effectLst>
            </a:endParaRPr>
          </a:p>
        </p:txBody>
      </p:sp>
      <p:sp>
        <p:nvSpPr>
          <p:cNvPr id="7" name="Rectangle 2">
            <a:extLst>
              <a:ext uri="{FF2B5EF4-FFF2-40B4-BE49-F238E27FC236}">
                <a16:creationId xmlns:a16="http://schemas.microsoft.com/office/drawing/2014/main" xmlns="" id="{761C6C81-A01F-4749-8113-C5C67A692C5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5">
            <a:extLst>
              <a:ext uri="{FF2B5EF4-FFF2-40B4-BE49-F238E27FC236}">
                <a16:creationId xmlns:a16="http://schemas.microsoft.com/office/drawing/2014/main" xmlns="" id="{935B3DC4-7FC1-4764-83E4-B30E994D8E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xmlns="" id="{477C05E0-DB57-4C37-B22A-7FDA9A035C84}"/>
              </a:ext>
            </a:extLst>
          </p:cNvPr>
          <p:cNvGraphicFramePr>
            <a:graphicFrameLocks noChangeAspect="1"/>
          </p:cNvGraphicFramePr>
          <p:nvPr>
            <p:extLst>
              <p:ext uri="{D42A27DB-BD31-4B8C-83A1-F6EECF244321}">
                <p14:modId xmlns:p14="http://schemas.microsoft.com/office/powerpoint/2010/main" val="1353558977"/>
              </p:ext>
            </p:extLst>
          </p:nvPr>
        </p:nvGraphicFramePr>
        <p:xfrm>
          <a:off x="3381988" y="225148"/>
          <a:ext cx="4082991" cy="1192211"/>
        </p:xfrm>
        <a:graphic>
          <a:graphicData uri="http://schemas.openxmlformats.org/presentationml/2006/ole">
            <mc:AlternateContent xmlns:mc="http://schemas.openxmlformats.org/markup-compatibility/2006">
              <mc:Choice xmlns:v="urn:schemas-microsoft-com:vml" Requires="v">
                <p:oleObj spid="_x0000_s17601" name="Equation" r:id="rId3" imgW="2418597" imgH="706004" progId="Equation.DSMT4">
                  <p:embed/>
                </p:oleObj>
              </mc:Choice>
              <mc:Fallback>
                <p:oleObj name="Equation" r:id="rId3" imgW="2418597" imgH="706004" progId="Equation.DSMT4">
                  <p:embed/>
                  <p:pic>
                    <p:nvPicPr>
                      <p:cNvPr id="0" name=""/>
                      <p:cNvPicPr/>
                      <p:nvPr/>
                    </p:nvPicPr>
                    <p:blipFill>
                      <a:blip r:embed="rId4"/>
                      <a:stretch>
                        <a:fillRect/>
                      </a:stretch>
                    </p:blipFill>
                    <p:spPr>
                      <a:xfrm>
                        <a:off x="3381988" y="225148"/>
                        <a:ext cx="4082991" cy="1192211"/>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11" name="TextBox 10">
            <a:extLst>
              <a:ext uri="{FF2B5EF4-FFF2-40B4-BE49-F238E27FC236}">
                <a16:creationId xmlns:a16="http://schemas.microsoft.com/office/drawing/2014/main" xmlns="" id="{81A2D836-7DDB-4729-B5EE-CF404BF7CFBB}"/>
              </a:ext>
            </a:extLst>
          </p:cNvPr>
          <p:cNvSpPr txBox="1"/>
          <p:nvPr/>
        </p:nvSpPr>
        <p:spPr>
          <a:xfrm>
            <a:off x="7718323" y="705643"/>
            <a:ext cx="559769" cy="369332"/>
          </a:xfrm>
          <a:prstGeom prst="rect">
            <a:avLst/>
          </a:prstGeom>
          <a:noFill/>
        </p:spPr>
        <p:txBody>
          <a:bodyPr wrap="none" rtlCol="0">
            <a:spAutoFit/>
          </a:bodyPr>
          <a:lstStyle/>
          <a:p>
            <a:r>
              <a:rPr lang="en-US" dirty="0"/>
              <a:t>(47)</a:t>
            </a:r>
            <a:endParaRPr lang="ru-RU" dirty="0"/>
          </a:p>
        </p:txBody>
      </p:sp>
      <p:sp>
        <p:nvSpPr>
          <p:cNvPr id="13" name="TextBox 12">
            <a:extLst>
              <a:ext uri="{FF2B5EF4-FFF2-40B4-BE49-F238E27FC236}">
                <a16:creationId xmlns:a16="http://schemas.microsoft.com/office/drawing/2014/main" xmlns="" id="{30150FAE-6DD3-4CE8-B05B-0DC6B1EAF002}"/>
              </a:ext>
            </a:extLst>
          </p:cNvPr>
          <p:cNvSpPr txBox="1"/>
          <p:nvPr/>
        </p:nvSpPr>
        <p:spPr>
          <a:xfrm>
            <a:off x="167148" y="1799835"/>
            <a:ext cx="11920076"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Therefore, all fitting functions can be prepared in accordance with expressions (46) and (47) and simultaneously  the fitting functions as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Jy</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its natural logarithm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Объект 19">
            <a:extLst>
              <a:ext uri="{FF2B5EF4-FFF2-40B4-BE49-F238E27FC236}">
                <a16:creationId xmlns:a16="http://schemas.microsoft.com/office/drawing/2014/main" xmlns="" id="{6D172AB9-47F4-4A15-B9CD-476D14887065}"/>
              </a:ext>
            </a:extLst>
          </p:cNvPr>
          <p:cNvGraphicFramePr>
            <a:graphicFrameLocks noChangeAspect="1"/>
          </p:cNvGraphicFramePr>
          <p:nvPr>
            <p:extLst>
              <p:ext uri="{D42A27DB-BD31-4B8C-83A1-F6EECF244321}">
                <p14:modId xmlns:p14="http://schemas.microsoft.com/office/powerpoint/2010/main" val="3754157237"/>
              </p:ext>
            </p:extLst>
          </p:nvPr>
        </p:nvGraphicFramePr>
        <p:xfrm>
          <a:off x="3381988" y="2590107"/>
          <a:ext cx="4064628" cy="477069"/>
        </p:xfrm>
        <a:graphic>
          <a:graphicData uri="http://schemas.openxmlformats.org/presentationml/2006/ole">
            <mc:AlternateContent xmlns:mc="http://schemas.openxmlformats.org/markup-compatibility/2006">
              <mc:Choice xmlns:v="urn:schemas-microsoft-com:vml" Requires="v">
                <p:oleObj spid="_x0000_s17602" name="Equation" r:id="rId5" imgW="2028454" imgH="238340" progId="Equation.DSMT4">
                  <p:embed/>
                </p:oleObj>
              </mc:Choice>
              <mc:Fallback>
                <p:oleObj name="Equation" r:id="rId5" imgW="2028454" imgH="238340" progId="Equation.DSMT4">
                  <p:embed/>
                  <p:pic>
                    <p:nvPicPr>
                      <p:cNvPr id="0" name=""/>
                      <p:cNvPicPr/>
                      <p:nvPr/>
                    </p:nvPicPr>
                    <p:blipFill>
                      <a:blip r:embed="rId6"/>
                      <a:stretch>
                        <a:fillRect/>
                      </a:stretch>
                    </p:blipFill>
                    <p:spPr>
                      <a:xfrm>
                        <a:off x="3381988" y="2590107"/>
                        <a:ext cx="4064628" cy="477069"/>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1" name="TextBox 20">
            <a:extLst>
              <a:ext uri="{FF2B5EF4-FFF2-40B4-BE49-F238E27FC236}">
                <a16:creationId xmlns:a16="http://schemas.microsoft.com/office/drawing/2014/main" xmlns="" id="{BFFF7C7F-263E-4EEF-B66B-A63AD8B9CF6B}"/>
              </a:ext>
            </a:extLst>
          </p:cNvPr>
          <p:cNvSpPr txBox="1"/>
          <p:nvPr/>
        </p:nvSpPr>
        <p:spPr>
          <a:xfrm>
            <a:off x="167148" y="3355843"/>
            <a:ext cx="11920076"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input variable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choose a "universal" uniform and normalized to the unit value the following scale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3" name="Объект 22">
            <a:extLst>
              <a:ext uri="{FF2B5EF4-FFF2-40B4-BE49-F238E27FC236}">
                <a16:creationId xmlns:a16="http://schemas.microsoft.com/office/drawing/2014/main" xmlns="" id="{443659B7-A9A4-43CB-A3ED-76C5AB1C7BD3}"/>
              </a:ext>
            </a:extLst>
          </p:cNvPr>
          <p:cNvGraphicFramePr>
            <a:graphicFrameLocks noChangeAspect="1"/>
          </p:cNvGraphicFramePr>
          <p:nvPr>
            <p:extLst>
              <p:ext uri="{D42A27DB-BD31-4B8C-83A1-F6EECF244321}">
                <p14:modId xmlns:p14="http://schemas.microsoft.com/office/powerpoint/2010/main" val="2932055460"/>
              </p:ext>
            </p:extLst>
          </p:nvPr>
        </p:nvGraphicFramePr>
        <p:xfrm>
          <a:off x="2174829" y="3849380"/>
          <a:ext cx="6935787" cy="962025"/>
        </p:xfrm>
        <a:graphic>
          <a:graphicData uri="http://schemas.openxmlformats.org/presentationml/2006/ole">
            <mc:AlternateContent xmlns:mc="http://schemas.openxmlformats.org/markup-compatibility/2006">
              <mc:Choice xmlns:v="urn:schemas-microsoft-com:vml" Requires="v">
                <p:oleObj spid="_x0000_s17603" name="Equation" r:id="rId7" imgW="3288960" imgH="457200" progId="Equation.DSMT4">
                  <p:embed/>
                </p:oleObj>
              </mc:Choice>
              <mc:Fallback>
                <p:oleObj name="Equation" r:id="rId7" imgW="3288960" imgH="457200" progId="Equation.DSMT4">
                  <p:embed/>
                  <p:pic>
                    <p:nvPicPr>
                      <p:cNvPr id="0" name=""/>
                      <p:cNvPicPr/>
                      <p:nvPr/>
                    </p:nvPicPr>
                    <p:blipFill>
                      <a:blip r:embed="rId8"/>
                      <a:stretch>
                        <a:fillRect/>
                      </a:stretch>
                    </p:blipFill>
                    <p:spPr>
                      <a:xfrm>
                        <a:off x="2174829" y="3849380"/>
                        <a:ext cx="6935787" cy="962025"/>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24" name="TextBox 23">
            <a:extLst>
              <a:ext uri="{FF2B5EF4-FFF2-40B4-BE49-F238E27FC236}">
                <a16:creationId xmlns:a16="http://schemas.microsoft.com/office/drawing/2014/main" xmlns="" id="{D39C7AA4-B815-4722-9DE4-AC8E80F05C71}"/>
              </a:ext>
            </a:extLst>
          </p:cNvPr>
          <p:cNvSpPr txBox="1"/>
          <p:nvPr/>
        </p:nvSpPr>
        <p:spPr>
          <a:xfrm>
            <a:off x="190409" y="5020206"/>
            <a:ext cx="12024852"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presentation of input data vs.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1800" i="1" baseline="-25000" dirty="0" err="1">
                <a:effectLst/>
                <a:latin typeface="Times New Roman" panose="02020603050405020304" pitchFamily="18" charset="0"/>
                <a:ea typeface="Calibri" panose="020F0502020204030204" pitchFamily="34" charset="0"/>
                <a:cs typeface="Times New Roman" panose="02020603050405020304" pitchFamily="18" charset="0"/>
              </a:rPr>
              <a:t>j</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very convenient because it is easy to restore any required scale identifying the initial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final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sz="1800" i="1" baseline="-25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limiting parameters, only. Below, we want to illustrate in some key figures how the proposed algorithm works.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xmlns="" id="{E0C525AD-32E9-4053-88BC-11BFA084E14C}"/>
              </a:ext>
            </a:extLst>
          </p:cNvPr>
          <p:cNvSpPr txBox="1"/>
          <p:nvPr/>
        </p:nvSpPr>
        <p:spPr>
          <a:xfrm>
            <a:off x="7968041" y="2615252"/>
            <a:ext cx="559769" cy="369332"/>
          </a:xfrm>
          <a:prstGeom prst="rect">
            <a:avLst/>
          </a:prstGeom>
          <a:noFill/>
        </p:spPr>
        <p:txBody>
          <a:bodyPr wrap="none" rtlCol="0">
            <a:spAutoFit/>
          </a:bodyPr>
          <a:lstStyle/>
          <a:p>
            <a:r>
              <a:rPr lang="en-US" dirty="0"/>
              <a:t>(48)</a:t>
            </a:r>
            <a:endParaRPr lang="ru-RU" dirty="0"/>
          </a:p>
        </p:txBody>
      </p:sp>
      <p:sp>
        <p:nvSpPr>
          <p:cNvPr id="27" name="TextBox 26">
            <a:extLst>
              <a:ext uri="{FF2B5EF4-FFF2-40B4-BE49-F238E27FC236}">
                <a16:creationId xmlns:a16="http://schemas.microsoft.com/office/drawing/2014/main" xmlns="" id="{E854DDE3-2491-4B59-B0E7-08A926BA1399}"/>
              </a:ext>
            </a:extLst>
          </p:cNvPr>
          <p:cNvSpPr txBox="1"/>
          <p:nvPr/>
        </p:nvSpPr>
        <p:spPr>
          <a:xfrm>
            <a:off x="9547123" y="4096434"/>
            <a:ext cx="559769" cy="369332"/>
          </a:xfrm>
          <a:prstGeom prst="rect">
            <a:avLst/>
          </a:prstGeom>
          <a:noFill/>
        </p:spPr>
        <p:txBody>
          <a:bodyPr wrap="none" rtlCol="0">
            <a:spAutoFit/>
          </a:bodyPr>
          <a:lstStyle/>
          <a:p>
            <a:r>
              <a:rPr lang="en-US" dirty="0"/>
              <a:t>(49)</a:t>
            </a:r>
            <a:endParaRPr lang="ru-RU" dirty="0"/>
          </a:p>
        </p:txBody>
      </p:sp>
    </p:spTree>
    <p:extLst>
      <p:ext uri="{BB962C8B-B14F-4D97-AF65-F5344CB8AC3E}">
        <p14:creationId xmlns:p14="http://schemas.microsoft.com/office/powerpoint/2010/main" val="400523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23</a:t>
            </a:fld>
            <a:endParaRPr lang="ru-RU" sz="1800" dirty="0">
              <a:solidFill>
                <a:srgbClr val="C00000"/>
              </a:solidFill>
              <a:effectLst>
                <a:outerShdw blurRad="38100" dist="38100" dir="2700000" algn="tl">
                  <a:srgbClr val="000000">
                    <a:alpha val="43137"/>
                  </a:srgbClr>
                </a:outerShdw>
              </a:effectLst>
            </a:endParaRPr>
          </a:p>
        </p:txBody>
      </p:sp>
      <p:sp>
        <p:nvSpPr>
          <p:cNvPr id="16" name="Rectangle 11">
            <a:extLst>
              <a:ext uri="{FF2B5EF4-FFF2-40B4-BE49-F238E27FC236}">
                <a16:creationId xmlns:a16="http://schemas.microsoft.com/office/drawing/2014/main" xmlns="" id="{212CA6A0-C4F7-45D9-A73B-C21DC343FAAB}"/>
              </a:ext>
            </a:extLst>
          </p:cNvPr>
          <p:cNvSpPr>
            <a:spLocks noChangeArrowheads="1"/>
          </p:cNvSpPr>
          <p:nvPr/>
        </p:nvSpPr>
        <p:spPr bwMode="auto">
          <a:xfrm>
            <a:off x="275303" y="28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13">
            <a:extLst>
              <a:ext uri="{FF2B5EF4-FFF2-40B4-BE49-F238E27FC236}">
                <a16:creationId xmlns:a16="http://schemas.microsoft.com/office/drawing/2014/main" xmlns="" id="{99B84E1F-070B-4E7E-BFC5-40CA66D04557}"/>
              </a:ext>
            </a:extLst>
          </p:cNvPr>
          <p:cNvSpPr>
            <a:spLocks noChangeArrowheads="1"/>
          </p:cNvSpPr>
          <p:nvPr/>
        </p:nvSpPr>
        <p:spPr bwMode="auto">
          <a:xfrm>
            <a:off x="4301797" y="2392886"/>
            <a:ext cx="98921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4" name="Rectangle 15">
            <a:extLst>
              <a:ext uri="{FF2B5EF4-FFF2-40B4-BE49-F238E27FC236}">
                <a16:creationId xmlns:a16="http://schemas.microsoft.com/office/drawing/2014/main" xmlns="" id="{B443D0AD-8D96-42E4-9119-FB9748DE5E8A}"/>
              </a:ext>
            </a:extLst>
          </p:cNvPr>
          <p:cNvSpPr>
            <a:spLocks noChangeArrowheads="1"/>
          </p:cNvSpPr>
          <p:nvPr/>
        </p:nvSpPr>
        <p:spPr bwMode="auto">
          <a:xfrm>
            <a:off x="8245763" y="25328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TextBox 8">
            <a:extLst>
              <a:ext uri="{FF2B5EF4-FFF2-40B4-BE49-F238E27FC236}">
                <a16:creationId xmlns:a16="http://schemas.microsoft.com/office/drawing/2014/main" xmlns="" id="{75D22CD2-ED52-4257-A031-78E7CAD14B15}"/>
              </a:ext>
            </a:extLst>
          </p:cNvPr>
          <p:cNvSpPr txBox="1"/>
          <p:nvPr/>
        </p:nvSpPr>
        <p:spPr>
          <a:xfrm>
            <a:off x="176981" y="196645"/>
            <a:ext cx="11779045" cy="584775"/>
          </a:xfrm>
          <a:prstGeom prst="rect">
            <a:avLst/>
          </a:prstGeom>
          <a:noFill/>
        </p:spPr>
        <p:txBody>
          <a:bodyPr wrap="square" rtlCol="0">
            <a:spAutoFit/>
          </a:bodyPr>
          <a:lstStyle/>
          <a:p>
            <a:pPr algn="ctr"/>
            <a:r>
              <a:rPr lang="en-US" sz="3200" i="1"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3.1 The verification on real data</a:t>
            </a:r>
            <a:endParaRPr lang="ru-RU" sz="3200" dirty="0">
              <a:solidFill>
                <a:srgbClr val="0000FF"/>
              </a:solidFill>
              <a:effectLst>
                <a:outerShdw blurRad="38100" dist="38100" dir="2700000" algn="tl">
                  <a:srgbClr val="000000">
                    <a:alpha val="43137"/>
                  </a:srgbClr>
                </a:outerShdw>
              </a:effectLst>
            </a:endParaRPr>
          </a:p>
        </p:txBody>
      </p:sp>
      <p:pic>
        <p:nvPicPr>
          <p:cNvPr id="23" name="Рисунок 22">
            <a:extLst>
              <a:ext uri="{FF2B5EF4-FFF2-40B4-BE49-F238E27FC236}">
                <a16:creationId xmlns:a16="http://schemas.microsoft.com/office/drawing/2014/main" xmlns="" id="{7253C916-1D21-4C4E-8393-0567328F0038}"/>
              </a:ext>
            </a:extLst>
          </p:cNvPr>
          <p:cNvPicPr>
            <a:picLocks noChangeAspect="1"/>
          </p:cNvPicPr>
          <p:nvPr/>
        </p:nvPicPr>
        <p:blipFill>
          <a:blip r:embed="rId2"/>
          <a:stretch>
            <a:fillRect/>
          </a:stretch>
        </p:blipFill>
        <p:spPr>
          <a:xfrm>
            <a:off x="275303" y="1045752"/>
            <a:ext cx="8790040" cy="2214200"/>
          </a:xfrm>
          <a:prstGeom prst="rect">
            <a:avLst/>
          </a:prstGeom>
        </p:spPr>
      </p:pic>
      <p:sp>
        <p:nvSpPr>
          <p:cNvPr id="27" name="TextBox 26">
            <a:extLst>
              <a:ext uri="{FF2B5EF4-FFF2-40B4-BE49-F238E27FC236}">
                <a16:creationId xmlns:a16="http://schemas.microsoft.com/office/drawing/2014/main" xmlns="" id="{4D2B68D2-DF92-4423-9833-67376702B270}"/>
              </a:ext>
            </a:extLst>
          </p:cNvPr>
          <p:cNvSpPr txBox="1"/>
          <p:nvPr/>
        </p:nvSpPr>
        <p:spPr>
          <a:xfrm>
            <a:off x="116961" y="3334958"/>
            <a:ext cx="11779044" cy="923330"/>
          </a:xfrm>
          <a:prstGeom prst="rect">
            <a:avLst/>
          </a:prstGeom>
          <a:noFill/>
        </p:spPr>
        <p:txBody>
          <a:bodyPr wrap="square" rtlCol="0">
            <a:spAutoFit/>
          </a:bodyPr>
          <a:lstStyle/>
          <a:p>
            <a:r>
              <a:rPr lang="en-US" dirty="0"/>
              <a:t>From the left to the right: Fig.1(a) – initial noise recorded from </a:t>
            </a:r>
            <a:r>
              <a:rPr lang="en-US" dirty="0">
                <a:solidFill>
                  <a:srgbClr val="FF0000"/>
                </a:solidFill>
                <a:effectLst>
                  <a:outerShdw blurRad="38100" dist="38100" dir="2700000" algn="tl">
                    <a:srgbClr val="000000">
                      <a:alpha val="43137"/>
                    </a:srgbClr>
                  </a:outerShdw>
                </a:effectLst>
              </a:rPr>
              <a:t>the photodiode</a:t>
            </a:r>
            <a:r>
              <a:rPr lang="en-US" dirty="0"/>
              <a:t>. (b) Integral curve </a:t>
            </a:r>
            <a:r>
              <a:rPr lang="en-US" dirty="0" err="1"/>
              <a:t>Jint</a:t>
            </a:r>
            <a:r>
              <a:rPr lang="en-US" dirty="0"/>
              <a:t>(0), containing </a:t>
            </a:r>
            <a:r>
              <a:rPr lang="en-US" b="1" dirty="0">
                <a:solidFill>
                  <a:srgbClr val="0000FF"/>
                </a:solidFill>
              </a:rPr>
              <a:t>N= 8998 </a:t>
            </a:r>
            <a:r>
              <a:rPr lang="en-US" dirty="0"/>
              <a:t>data points. </a:t>
            </a:r>
            <a:r>
              <a:rPr lang="en-US" dirty="0" err="1"/>
              <a:t>Yc</a:t>
            </a:r>
            <a:r>
              <a:rPr lang="en-US" dirty="0"/>
              <a:t>(1) – the same curve compressed in </a:t>
            </a:r>
            <a:r>
              <a:rPr lang="en-US" dirty="0">
                <a:solidFill>
                  <a:srgbClr val="FF0000"/>
                </a:solidFill>
              </a:rPr>
              <a:t>25 times</a:t>
            </a:r>
            <a:r>
              <a:rPr lang="en-US" dirty="0"/>
              <a:t>. </a:t>
            </a:r>
            <a:r>
              <a:rPr lang="en-US" b="1" dirty="0" err="1"/>
              <a:t>Xct</a:t>
            </a:r>
            <a:r>
              <a:rPr lang="en-US" b="1" dirty="0"/>
              <a:t> = 358 data points</a:t>
            </a:r>
            <a:r>
              <a:rPr lang="en-US" dirty="0"/>
              <a:t>. (c) the compressed triad (</a:t>
            </a:r>
            <a:r>
              <a:rPr lang="en-US" dirty="0" err="1"/>
              <a:t>Ymx</a:t>
            </a:r>
            <a:r>
              <a:rPr lang="en-US" dirty="0"/>
              <a:t>, </a:t>
            </a:r>
            <a:r>
              <a:rPr lang="en-US" dirty="0" err="1"/>
              <a:t>Ymn</a:t>
            </a:r>
            <a:r>
              <a:rPr lang="en-US" dirty="0"/>
              <a:t>, </a:t>
            </a:r>
            <a:r>
              <a:rPr lang="en-US" dirty="0" err="1"/>
              <a:t>Ymin</a:t>
            </a:r>
            <a:r>
              <a:rPr lang="en-US" dirty="0"/>
              <a:t>), (d) The curved compressed in 150 times. The distortions are seen clearly.    </a:t>
            </a:r>
            <a:endParaRPr lang="ru-RU" dirty="0"/>
          </a:p>
        </p:txBody>
      </p:sp>
      <p:pic>
        <p:nvPicPr>
          <p:cNvPr id="30" name="Рисунок 29">
            <a:extLst>
              <a:ext uri="{FF2B5EF4-FFF2-40B4-BE49-F238E27FC236}">
                <a16:creationId xmlns:a16="http://schemas.microsoft.com/office/drawing/2014/main" xmlns="" id="{089B84E2-7314-4314-B4DB-0727632AA3B5}"/>
              </a:ext>
            </a:extLst>
          </p:cNvPr>
          <p:cNvPicPr>
            <a:picLocks noChangeAspect="1"/>
          </p:cNvPicPr>
          <p:nvPr/>
        </p:nvPicPr>
        <p:blipFill>
          <a:blip r:embed="rId3"/>
          <a:stretch>
            <a:fillRect/>
          </a:stretch>
        </p:blipFill>
        <p:spPr>
          <a:xfrm>
            <a:off x="9247866" y="1045752"/>
            <a:ext cx="2648139" cy="2214200"/>
          </a:xfrm>
          <a:prstGeom prst="rect">
            <a:avLst/>
          </a:prstGeom>
        </p:spPr>
      </p:pic>
      <p:pic>
        <p:nvPicPr>
          <p:cNvPr id="32" name="Рисунок 31">
            <a:extLst>
              <a:ext uri="{FF2B5EF4-FFF2-40B4-BE49-F238E27FC236}">
                <a16:creationId xmlns:a16="http://schemas.microsoft.com/office/drawing/2014/main" xmlns="" id="{AF438F31-A6E0-460F-95AD-7F7DBA138EF6}"/>
              </a:ext>
            </a:extLst>
          </p:cNvPr>
          <p:cNvPicPr>
            <a:picLocks noChangeAspect="1"/>
          </p:cNvPicPr>
          <p:nvPr/>
        </p:nvPicPr>
        <p:blipFill>
          <a:blip r:embed="rId4"/>
          <a:stretch>
            <a:fillRect/>
          </a:stretch>
        </p:blipFill>
        <p:spPr>
          <a:xfrm>
            <a:off x="275303" y="4373249"/>
            <a:ext cx="3143250" cy="581025"/>
          </a:xfrm>
          <a:prstGeom prst="rect">
            <a:avLst/>
          </a:prstGeom>
        </p:spPr>
      </p:pic>
      <p:pic>
        <p:nvPicPr>
          <p:cNvPr id="34" name="Рисунок 33">
            <a:extLst>
              <a:ext uri="{FF2B5EF4-FFF2-40B4-BE49-F238E27FC236}">
                <a16:creationId xmlns:a16="http://schemas.microsoft.com/office/drawing/2014/main" xmlns="" id="{A3339E0E-23B6-49D7-BD0F-84CCC08E7BBF}"/>
              </a:ext>
            </a:extLst>
          </p:cNvPr>
          <p:cNvPicPr>
            <a:picLocks noChangeAspect="1"/>
          </p:cNvPicPr>
          <p:nvPr/>
        </p:nvPicPr>
        <p:blipFill>
          <a:blip r:embed="rId5"/>
          <a:stretch>
            <a:fillRect/>
          </a:stretch>
        </p:blipFill>
        <p:spPr>
          <a:xfrm>
            <a:off x="3637628" y="4373249"/>
            <a:ext cx="3172398" cy="2288106"/>
          </a:xfrm>
          <a:prstGeom prst="rect">
            <a:avLst/>
          </a:prstGeom>
        </p:spPr>
      </p:pic>
      <p:pic>
        <p:nvPicPr>
          <p:cNvPr id="36" name="Рисунок 35">
            <a:extLst>
              <a:ext uri="{FF2B5EF4-FFF2-40B4-BE49-F238E27FC236}">
                <a16:creationId xmlns:a16="http://schemas.microsoft.com/office/drawing/2014/main" xmlns="" id="{3C78E433-8807-4678-96C9-7C436B422781}"/>
              </a:ext>
            </a:extLst>
          </p:cNvPr>
          <p:cNvPicPr>
            <a:picLocks noChangeAspect="1"/>
          </p:cNvPicPr>
          <p:nvPr/>
        </p:nvPicPr>
        <p:blipFill>
          <a:blip r:embed="rId6"/>
          <a:stretch>
            <a:fillRect/>
          </a:stretch>
        </p:blipFill>
        <p:spPr>
          <a:xfrm>
            <a:off x="7029101" y="4373249"/>
            <a:ext cx="3128852" cy="2288106"/>
          </a:xfrm>
          <a:prstGeom prst="rect">
            <a:avLst/>
          </a:prstGeom>
        </p:spPr>
      </p:pic>
      <p:pic>
        <p:nvPicPr>
          <p:cNvPr id="38" name="Рисунок 37">
            <a:extLst>
              <a:ext uri="{FF2B5EF4-FFF2-40B4-BE49-F238E27FC236}">
                <a16:creationId xmlns:a16="http://schemas.microsoft.com/office/drawing/2014/main" xmlns="" id="{AA4F5F8D-DF3A-40CA-A0B7-E03BD9B4887D}"/>
              </a:ext>
            </a:extLst>
          </p:cNvPr>
          <p:cNvPicPr>
            <a:picLocks noChangeAspect="1"/>
          </p:cNvPicPr>
          <p:nvPr/>
        </p:nvPicPr>
        <p:blipFill>
          <a:blip r:embed="rId7"/>
          <a:stretch>
            <a:fillRect/>
          </a:stretch>
        </p:blipFill>
        <p:spPr>
          <a:xfrm>
            <a:off x="10377028" y="4406586"/>
            <a:ext cx="1065478" cy="373609"/>
          </a:xfrm>
          <a:prstGeom prst="rect">
            <a:avLst/>
          </a:prstGeom>
        </p:spPr>
      </p:pic>
      <p:sp>
        <p:nvSpPr>
          <p:cNvPr id="39" name="TextBox 38">
            <a:extLst>
              <a:ext uri="{FF2B5EF4-FFF2-40B4-BE49-F238E27FC236}">
                <a16:creationId xmlns:a16="http://schemas.microsoft.com/office/drawing/2014/main" xmlns="" id="{DC099421-F933-4A5A-916B-A65B0BB496B8}"/>
              </a:ext>
            </a:extLst>
          </p:cNvPr>
          <p:cNvSpPr txBox="1"/>
          <p:nvPr/>
        </p:nvSpPr>
        <p:spPr>
          <a:xfrm>
            <a:off x="275303" y="5142271"/>
            <a:ext cx="3067665" cy="646331"/>
          </a:xfrm>
          <a:prstGeom prst="rect">
            <a:avLst/>
          </a:prstGeom>
          <a:noFill/>
        </p:spPr>
        <p:txBody>
          <a:bodyPr wrap="square" rtlCol="0">
            <a:spAutoFit/>
          </a:bodyPr>
          <a:lstStyle/>
          <a:p>
            <a:r>
              <a:rPr lang="en-US" dirty="0"/>
              <a:t>The shifted function which is ready for the fitting purposes. </a:t>
            </a:r>
            <a:endParaRPr lang="ru-RU" dirty="0"/>
          </a:p>
        </p:txBody>
      </p:sp>
      <p:sp>
        <p:nvSpPr>
          <p:cNvPr id="40" name="TextBox 39">
            <a:extLst>
              <a:ext uri="{FF2B5EF4-FFF2-40B4-BE49-F238E27FC236}">
                <a16:creationId xmlns:a16="http://schemas.microsoft.com/office/drawing/2014/main" xmlns="" id="{2E248C99-D421-4F9B-B682-AE4016E34007}"/>
              </a:ext>
            </a:extLst>
          </p:cNvPr>
          <p:cNvSpPr txBox="1"/>
          <p:nvPr/>
        </p:nvSpPr>
        <p:spPr>
          <a:xfrm>
            <a:off x="10377028" y="4954274"/>
            <a:ext cx="1710196" cy="646331"/>
          </a:xfrm>
          <a:prstGeom prst="rect">
            <a:avLst/>
          </a:prstGeom>
          <a:noFill/>
        </p:spPr>
        <p:txBody>
          <a:bodyPr wrap="square" rtlCol="0">
            <a:spAutoFit/>
          </a:bodyPr>
          <a:lstStyle/>
          <a:p>
            <a:r>
              <a:rPr lang="en-US" dirty="0"/>
              <a:t>On the right – ln(</a:t>
            </a:r>
            <a:r>
              <a:rPr lang="en-US" dirty="0" err="1"/>
              <a:t>Yt</a:t>
            </a:r>
            <a:r>
              <a:rPr lang="en-US" dirty="0"/>
              <a:t>). </a:t>
            </a:r>
            <a:endParaRPr lang="ru-RU" dirty="0"/>
          </a:p>
        </p:txBody>
      </p:sp>
    </p:spTree>
    <p:extLst>
      <p:ext uri="{BB962C8B-B14F-4D97-AF65-F5344CB8AC3E}">
        <p14:creationId xmlns:p14="http://schemas.microsoft.com/office/powerpoint/2010/main" val="1128302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24</a:t>
            </a:fld>
            <a:endParaRPr lang="ru-RU" sz="1800" dirty="0">
              <a:solidFill>
                <a:srgbClr val="C00000"/>
              </a:solidFill>
              <a:effectLst>
                <a:outerShdw blurRad="38100" dist="38100" dir="2700000" algn="tl">
                  <a:srgbClr val="000000">
                    <a:alpha val="43137"/>
                  </a:srgbClr>
                </a:outerShdw>
              </a:effectLst>
            </a:endParaRPr>
          </a:p>
        </p:txBody>
      </p:sp>
      <p:sp>
        <p:nvSpPr>
          <p:cNvPr id="5" name="Rectangle 2">
            <a:extLst>
              <a:ext uri="{FF2B5EF4-FFF2-40B4-BE49-F238E27FC236}">
                <a16:creationId xmlns:a16="http://schemas.microsoft.com/office/drawing/2014/main" xmlns="" id="{80A5B944-3356-4DB7-B172-35EFF1F49B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a:extLst>
              <a:ext uri="{FF2B5EF4-FFF2-40B4-BE49-F238E27FC236}">
                <a16:creationId xmlns:a16="http://schemas.microsoft.com/office/drawing/2014/main" xmlns="" id="{2A097746-4604-49E3-9C1E-87A8D0918FBF}"/>
              </a:ext>
            </a:extLst>
          </p:cNvPr>
          <p:cNvSpPr>
            <a:spLocks noChangeArrowheads="1"/>
          </p:cNvSpPr>
          <p:nvPr/>
        </p:nvSpPr>
        <p:spPr bwMode="auto">
          <a:xfrm>
            <a:off x="806245" y="1179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6">
            <a:extLst>
              <a:ext uri="{FF2B5EF4-FFF2-40B4-BE49-F238E27FC236}">
                <a16:creationId xmlns:a16="http://schemas.microsoft.com/office/drawing/2014/main" xmlns="" id="{22EF65BB-7F3C-42F4-B068-57BCC1E45A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11">
            <a:extLst>
              <a:ext uri="{FF2B5EF4-FFF2-40B4-BE49-F238E27FC236}">
                <a16:creationId xmlns:a16="http://schemas.microsoft.com/office/drawing/2014/main" xmlns="" id="{D0E3A54B-7793-421A-97AE-AB7484638397}"/>
              </a:ext>
            </a:extLst>
          </p:cNvPr>
          <p:cNvSpPr>
            <a:spLocks noChangeArrowheads="1"/>
          </p:cNvSpPr>
          <p:nvPr/>
        </p:nvSpPr>
        <p:spPr bwMode="auto">
          <a:xfrm>
            <a:off x="4144297" y="303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2" name="TextBox 21">
            <a:extLst>
              <a:ext uri="{FF2B5EF4-FFF2-40B4-BE49-F238E27FC236}">
                <a16:creationId xmlns:a16="http://schemas.microsoft.com/office/drawing/2014/main" xmlns="" id="{4D62C171-0F49-4FB6-AB32-39CC3A57C41C}"/>
              </a:ext>
            </a:extLst>
          </p:cNvPr>
          <p:cNvSpPr txBox="1"/>
          <p:nvPr/>
        </p:nvSpPr>
        <p:spPr>
          <a:xfrm>
            <a:off x="2792361" y="260709"/>
            <a:ext cx="9134168" cy="369332"/>
          </a:xfrm>
          <a:prstGeom prst="rect">
            <a:avLst/>
          </a:prstGeom>
          <a:noFill/>
        </p:spPr>
        <p:txBody>
          <a:bodyPr wrap="square" rtlCol="0">
            <a:spAutoFit/>
          </a:bodyPr>
          <a:lstStyle/>
          <a:p>
            <a:r>
              <a:rPr lang="en-US" dirty="0"/>
              <a:t>Cal</a:t>
            </a:r>
            <a:r>
              <a:rPr lang="ru-RU" dirty="0"/>
              <a:t>с</a:t>
            </a:r>
            <a:r>
              <a:rPr lang="en-US" dirty="0" err="1"/>
              <a:t>ulation</a:t>
            </a:r>
            <a:r>
              <a:rPr lang="en-US" dirty="0"/>
              <a:t> of the optimal ln</a:t>
            </a:r>
            <a:r>
              <a:rPr lang="en-US" dirty="0">
                <a:sym typeface="Symbol" panose="05050102010706020507" pitchFamily="18" charset="2"/>
              </a:rPr>
              <a:t> optimal </a:t>
            </a:r>
            <a:r>
              <a:rPr lang="en-US" dirty="0"/>
              <a:t> </a:t>
            </a:r>
            <a:endParaRPr lang="ru-RU" dirty="0"/>
          </a:p>
        </p:txBody>
      </p:sp>
      <p:pic>
        <p:nvPicPr>
          <p:cNvPr id="24" name="Рисунок 23">
            <a:extLst>
              <a:ext uri="{FF2B5EF4-FFF2-40B4-BE49-F238E27FC236}">
                <a16:creationId xmlns:a16="http://schemas.microsoft.com/office/drawing/2014/main" xmlns="" id="{3F1DD5FE-8EFE-41B0-A64D-59418BB6D826}"/>
              </a:ext>
            </a:extLst>
          </p:cNvPr>
          <p:cNvPicPr>
            <a:picLocks noChangeAspect="1"/>
          </p:cNvPicPr>
          <p:nvPr/>
        </p:nvPicPr>
        <p:blipFill>
          <a:blip r:embed="rId2"/>
          <a:stretch>
            <a:fillRect/>
          </a:stretch>
        </p:blipFill>
        <p:spPr>
          <a:xfrm>
            <a:off x="2792361" y="682047"/>
            <a:ext cx="6972300" cy="323850"/>
          </a:xfrm>
          <a:prstGeom prst="rect">
            <a:avLst/>
          </a:prstGeom>
        </p:spPr>
      </p:pic>
      <p:sp>
        <p:nvSpPr>
          <p:cNvPr id="34" name="TextBox 33">
            <a:extLst>
              <a:ext uri="{FF2B5EF4-FFF2-40B4-BE49-F238E27FC236}">
                <a16:creationId xmlns:a16="http://schemas.microsoft.com/office/drawing/2014/main" xmlns="" id="{59722E56-2AE9-4D9A-B2F1-84D0DD3FEB64}"/>
              </a:ext>
            </a:extLst>
          </p:cNvPr>
          <p:cNvSpPr txBox="1"/>
          <p:nvPr/>
        </p:nvSpPr>
        <p:spPr>
          <a:xfrm>
            <a:off x="9153832" y="1217950"/>
            <a:ext cx="2933392" cy="2528134"/>
          </a:xfrm>
          <a:prstGeom prst="rect">
            <a:avLst/>
          </a:prstGeom>
          <a:noFill/>
        </p:spPr>
        <p:txBody>
          <a:bodyPr wrap="square" rtlCol="0">
            <a:spAutoFit/>
          </a:bodyPr>
          <a:lstStyle/>
          <a:p>
            <a:endParaRPr lang="ru-RU" dirty="0"/>
          </a:p>
        </p:txBody>
      </p:sp>
      <p:grpSp>
        <p:nvGrpSpPr>
          <p:cNvPr id="41" name="Группа 40">
            <a:extLst>
              <a:ext uri="{FF2B5EF4-FFF2-40B4-BE49-F238E27FC236}">
                <a16:creationId xmlns:a16="http://schemas.microsoft.com/office/drawing/2014/main" xmlns="" id="{2D35825A-E33B-45A8-ACC4-F2C2A8F29755}"/>
              </a:ext>
            </a:extLst>
          </p:cNvPr>
          <p:cNvGrpSpPr/>
          <p:nvPr/>
        </p:nvGrpSpPr>
        <p:grpSpPr>
          <a:xfrm>
            <a:off x="225680" y="260708"/>
            <a:ext cx="8827460" cy="3485379"/>
            <a:chOff x="225680" y="260708"/>
            <a:chExt cx="8827460" cy="3485379"/>
          </a:xfrm>
        </p:grpSpPr>
        <p:pic>
          <p:nvPicPr>
            <p:cNvPr id="21" name="Рисунок 20">
              <a:extLst>
                <a:ext uri="{FF2B5EF4-FFF2-40B4-BE49-F238E27FC236}">
                  <a16:creationId xmlns:a16="http://schemas.microsoft.com/office/drawing/2014/main" xmlns="" id="{C48B9D69-625A-463D-B462-B09E46485905}"/>
                </a:ext>
              </a:extLst>
            </p:cNvPr>
            <p:cNvPicPr>
              <a:picLocks noChangeAspect="1"/>
            </p:cNvPicPr>
            <p:nvPr/>
          </p:nvPicPr>
          <p:blipFill>
            <a:blip r:embed="rId3"/>
            <a:stretch>
              <a:fillRect/>
            </a:stretch>
          </p:blipFill>
          <p:spPr>
            <a:xfrm>
              <a:off x="225680" y="260708"/>
              <a:ext cx="2381039" cy="2079369"/>
            </a:xfrm>
            <a:prstGeom prst="rect">
              <a:avLst/>
            </a:prstGeom>
          </p:spPr>
        </p:pic>
        <p:cxnSp>
          <p:nvCxnSpPr>
            <p:cNvPr id="26" name="Прямая со стрелкой 25">
              <a:extLst>
                <a:ext uri="{FF2B5EF4-FFF2-40B4-BE49-F238E27FC236}">
                  <a16:creationId xmlns:a16="http://schemas.microsoft.com/office/drawing/2014/main" xmlns="" id="{6919CDBD-199A-432B-A1E7-A0200DADA2FB}"/>
                </a:ext>
              </a:extLst>
            </p:cNvPr>
            <p:cNvCxnSpPr/>
            <p:nvPr/>
          </p:nvCxnSpPr>
          <p:spPr>
            <a:xfrm flipH="1">
              <a:off x="1297858" y="831923"/>
              <a:ext cx="196645" cy="9280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55D49C7-223E-4317-9067-CA40B6282313}"/>
                </a:ext>
              </a:extLst>
            </p:cNvPr>
            <p:cNvSpPr txBox="1"/>
            <p:nvPr/>
          </p:nvSpPr>
          <p:spPr>
            <a:xfrm>
              <a:off x="1032387" y="476152"/>
              <a:ext cx="1302160" cy="307777"/>
            </a:xfrm>
            <a:prstGeom prst="rect">
              <a:avLst/>
            </a:prstGeom>
            <a:noFill/>
          </p:spPr>
          <p:txBody>
            <a:bodyPr wrap="square" rtlCol="0">
              <a:spAutoFit/>
            </a:bodyPr>
            <a:lstStyle/>
            <a:p>
              <a:r>
                <a:rPr lang="en-US" sz="1400" dirty="0"/>
                <a:t>S=33, RE=2.21</a:t>
              </a:r>
              <a:endParaRPr lang="ru-RU" sz="1400" dirty="0"/>
            </a:p>
          </p:txBody>
        </p:sp>
        <p:sp>
          <p:nvSpPr>
            <p:cNvPr id="28" name="Прямоугольник: скругленные углы 27">
              <a:extLst>
                <a:ext uri="{FF2B5EF4-FFF2-40B4-BE49-F238E27FC236}">
                  <a16:creationId xmlns:a16="http://schemas.microsoft.com/office/drawing/2014/main" xmlns="" id="{CF19B6FA-4D84-46F5-8191-76CE19D16116}"/>
                </a:ext>
              </a:extLst>
            </p:cNvPr>
            <p:cNvSpPr/>
            <p:nvPr/>
          </p:nvSpPr>
          <p:spPr>
            <a:xfrm>
              <a:off x="7787762" y="576584"/>
              <a:ext cx="1032387" cy="5077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a:extLst>
                <a:ext uri="{FF2B5EF4-FFF2-40B4-BE49-F238E27FC236}">
                  <a16:creationId xmlns:a16="http://schemas.microsoft.com/office/drawing/2014/main" xmlns="" id="{E756208B-E9D5-4E1A-A421-E04AC4463510}"/>
                </a:ext>
              </a:extLst>
            </p:cNvPr>
            <p:cNvPicPr>
              <a:picLocks noChangeAspect="1"/>
            </p:cNvPicPr>
            <p:nvPr/>
          </p:nvPicPr>
          <p:blipFill>
            <a:blip r:embed="rId4"/>
            <a:stretch>
              <a:fillRect/>
            </a:stretch>
          </p:blipFill>
          <p:spPr>
            <a:xfrm>
              <a:off x="2792361" y="1217950"/>
              <a:ext cx="6260779" cy="2528137"/>
            </a:xfrm>
            <a:prstGeom prst="rect">
              <a:avLst/>
            </a:prstGeom>
          </p:spPr>
        </p:pic>
        <p:pic>
          <p:nvPicPr>
            <p:cNvPr id="36" name="Рисунок 35">
              <a:extLst>
                <a:ext uri="{FF2B5EF4-FFF2-40B4-BE49-F238E27FC236}">
                  <a16:creationId xmlns:a16="http://schemas.microsoft.com/office/drawing/2014/main" xmlns="" id="{7CD968CF-1DC2-44CE-BE70-A84ED638F59F}"/>
                </a:ext>
              </a:extLst>
            </p:cNvPr>
            <p:cNvPicPr>
              <a:picLocks noChangeAspect="1"/>
            </p:cNvPicPr>
            <p:nvPr/>
          </p:nvPicPr>
          <p:blipFill>
            <a:blip r:embed="rId5"/>
            <a:stretch>
              <a:fillRect/>
            </a:stretch>
          </p:blipFill>
          <p:spPr>
            <a:xfrm>
              <a:off x="254870" y="2539332"/>
              <a:ext cx="2085975" cy="704850"/>
            </a:xfrm>
            <a:prstGeom prst="rect">
              <a:avLst/>
            </a:prstGeom>
          </p:spPr>
        </p:pic>
      </p:grpSp>
      <p:sp>
        <p:nvSpPr>
          <p:cNvPr id="37" name="TextBox 36">
            <a:extLst>
              <a:ext uri="{FF2B5EF4-FFF2-40B4-BE49-F238E27FC236}">
                <a16:creationId xmlns:a16="http://schemas.microsoft.com/office/drawing/2014/main" xmlns="" id="{A3ECC770-BDBE-41A4-A804-D53D54D1E99D}"/>
              </a:ext>
            </a:extLst>
          </p:cNvPr>
          <p:cNvSpPr txBox="1"/>
          <p:nvPr/>
        </p:nvSpPr>
        <p:spPr>
          <a:xfrm>
            <a:off x="9153832" y="1217950"/>
            <a:ext cx="2772697" cy="1200329"/>
          </a:xfrm>
          <a:prstGeom prst="rect">
            <a:avLst/>
          </a:prstGeom>
          <a:noFill/>
        </p:spPr>
        <p:txBody>
          <a:bodyPr wrap="square" rtlCol="0">
            <a:spAutoFit/>
          </a:bodyPr>
          <a:lstStyle/>
          <a:p>
            <a:r>
              <a:rPr lang="en-US" dirty="0"/>
              <a:t>The fit of the compressed curves. On the right – the fit shifted curve. </a:t>
            </a:r>
          </a:p>
          <a:p>
            <a:r>
              <a:rPr lang="en-US" dirty="0"/>
              <a:t>On the left – ln(</a:t>
            </a:r>
            <a:r>
              <a:rPr lang="en-US" dirty="0" err="1"/>
              <a:t>Yt</a:t>
            </a:r>
            <a:r>
              <a:rPr lang="en-US" dirty="0"/>
              <a:t>)</a:t>
            </a:r>
            <a:endParaRPr lang="ru-RU" dirty="0"/>
          </a:p>
        </p:txBody>
      </p:sp>
      <p:pic>
        <p:nvPicPr>
          <p:cNvPr id="39" name="Рисунок 38">
            <a:extLst>
              <a:ext uri="{FF2B5EF4-FFF2-40B4-BE49-F238E27FC236}">
                <a16:creationId xmlns:a16="http://schemas.microsoft.com/office/drawing/2014/main" xmlns="" id="{433F4314-D3AA-4EF3-8887-65371D5F6FB7}"/>
              </a:ext>
            </a:extLst>
          </p:cNvPr>
          <p:cNvPicPr>
            <a:picLocks noChangeAspect="1"/>
          </p:cNvPicPr>
          <p:nvPr/>
        </p:nvPicPr>
        <p:blipFill>
          <a:blip r:embed="rId6"/>
          <a:stretch>
            <a:fillRect/>
          </a:stretch>
        </p:blipFill>
        <p:spPr>
          <a:xfrm>
            <a:off x="104777" y="3863128"/>
            <a:ext cx="8948364" cy="2787795"/>
          </a:xfrm>
          <a:prstGeom prst="rect">
            <a:avLst/>
          </a:prstGeom>
        </p:spPr>
      </p:pic>
      <p:sp>
        <p:nvSpPr>
          <p:cNvPr id="40" name="TextBox 39">
            <a:extLst>
              <a:ext uri="{FF2B5EF4-FFF2-40B4-BE49-F238E27FC236}">
                <a16:creationId xmlns:a16="http://schemas.microsoft.com/office/drawing/2014/main" xmlns="" id="{A70ADFEF-AD96-456F-89C2-3A036C7703C2}"/>
              </a:ext>
            </a:extLst>
          </p:cNvPr>
          <p:cNvSpPr txBox="1"/>
          <p:nvPr/>
        </p:nvSpPr>
        <p:spPr>
          <a:xfrm>
            <a:off x="9153832" y="3863128"/>
            <a:ext cx="2933391" cy="923330"/>
          </a:xfrm>
          <a:prstGeom prst="rect">
            <a:avLst/>
          </a:prstGeom>
          <a:noFill/>
        </p:spPr>
        <p:txBody>
          <a:bodyPr wrap="square" rtlCol="0">
            <a:spAutoFit/>
          </a:bodyPr>
          <a:lstStyle/>
          <a:p>
            <a:r>
              <a:rPr lang="en-US" dirty="0"/>
              <a:t>The calculated  distribution of the amplitudes that figure </a:t>
            </a:r>
          </a:p>
          <a:p>
            <a:r>
              <a:rPr lang="en-US" dirty="0"/>
              <a:t>In expression (43). </a:t>
            </a:r>
            <a:endParaRPr lang="ru-RU" dirty="0"/>
          </a:p>
        </p:txBody>
      </p:sp>
    </p:spTree>
    <p:extLst>
      <p:ext uri="{BB962C8B-B14F-4D97-AF65-F5344CB8AC3E}">
        <p14:creationId xmlns:p14="http://schemas.microsoft.com/office/powerpoint/2010/main" val="251324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25</a:t>
            </a:fld>
            <a:endParaRPr lang="ru-RU" sz="1800" dirty="0">
              <a:solidFill>
                <a:srgbClr val="C00000"/>
              </a:solidFill>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xmlns="" id="{6EF95980-ECF9-4B59-A8D5-F304ADE91F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a:extLst>
              <a:ext uri="{FF2B5EF4-FFF2-40B4-BE49-F238E27FC236}">
                <a16:creationId xmlns:a16="http://schemas.microsoft.com/office/drawing/2014/main" xmlns="" id="{A8BD3C96-AB65-444A-8913-D9125B8F3F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6">
            <a:extLst>
              <a:ext uri="{FF2B5EF4-FFF2-40B4-BE49-F238E27FC236}">
                <a16:creationId xmlns:a16="http://schemas.microsoft.com/office/drawing/2014/main" xmlns="" id="{5999ED9D-D95D-4C48-A022-099F5DB9AE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4" name="Рисунок 13">
            <a:extLst>
              <a:ext uri="{FF2B5EF4-FFF2-40B4-BE49-F238E27FC236}">
                <a16:creationId xmlns:a16="http://schemas.microsoft.com/office/drawing/2014/main" xmlns="" id="{B653DAF4-FACF-4F64-9339-99BDA908ADEC}"/>
              </a:ext>
            </a:extLst>
          </p:cNvPr>
          <p:cNvPicPr>
            <a:picLocks noChangeAspect="1"/>
          </p:cNvPicPr>
          <p:nvPr/>
        </p:nvPicPr>
        <p:blipFill>
          <a:blip r:embed="rId2"/>
          <a:stretch>
            <a:fillRect/>
          </a:stretch>
        </p:blipFill>
        <p:spPr>
          <a:xfrm>
            <a:off x="178056" y="189424"/>
            <a:ext cx="2503486" cy="2091657"/>
          </a:xfrm>
          <a:prstGeom prst="rect">
            <a:avLst/>
          </a:prstGeom>
        </p:spPr>
      </p:pic>
      <p:cxnSp>
        <p:nvCxnSpPr>
          <p:cNvPr id="16" name="Прямая со стрелкой 15">
            <a:extLst>
              <a:ext uri="{FF2B5EF4-FFF2-40B4-BE49-F238E27FC236}">
                <a16:creationId xmlns:a16="http://schemas.microsoft.com/office/drawing/2014/main" xmlns="" id="{0D92CFAB-EF84-43DB-9F5B-63FBD0170023}"/>
              </a:ext>
            </a:extLst>
          </p:cNvPr>
          <p:cNvCxnSpPr/>
          <p:nvPr/>
        </p:nvCxnSpPr>
        <p:spPr>
          <a:xfrm flipH="1">
            <a:off x="1651819" y="1071716"/>
            <a:ext cx="147484" cy="69809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FFE1283-77AC-4809-B10C-461C48600171}"/>
              </a:ext>
            </a:extLst>
          </p:cNvPr>
          <p:cNvSpPr txBox="1"/>
          <p:nvPr/>
        </p:nvSpPr>
        <p:spPr>
          <a:xfrm>
            <a:off x="1347020" y="548496"/>
            <a:ext cx="1081548" cy="523220"/>
          </a:xfrm>
          <a:prstGeom prst="rect">
            <a:avLst/>
          </a:prstGeom>
          <a:noFill/>
        </p:spPr>
        <p:txBody>
          <a:bodyPr wrap="square" rtlCol="0">
            <a:spAutoFit/>
          </a:bodyPr>
          <a:lstStyle/>
          <a:p>
            <a:r>
              <a:rPr lang="en-US" sz="1400" dirty="0"/>
              <a:t>s=0, </a:t>
            </a:r>
            <a:r>
              <a:rPr lang="en-US" sz="1400" dirty="0" err="1"/>
              <a:t>RelEr</a:t>
            </a:r>
            <a:r>
              <a:rPr lang="en-US" sz="1400" dirty="0"/>
              <a:t>=4.986</a:t>
            </a:r>
            <a:endParaRPr lang="ru-RU" sz="1400" dirty="0"/>
          </a:p>
        </p:txBody>
      </p:sp>
      <p:sp>
        <p:nvSpPr>
          <p:cNvPr id="18" name="TextBox 17">
            <a:extLst>
              <a:ext uri="{FF2B5EF4-FFF2-40B4-BE49-F238E27FC236}">
                <a16:creationId xmlns:a16="http://schemas.microsoft.com/office/drawing/2014/main" xmlns="" id="{5573D371-3622-4D39-BCAA-9B3A02A28C12}"/>
              </a:ext>
            </a:extLst>
          </p:cNvPr>
          <p:cNvSpPr txBox="1"/>
          <p:nvPr/>
        </p:nvSpPr>
        <p:spPr>
          <a:xfrm>
            <a:off x="2821858" y="197146"/>
            <a:ext cx="3923071" cy="369332"/>
          </a:xfrm>
          <a:prstGeom prst="rect">
            <a:avLst/>
          </a:prstGeom>
          <a:noFill/>
        </p:spPr>
        <p:txBody>
          <a:bodyPr wrap="square" rtlCol="0">
            <a:spAutoFit/>
          </a:bodyPr>
          <a:lstStyle/>
          <a:p>
            <a:r>
              <a:rPr lang="en-US" dirty="0"/>
              <a:t>Verification of the Bellman’s inequality </a:t>
            </a:r>
            <a:endParaRPr lang="ru-RU" dirty="0"/>
          </a:p>
        </p:txBody>
      </p:sp>
      <p:sp>
        <p:nvSpPr>
          <p:cNvPr id="19" name="TextBox 18">
            <a:extLst>
              <a:ext uri="{FF2B5EF4-FFF2-40B4-BE49-F238E27FC236}">
                <a16:creationId xmlns:a16="http://schemas.microsoft.com/office/drawing/2014/main" xmlns="" id="{3FF05FE9-A0CB-47B7-A04D-964CA8BC9A1C}"/>
              </a:ext>
            </a:extLst>
          </p:cNvPr>
          <p:cNvSpPr txBox="1"/>
          <p:nvPr/>
        </p:nvSpPr>
        <p:spPr>
          <a:xfrm>
            <a:off x="138727" y="2331765"/>
            <a:ext cx="11817299"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Example 2.</a:t>
            </a:r>
            <a:r>
              <a:rPr lang="en-US" dirty="0"/>
              <a:t> Radio receiver data</a:t>
            </a:r>
            <a:endParaRPr lang="ru-RU" dirty="0"/>
          </a:p>
        </p:txBody>
      </p:sp>
      <p:grpSp>
        <p:nvGrpSpPr>
          <p:cNvPr id="26" name="Группа 25">
            <a:extLst>
              <a:ext uri="{FF2B5EF4-FFF2-40B4-BE49-F238E27FC236}">
                <a16:creationId xmlns:a16="http://schemas.microsoft.com/office/drawing/2014/main" xmlns="" id="{A7C85730-1E89-4DB5-88E4-4512C2733056}"/>
              </a:ext>
            </a:extLst>
          </p:cNvPr>
          <p:cNvGrpSpPr/>
          <p:nvPr/>
        </p:nvGrpSpPr>
        <p:grpSpPr>
          <a:xfrm>
            <a:off x="158929" y="2745736"/>
            <a:ext cx="8640942" cy="3428922"/>
            <a:chOff x="158929" y="2745736"/>
            <a:chExt cx="7383104" cy="2602623"/>
          </a:xfrm>
        </p:grpSpPr>
        <p:sp>
          <p:nvSpPr>
            <p:cNvPr id="23" name="TextBox 22">
              <a:extLst>
                <a:ext uri="{FF2B5EF4-FFF2-40B4-BE49-F238E27FC236}">
                  <a16:creationId xmlns:a16="http://schemas.microsoft.com/office/drawing/2014/main" xmlns="" id="{28AC1D4B-E6E4-432C-A07F-C618C4445C7F}"/>
                </a:ext>
              </a:extLst>
            </p:cNvPr>
            <p:cNvSpPr txBox="1"/>
            <p:nvPr/>
          </p:nvSpPr>
          <p:spPr>
            <a:xfrm>
              <a:off x="2753032" y="4702028"/>
              <a:ext cx="2359742" cy="646331"/>
            </a:xfrm>
            <a:prstGeom prst="rect">
              <a:avLst/>
            </a:prstGeom>
            <a:noFill/>
          </p:spPr>
          <p:txBody>
            <a:bodyPr wrap="square" rtlCol="0">
              <a:spAutoFit/>
            </a:bodyPr>
            <a:lstStyle/>
            <a:p>
              <a:r>
                <a:rPr lang="en-US" dirty="0"/>
                <a:t>Blue line – compressed data b=20. </a:t>
              </a:r>
              <a:endParaRPr lang="ru-RU" dirty="0"/>
            </a:p>
          </p:txBody>
        </p:sp>
        <p:grpSp>
          <p:nvGrpSpPr>
            <p:cNvPr id="25" name="Группа 24">
              <a:extLst>
                <a:ext uri="{FF2B5EF4-FFF2-40B4-BE49-F238E27FC236}">
                  <a16:creationId xmlns:a16="http://schemas.microsoft.com/office/drawing/2014/main" xmlns="" id="{C700C488-9AEC-42A8-A486-414028ADAADA}"/>
                </a:ext>
              </a:extLst>
            </p:cNvPr>
            <p:cNvGrpSpPr/>
            <p:nvPr/>
          </p:nvGrpSpPr>
          <p:grpSpPr>
            <a:xfrm>
              <a:off x="158929" y="2745736"/>
              <a:ext cx="7383104" cy="2317535"/>
              <a:chOff x="138727" y="2753825"/>
              <a:chExt cx="7383104" cy="2317535"/>
            </a:xfrm>
          </p:grpSpPr>
          <p:pic>
            <p:nvPicPr>
              <p:cNvPr id="21" name="Рисунок 20">
                <a:extLst>
                  <a:ext uri="{FF2B5EF4-FFF2-40B4-BE49-F238E27FC236}">
                    <a16:creationId xmlns:a16="http://schemas.microsoft.com/office/drawing/2014/main" xmlns="" id="{196294EC-ACC2-43A4-9F0D-49CC74725C28}"/>
                  </a:ext>
                </a:extLst>
              </p:cNvPr>
              <p:cNvPicPr>
                <a:picLocks noChangeAspect="1"/>
              </p:cNvPicPr>
              <p:nvPr/>
            </p:nvPicPr>
            <p:blipFill>
              <a:blip r:embed="rId3"/>
              <a:stretch>
                <a:fillRect/>
              </a:stretch>
            </p:blipFill>
            <p:spPr>
              <a:xfrm>
                <a:off x="178056" y="2753825"/>
                <a:ext cx="7343775" cy="1895475"/>
              </a:xfrm>
              <a:prstGeom prst="rect">
                <a:avLst/>
              </a:prstGeom>
            </p:spPr>
          </p:pic>
          <p:sp>
            <p:nvSpPr>
              <p:cNvPr id="22" name="TextBox 21">
                <a:extLst>
                  <a:ext uri="{FF2B5EF4-FFF2-40B4-BE49-F238E27FC236}">
                    <a16:creationId xmlns:a16="http://schemas.microsoft.com/office/drawing/2014/main" xmlns="" id="{62D32001-45B2-4F3D-8708-D2F0745F6973}"/>
                  </a:ext>
                </a:extLst>
              </p:cNvPr>
              <p:cNvSpPr txBox="1"/>
              <p:nvPr/>
            </p:nvSpPr>
            <p:spPr>
              <a:xfrm>
                <a:off x="138727" y="4702028"/>
                <a:ext cx="1178400" cy="369332"/>
              </a:xfrm>
              <a:prstGeom prst="rect">
                <a:avLst/>
              </a:prstGeom>
              <a:noFill/>
            </p:spPr>
            <p:txBody>
              <a:bodyPr wrap="none" rtlCol="0">
                <a:spAutoFit/>
              </a:bodyPr>
              <a:lstStyle/>
              <a:p>
                <a:r>
                  <a:rPr lang="en-US" dirty="0"/>
                  <a:t>Initial data</a:t>
                </a:r>
                <a:endParaRPr lang="ru-RU" dirty="0"/>
              </a:p>
            </p:txBody>
          </p:sp>
          <p:sp>
            <p:nvSpPr>
              <p:cNvPr id="24" name="TextBox 23">
                <a:extLst>
                  <a:ext uri="{FF2B5EF4-FFF2-40B4-BE49-F238E27FC236}">
                    <a16:creationId xmlns:a16="http://schemas.microsoft.com/office/drawing/2014/main" xmlns="" id="{E294195E-8DEB-4054-BEF3-504C00CB6C71}"/>
                  </a:ext>
                </a:extLst>
              </p:cNvPr>
              <p:cNvSpPr txBox="1"/>
              <p:nvPr/>
            </p:nvSpPr>
            <p:spPr>
              <a:xfrm>
                <a:off x="5299587" y="4702028"/>
                <a:ext cx="2222244" cy="369332"/>
              </a:xfrm>
              <a:prstGeom prst="rect">
                <a:avLst/>
              </a:prstGeom>
              <a:noFill/>
            </p:spPr>
            <p:txBody>
              <a:bodyPr wrap="square" rtlCol="0">
                <a:spAutoFit/>
              </a:bodyPr>
              <a:lstStyle/>
              <a:p>
                <a:r>
                  <a:rPr lang="en-US" dirty="0"/>
                  <a:t>Three distributions</a:t>
                </a:r>
                <a:endParaRPr lang="ru-RU" dirty="0"/>
              </a:p>
            </p:txBody>
          </p:sp>
        </p:grpSp>
      </p:grpSp>
    </p:spTree>
    <p:extLst>
      <p:ext uri="{BB962C8B-B14F-4D97-AF65-F5344CB8AC3E}">
        <p14:creationId xmlns:p14="http://schemas.microsoft.com/office/powerpoint/2010/main" val="3132129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26</a:t>
            </a:fld>
            <a:endParaRPr lang="ru-RU" sz="1800" dirty="0">
              <a:solidFill>
                <a:srgbClr val="C00000"/>
              </a:solidFill>
              <a:effectLst>
                <a:outerShdw blurRad="38100" dist="38100" dir="2700000" algn="tl">
                  <a:srgbClr val="000000">
                    <a:alpha val="43137"/>
                  </a:srgbClr>
                </a:outerShdw>
              </a:effectLst>
            </a:endParaRPr>
          </a:p>
        </p:txBody>
      </p:sp>
      <p:pic>
        <p:nvPicPr>
          <p:cNvPr id="11" name="Рисунок 10">
            <a:extLst>
              <a:ext uri="{FF2B5EF4-FFF2-40B4-BE49-F238E27FC236}">
                <a16:creationId xmlns:a16="http://schemas.microsoft.com/office/drawing/2014/main" xmlns="" id="{8D5807A4-248F-48A8-8EC3-434D2A83EAEA}"/>
              </a:ext>
            </a:extLst>
          </p:cNvPr>
          <p:cNvPicPr>
            <a:picLocks noChangeAspect="1"/>
          </p:cNvPicPr>
          <p:nvPr/>
        </p:nvPicPr>
        <p:blipFill>
          <a:blip r:embed="rId2"/>
          <a:stretch>
            <a:fillRect/>
          </a:stretch>
        </p:blipFill>
        <p:spPr>
          <a:xfrm>
            <a:off x="180513" y="151632"/>
            <a:ext cx="5400675" cy="2543175"/>
          </a:xfrm>
          <a:prstGeom prst="rect">
            <a:avLst/>
          </a:prstGeom>
        </p:spPr>
      </p:pic>
      <p:pic>
        <p:nvPicPr>
          <p:cNvPr id="13" name="Рисунок 12">
            <a:extLst>
              <a:ext uri="{FF2B5EF4-FFF2-40B4-BE49-F238E27FC236}">
                <a16:creationId xmlns:a16="http://schemas.microsoft.com/office/drawing/2014/main" xmlns="" id="{C5FF5C66-9B02-4781-A5FE-ECBF13458A31}"/>
              </a:ext>
            </a:extLst>
          </p:cNvPr>
          <p:cNvPicPr>
            <a:picLocks noChangeAspect="1"/>
          </p:cNvPicPr>
          <p:nvPr/>
        </p:nvPicPr>
        <p:blipFill>
          <a:blip r:embed="rId3"/>
          <a:stretch>
            <a:fillRect/>
          </a:stretch>
        </p:blipFill>
        <p:spPr>
          <a:xfrm>
            <a:off x="5731745" y="856482"/>
            <a:ext cx="2105025" cy="1838325"/>
          </a:xfrm>
          <a:prstGeom prst="rect">
            <a:avLst/>
          </a:prstGeom>
        </p:spPr>
      </p:pic>
      <p:pic>
        <p:nvPicPr>
          <p:cNvPr id="15" name="Рисунок 14">
            <a:extLst>
              <a:ext uri="{FF2B5EF4-FFF2-40B4-BE49-F238E27FC236}">
                <a16:creationId xmlns:a16="http://schemas.microsoft.com/office/drawing/2014/main" xmlns="" id="{E4F079A5-969E-4465-A8A1-5CADC8EB7373}"/>
              </a:ext>
            </a:extLst>
          </p:cNvPr>
          <p:cNvPicPr>
            <a:picLocks noChangeAspect="1"/>
          </p:cNvPicPr>
          <p:nvPr/>
        </p:nvPicPr>
        <p:blipFill>
          <a:blip r:embed="rId4"/>
          <a:stretch>
            <a:fillRect/>
          </a:stretch>
        </p:blipFill>
        <p:spPr>
          <a:xfrm>
            <a:off x="7987327" y="866007"/>
            <a:ext cx="4088731" cy="1828800"/>
          </a:xfrm>
          <a:prstGeom prst="rect">
            <a:avLst/>
          </a:prstGeom>
        </p:spPr>
      </p:pic>
      <p:pic>
        <p:nvPicPr>
          <p:cNvPr id="17" name="Рисунок 16">
            <a:extLst>
              <a:ext uri="{FF2B5EF4-FFF2-40B4-BE49-F238E27FC236}">
                <a16:creationId xmlns:a16="http://schemas.microsoft.com/office/drawing/2014/main" xmlns="" id="{40F7EA73-605F-40D7-B80A-3AEC84B5044A}"/>
              </a:ext>
            </a:extLst>
          </p:cNvPr>
          <p:cNvPicPr>
            <a:picLocks noChangeAspect="1"/>
          </p:cNvPicPr>
          <p:nvPr/>
        </p:nvPicPr>
        <p:blipFill>
          <a:blip r:embed="rId5"/>
          <a:stretch>
            <a:fillRect/>
          </a:stretch>
        </p:blipFill>
        <p:spPr>
          <a:xfrm>
            <a:off x="5731745" y="346894"/>
            <a:ext cx="5676900" cy="323850"/>
          </a:xfrm>
          <a:prstGeom prst="rect">
            <a:avLst/>
          </a:prstGeom>
        </p:spPr>
      </p:pic>
      <p:cxnSp>
        <p:nvCxnSpPr>
          <p:cNvPr id="20" name="Прямая со стрелкой 19">
            <a:extLst>
              <a:ext uri="{FF2B5EF4-FFF2-40B4-BE49-F238E27FC236}">
                <a16:creationId xmlns:a16="http://schemas.microsoft.com/office/drawing/2014/main" xmlns="" id="{B51B91AC-669C-48FA-A14F-18667646FAD4}"/>
              </a:ext>
            </a:extLst>
          </p:cNvPr>
          <p:cNvCxnSpPr/>
          <p:nvPr/>
        </p:nvCxnSpPr>
        <p:spPr>
          <a:xfrm flipH="1">
            <a:off x="6558116" y="1423219"/>
            <a:ext cx="137652" cy="6612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474A863D-CC9B-4D91-9AA6-54A4591D84EE}"/>
              </a:ext>
            </a:extLst>
          </p:cNvPr>
          <p:cNvSpPr txBox="1"/>
          <p:nvPr/>
        </p:nvSpPr>
        <p:spPr>
          <a:xfrm>
            <a:off x="6223933" y="1083592"/>
            <a:ext cx="953615" cy="307777"/>
          </a:xfrm>
          <a:prstGeom prst="rect">
            <a:avLst/>
          </a:prstGeom>
          <a:noFill/>
        </p:spPr>
        <p:txBody>
          <a:bodyPr wrap="square" rtlCol="0">
            <a:spAutoFit/>
          </a:bodyPr>
          <a:lstStyle/>
          <a:p>
            <a:r>
              <a:rPr lang="en-US" sz="1400" dirty="0"/>
              <a:t>S=24, 4.31</a:t>
            </a:r>
            <a:endParaRPr lang="ru-RU" sz="1400" dirty="0"/>
          </a:p>
        </p:txBody>
      </p:sp>
      <p:grpSp>
        <p:nvGrpSpPr>
          <p:cNvPr id="27" name="Группа 26">
            <a:extLst>
              <a:ext uri="{FF2B5EF4-FFF2-40B4-BE49-F238E27FC236}">
                <a16:creationId xmlns:a16="http://schemas.microsoft.com/office/drawing/2014/main" xmlns="" id="{CABCFA51-0D66-4457-A3A1-E5AAD424E456}"/>
              </a:ext>
            </a:extLst>
          </p:cNvPr>
          <p:cNvGrpSpPr/>
          <p:nvPr/>
        </p:nvGrpSpPr>
        <p:grpSpPr>
          <a:xfrm>
            <a:off x="180513" y="3070322"/>
            <a:ext cx="11781813" cy="2931196"/>
            <a:chOff x="180513" y="2843212"/>
            <a:chExt cx="11781813" cy="2931196"/>
          </a:xfrm>
        </p:grpSpPr>
        <p:pic>
          <p:nvPicPr>
            <p:cNvPr id="23" name="Рисунок 22">
              <a:extLst>
                <a:ext uri="{FF2B5EF4-FFF2-40B4-BE49-F238E27FC236}">
                  <a16:creationId xmlns:a16="http://schemas.microsoft.com/office/drawing/2014/main" xmlns="" id="{C77A56E9-CF7B-45ED-B70E-9C3990B12BE9}"/>
                </a:ext>
              </a:extLst>
            </p:cNvPr>
            <p:cNvPicPr>
              <a:picLocks noChangeAspect="1"/>
            </p:cNvPicPr>
            <p:nvPr/>
          </p:nvPicPr>
          <p:blipFill>
            <a:blip r:embed="rId6"/>
            <a:stretch>
              <a:fillRect/>
            </a:stretch>
          </p:blipFill>
          <p:spPr>
            <a:xfrm>
              <a:off x="180513" y="2843212"/>
              <a:ext cx="9408659" cy="2931196"/>
            </a:xfrm>
            <a:prstGeom prst="rect">
              <a:avLst/>
            </a:prstGeom>
          </p:spPr>
        </p:pic>
        <p:sp>
          <p:nvSpPr>
            <p:cNvPr id="24" name="TextBox 23">
              <a:extLst>
                <a:ext uri="{FF2B5EF4-FFF2-40B4-BE49-F238E27FC236}">
                  <a16:creationId xmlns:a16="http://schemas.microsoft.com/office/drawing/2014/main" xmlns="" id="{F05E8E99-80D1-40C6-A0E8-8AB78C28CEBD}"/>
                </a:ext>
              </a:extLst>
            </p:cNvPr>
            <p:cNvSpPr txBox="1"/>
            <p:nvPr/>
          </p:nvSpPr>
          <p:spPr>
            <a:xfrm>
              <a:off x="9674942" y="2843212"/>
              <a:ext cx="2261419" cy="646331"/>
            </a:xfrm>
            <a:prstGeom prst="rect">
              <a:avLst/>
            </a:prstGeom>
            <a:noFill/>
          </p:spPr>
          <p:txBody>
            <a:bodyPr wrap="square" rtlCol="0">
              <a:spAutoFit/>
            </a:bodyPr>
            <a:lstStyle/>
            <a:p>
              <a:r>
                <a:rPr lang="en-US" dirty="0"/>
                <a:t>The fit by expression (43) </a:t>
              </a:r>
              <a:endParaRPr lang="ru-RU" dirty="0"/>
            </a:p>
          </p:txBody>
        </p:sp>
        <p:pic>
          <p:nvPicPr>
            <p:cNvPr id="26" name="Рисунок 25">
              <a:extLst>
                <a:ext uri="{FF2B5EF4-FFF2-40B4-BE49-F238E27FC236}">
                  <a16:creationId xmlns:a16="http://schemas.microsoft.com/office/drawing/2014/main" xmlns="" id="{479DBBF4-4D62-461B-A059-806723EC80DD}"/>
                </a:ext>
              </a:extLst>
            </p:cNvPr>
            <p:cNvPicPr>
              <a:picLocks noChangeAspect="1"/>
            </p:cNvPicPr>
            <p:nvPr/>
          </p:nvPicPr>
          <p:blipFill>
            <a:blip r:embed="rId7"/>
            <a:stretch>
              <a:fillRect/>
            </a:stretch>
          </p:blipFill>
          <p:spPr>
            <a:xfrm>
              <a:off x="9762051" y="3669383"/>
              <a:ext cx="2200275" cy="2105025"/>
            </a:xfrm>
            <a:prstGeom prst="rect">
              <a:avLst/>
            </a:prstGeom>
          </p:spPr>
        </p:pic>
      </p:grpSp>
    </p:spTree>
    <p:extLst>
      <p:ext uri="{BB962C8B-B14F-4D97-AF65-F5344CB8AC3E}">
        <p14:creationId xmlns:p14="http://schemas.microsoft.com/office/powerpoint/2010/main" val="3589567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27</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5A0765F3-1A7D-442C-9E22-102A68C4D669}"/>
              </a:ext>
            </a:extLst>
          </p:cNvPr>
          <p:cNvSpPr txBox="1"/>
          <p:nvPr/>
        </p:nvSpPr>
        <p:spPr>
          <a:xfrm>
            <a:off x="137652" y="167148"/>
            <a:ext cx="11867535" cy="369332"/>
          </a:xfrm>
          <a:prstGeom prst="rect">
            <a:avLst/>
          </a:prstGeom>
          <a:noFill/>
        </p:spPr>
        <p:txBody>
          <a:bodyPr wrap="square" rtlCol="0">
            <a:spAutoFit/>
          </a:bodyPr>
          <a:lstStyle/>
          <a:p>
            <a:r>
              <a:rPr lang="en-US" dirty="0"/>
              <a:t>Trans-numbers </a:t>
            </a:r>
            <a:r>
              <a:rPr lang="en-US" dirty="0">
                <a:effectLst>
                  <a:outerShdw blurRad="38100" dist="38100" dir="2700000" algn="tl">
                    <a:srgbClr val="000000">
                      <a:alpha val="43137"/>
                    </a:srgbClr>
                  </a:outerShdw>
                </a:effectLst>
              </a:rPr>
              <a:t>E=2.718 281 828 459 045 235 360</a:t>
            </a:r>
            <a:r>
              <a:rPr lang="en-US" dirty="0"/>
              <a:t>…</a:t>
            </a:r>
            <a:r>
              <a:rPr lang="en-US" dirty="0">
                <a:sym typeface="Symbol" panose="05050102010706020507" pitchFamily="18" charset="2"/>
              </a:rPr>
              <a:t>0.718, 0.281, 0.828, 0.459, 0.045, 0.235, </a:t>
            </a:r>
            <a:r>
              <a:rPr lang="ru-RU" dirty="0">
                <a:sym typeface="Symbol" panose="05050102010706020507" pitchFamily="18" charset="2"/>
              </a:rPr>
              <a:t>0</a:t>
            </a:r>
            <a:r>
              <a:rPr lang="en-US" dirty="0">
                <a:sym typeface="Symbol" panose="05050102010706020507" pitchFamily="18" charset="2"/>
              </a:rPr>
              <a:t>. 36, …</a:t>
            </a:r>
            <a:endParaRPr lang="ru-RU" dirty="0"/>
          </a:p>
        </p:txBody>
      </p:sp>
      <p:grpSp>
        <p:nvGrpSpPr>
          <p:cNvPr id="19" name="Группа 18">
            <a:extLst>
              <a:ext uri="{FF2B5EF4-FFF2-40B4-BE49-F238E27FC236}">
                <a16:creationId xmlns:a16="http://schemas.microsoft.com/office/drawing/2014/main" xmlns="" id="{BD2C74E9-C1EB-4421-95DE-4BA2183E11B5}"/>
              </a:ext>
            </a:extLst>
          </p:cNvPr>
          <p:cNvGrpSpPr/>
          <p:nvPr/>
        </p:nvGrpSpPr>
        <p:grpSpPr>
          <a:xfrm>
            <a:off x="266084" y="536480"/>
            <a:ext cx="7439025" cy="2482791"/>
            <a:chOff x="266084" y="536480"/>
            <a:chExt cx="7439025" cy="2482791"/>
          </a:xfrm>
        </p:grpSpPr>
        <p:pic>
          <p:nvPicPr>
            <p:cNvPr id="5" name="Рисунок 4">
              <a:extLst>
                <a:ext uri="{FF2B5EF4-FFF2-40B4-BE49-F238E27FC236}">
                  <a16:creationId xmlns:a16="http://schemas.microsoft.com/office/drawing/2014/main" xmlns="" id="{B16E599F-DDE8-49A7-991B-E100C5AE9FCF}"/>
                </a:ext>
              </a:extLst>
            </p:cNvPr>
            <p:cNvPicPr>
              <a:picLocks noChangeAspect="1"/>
            </p:cNvPicPr>
            <p:nvPr/>
          </p:nvPicPr>
          <p:blipFill>
            <a:blip r:embed="rId2"/>
            <a:stretch>
              <a:fillRect/>
            </a:stretch>
          </p:blipFill>
          <p:spPr>
            <a:xfrm>
              <a:off x="266084" y="536480"/>
              <a:ext cx="2681077" cy="369332"/>
            </a:xfrm>
            <a:prstGeom prst="rect">
              <a:avLst/>
            </a:prstGeom>
          </p:spPr>
        </p:pic>
        <p:pic>
          <p:nvPicPr>
            <p:cNvPr id="7" name="Рисунок 6">
              <a:extLst>
                <a:ext uri="{FF2B5EF4-FFF2-40B4-BE49-F238E27FC236}">
                  <a16:creationId xmlns:a16="http://schemas.microsoft.com/office/drawing/2014/main" xmlns="" id="{C1C437F9-5D3D-4E99-A731-9C12884B85C7}"/>
                </a:ext>
              </a:extLst>
            </p:cNvPr>
            <p:cNvPicPr>
              <a:picLocks noChangeAspect="1"/>
            </p:cNvPicPr>
            <p:nvPr/>
          </p:nvPicPr>
          <p:blipFill>
            <a:blip r:embed="rId3"/>
            <a:stretch>
              <a:fillRect/>
            </a:stretch>
          </p:blipFill>
          <p:spPr>
            <a:xfrm>
              <a:off x="266084" y="1085696"/>
              <a:ext cx="7439025" cy="1933575"/>
            </a:xfrm>
            <a:prstGeom prst="rect">
              <a:avLst/>
            </a:prstGeom>
          </p:spPr>
        </p:pic>
        <p:sp>
          <p:nvSpPr>
            <p:cNvPr id="8" name="TextBox 7">
              <a:extLst>
                <a:ext uri="{FF2B5EF4-FFF2-40B4-BE49-F238E27FC236}">
                  <a16:creationId xmlns:a16="http://schemas.microsoft.com/office/drawing/2014/main" xmlns="" id="{E7FD344C-F5BE-4CB8-A691-8E21BD287B65}"/>
                </a:ext>
              </a:extLst>
            </p:cNvPr>
            <p:cNvSpPr txBox="1"/>
            <p:nvPr/>
          </p:nvSpPr>
          <p:spPr>
            <a:xfrm>
              <a:off x="3254477" y="536480"/>
              <a:ext cx="3382297" cy="369332"/>
            </a:xfrm>
            <a:prstGeom prst="rect">
              <a:avLst/>
            </a:prstGeom>
            <a:noFill/>
          </p:spPr>
          <p:txBody>
            <a:bodyPr wrap="square" rtlCol="0">
              <a:spAutoFit/>
            </a:bodyPr>
            <a:lstStyle/>
            <a:p>
              <a:r>
                <a:rPr lang="en-US" dirty="0"/>
                <a:t>Compression parameter b=100</a:t>
              </a:r>
              <a:endParaRPr lang="ru-RU" dirty="0"/>
            </a:p>
          </p:txBody>
        </p:sp>
      </p:grpSp>
      <p:grpSp>
        <p:nvGrpSpPr>
          <p:cNvPr id="20" name="Группа 19">
            <a:extLst>
              <a:ext uri="{FF2B5EF4-FFF2-40B4-BE49-F238E27FC236}">
                <a16:creationId xmlns:a16="http://schemas.microsoft.com/office/drawing/2014/main" xmlns="" id="{7A6BAA8E-B0D8-4F7B-8AB9-239C7C007788}"/>
              </a:ext>
            </a:extLst>
          </p:cNvPr>
          <p:cNvGrpSpPr/>
          <p:nvPr/>
        </p:nvGrpSpPr>
        <p:grpSpPr>
          <a:xfrm>
            <a:off x="266084" y="3120974"/>
            <a:ext cx="11821140" cy="2543175"/>
            <a:chOff x="266084" y="3120974"/>
            <a:chExt cx="11821140" cy="2543175"/>
          </a:xfrm>
        </p:grpSpPr>
        <p:pic>
          <p:nvPicPr>
            <p:cNvPr id="10" name="Рисунок 9">
              <a:extLst>
                <a:ext uri="{FF2B5EF4-FFF2-40B4-BE49-F238E27FC236}">
                  <a16:creationId xmlns:a16="http://schemas.microsoft.com/office/drawing/2014/main" xmlns="" id="{0672A644-0F91-4543-A220-3D2322281EB0}"/>
                </a:ext>
              </a:extLst>
            </p:cNvPr>
            <p:cNvPicPr>
              <a:picLocks noChangeAspect="1"/>
            </p:cNvPicPr>
            <p:nvPr/>
          </p:nvPicPr>
          <p:blipFill>
            <a:blip r:embed="rId4"/>
            <a:stretch>
              <a:fillRect/>
            </a:stretch>
          </p:blipFill>
          <p:spPr>
            <a:xfrm>
              <a:off x="266084" y="3120974"/>
              <a:ext cx="5400675" cy="2543175"/>
            </a:xfrm>
            <a:prstGeom prst="rect">
              <a:avLst/>
            </a:prstGeom>
          </p:spPr>
        </p:pic>
        <p:pic>
          <p:nvPicPr>
            <p:cNvPr id="12" name="Рисунок 11">
              <a:extLst>
                <a:ext uri="{FF2B5EF4-FFF2-40B4-BE49-F238E27FC236}">
                  <a16:creationId xmlns:a16="http://schemas.microsoft.com/office/drawing/2014/main" xmlns="" id="{629002EC-EE11-43BD-812F-7A99CF3B4FAA}"/>
                </a:ext>
              </a:extLst>
            </p:cNvPr>
            <p:cNvPicPr>
              <a:picLocks noChangeAspect="1"/>
            </p:cNvPicPr>
            <p:nvPr/>
          </p:nvPicPr>
          <p:blipFill>
            <a:blip r:embed="rId5"/>
            <a:stretch>
              <a:fillRect/>
            </a:stretch>
          </p:blipFill>
          <p:spPr>
            <a:xfrm>
              <a:off x="5791661" y="3709373"/>
              <a:ext cx="2274205" cy="1933575"/>
            </a:xfrm>
            <a:prstGeom prst="rect">
              <a:avLst/>
            </a:prstGeom>
          </p:spPr>
        </p:pic>
        <p:pic>
          <p:nvPicPr>
            <p:cNvPr id="14" name="Рисунок 13">
              <a:extLst>
                <a:ext uri="{FF2B5EF4-FFF2-40B4-BE49-F238E27FC236}">
                  <a16:creationId xmlns:a16="http://schemas.microsoft.com/office/drawing/2014/main" xmlns="" id="{E704C3D0-CFE2-450C-977E-09BBE4CE1BF6}"/>
                </a:ext>
              </a:extLst>
            </p:cNvPr>
            <p:cNvPicPr>
              <a:picLocks noChangeAspect="1"/>
            </p:cNvPicPr>
            <p:nvPr/>
          </p:nvPicPr>
          <p:blipFill>
            <a:blip r:embed="rId6"/>
            <a:stretch>
              <a:fillRect/>
            </a:stretch>
          </p:blipFill>
          <p:spPr>
            <a:xfrm>
              <a:off x="5791661" y="3146784"/>
              <a:ext cx="5581650" cy="323850"/>
            </a:xfrm>
            <a:prstGeom prst="rect">
              <a:avLst/>
            </a:prstGeom>
          </p:spPr>
        </p:pic>
        <p:pic>
          <p:nvPicPr>
            <p:cNvPr id="16" name="Рисунок 15">
              <a:extLst>
                <a:ext uri="{FF2B5EF4-FFF2-40B4-BE49-F238E27FC236}">
                  <a16:creationId xmlns:a16="http://schemas.microsoft.com/office/drawing/2014/main" xmlns="" id="{E2352035-D0F4-4F8E-B2D7-811A726CBD15}"/>
                </a:ext>
              </a:extLst>
            </p:cNvPr>
            <p:cNvPicPr>
              <a:picLocks noChangeAspect="1"/>
            </p:cNvPicPr>
            <p:nvPr/>
          </p:nvPicPr>
          <p:blipFill>
            <a:blip r:embed="rId7"/>
            <a:stretch>
              <a:fillRect/>
            </a:stretch>
          </p:blipFill>
          <p:spPr>
            <a:xfrm>
              <a:off x="8131713" y="3709373"/>
              <a:ext cx="3955511" cy="1933575"/>
            </a:xfrm>
            <a:prstGeom prst="rect">
              <a:avLst/>
            </a:prstGeom>
          </p:spPr>
        </p:pic>
      </p:grpSp>
      <p:pic>
        <p:nvPicPr>
          <p:cNvPr id="18" name="Рисунок 17">
            <a:extLst>
              <a:ext uri="{FF2B5EF4-FFF2-40B4-BE49-F238E27FC236}">
                <a16:creationId xmlns:a16="http://schemas.microsoft.com/office/drawing/2014/main" xmlns="" id="{6EF129DA-DF4C-428F-A968-588ED205D23F}"/>
              </a:ext>
            </a:extLst>
          </p:cNvPr>
          <p:cNvPicPr>
            <a:picLocks noChangeAspect="1"/>
          </p:cNvPicPr>
          <p:nvPr/>
        </p:nvPicPr>
        <p:blipFill>
          <a:blip r:embed="rId8"/>
          <a:stretch>
            <a:fillRect/>
          </a:stretch>
        </p:blipFill>
        <p:spPr>
          <a:xfrm>
            <a:off x="8131713" y="5733862"/>
            <a:ext cx="2508283" cy="735763"/>
          </a:xfrm>
          <a:prstGeom prst="rect">
            <a:avLst/>
          </a:prstGeom>
        </p:spPr>
      </p:pic>
    </p:spTree>
    <p:extLst>
      <p:ext uri="{BB962C8B-B14F-4D97-AF65-F5344CB8AC3E}">
        <p14:creationId xmlns:p14="http://schemas.microsoft.com/office/powerpoint/2010/main" val="17391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28</a:t>
            </a:fld>
            <a:endParaRPr lang="ru-RU" sz="1800" dirty="0">
              <a:solidFill>
                <a:srgbClr val="C00000"/>
              </a:solidFill>
              <a:effectLst>
                <a:outerShdw blurRad="38100" dist="38100" dir="2700000" algn="tl">
                  <a:srgbClr val="000000">
                    <a:alpha val="43137"/>
                  </a:srgbClr>
                </a:outerShdw>
              </a:effectLst>
            </a:endParaRPr>
          </a:p>
        </p:txBody>
      </p:sp>
      <p:grpSp>
        <p:nvGrpSpPr>
          <p:cNvPr id="12" name="Группа 11">
            <a:extLst>
              <a:ext uri="{FF2B5EF4-FFF2-40B4-BE49-F238E27FC236}">
                <a16:creationId xmlns:a16="http://schemas.microsoft.com/office/drawing/2014/main" xmlns="" id="{F95C86A1-9567-4ADA-8AC6-E5A923058330}"/>
              </a:ext>
            </a:extLst>
          </p:cNvPr>
          <p:cNvGrpSpPr/>
          <p:nvPr/>
        </p:nvGrpSpPr>
        <p:grpSpPr>
          <a:xfrm>
            <a:off x="125821" y="157469"/>
            <a:ext cx="11940358" cy="2905125"/>
            <a:chOff x="125821" y="157469"/>
            <a:chExt cx="11940358" cy="2905125"/>
          </a:xfrm>
        </p:grpSpPr>
        <p:pic>
          <p:nvPicPr>
            <p:cNvPr id="3" name="Рисунок 2">
              <a:extLst>
                <a:ext uri="{FF2B5EF4-FFF2-40B4-BE49-F238E27FC236}">
                  <a16:creationId xmlns:a16="http://schemas.microsoft.com/office/drawing/2014/main" xmlns="" id="{71D527EF-1559-4B2C-8756-C2F30BB27A27}"/>
                </a:ext>
              </a:extLst>
            </p:cNvPr>
            <p:cNvPicPr>
              <a:picLocks noChangeAspect="1"/>
            </p:cNvPicPr>
            <p:nvPr/>
          </p:nvPicPr>
          <p:blipFill>
            <a:blip r:embed="rId2"/>
            <a:stretch>
              <a:fillRect/>
            </a:stretch>
          </p:blipFill>
          <p:spPr>
            <a:xfrm>
              <a:off x="125821" y="157469"/>
              <a:ext cx="9324975" cy="2905125"/>
            </a:xfrm>
            <a:prstGeom prst="rect">
              <a:avLst/>
            </a:prstGeom>
          </p:spPr>
        </p:pic>
        <p:pic>
          <p:nvPicPr>
            <p:cNvPr id="6" name="Рисунок 5">
              <a:extLst>
                <a:ext uri="{FF2B5EF4-FFF2-40B4-BE49-F238E27FC236}">
                  <a16:creationId xmlns:a16="http://schemas.microsoft.com/office/drawing/2014/main" xmlns="" id="{73DD0EF9-4FEC-4648-A0DB-8BEBE858BADD}"/>
                </a:ext>
              </a:extLst>
            </p:cNvPr>
            <p:cNvPicPr>
              <a:picLocks noChangeAspect="1"/>
            </p:cNvPicPr>
            <p:nvPr/>
          </p:nvPicPr>
          <p:blipFill>
            <a:blip r:embed="rId3"/>
            <a:stretch>
              <a:fillRect/>
            </a:stretch>
          </p:blipFill>
          <p:spPr>
            <a:xfrm>
              <a:off x="9580154" y="919469"/>
              <a:ext cx="2486025" cy="2143125"/>
            </a:xfrm>
            <a:prstGeom prst="rect">
              <a:avLst/>
            </a:prstGeom>
          </p:spPr>
        </p:pic>
      </p:grpSp>
      <p:grpSp>
        <p:nvGrpSpPr>
          <p:cNvPr id="7" name="Группа 6">
            <a:extLst>
              <a:ext uri="{FF2B5EF4-FFF2-40B4-BE49-F238E27FC236}">
                <a16:creationId xmlns:a16="http://schemas.microsoft.com/office/drawing/2014/main" xmlns="" id="{32770176-3700-4B32-8517-06BAD08BFA45}"/>
              </a:ext>
            </a:extLst>
          </p:cNvPr>
          <p:cNvGrpSpPr/>
          <p:nvPr/>
        </p:nvGrpSpPr>
        <p:grpSpPr>
          <a:xfrm>
            <a:off x="229521" y="3341511"/>
            <a:ext cx="8437341" cy="2403066"/>
            <a:chOff x="89720" y="124592"/>
            <a:chExt cx="8437341" cy="2403066"/>
          </a:xfrm>
        </p:grpSpPr>
        <p:pic>
          <p:nvPicPr>
            <p:cNvPr id="8" name="Рисунок 7">
              <a:extLst>
                <a:ext uri="{FF2B5EF4-FFF2-40B4-BE49-F238E27FC236}">
                  <a16:creationId xmlns:a16="http://schemas.microsoft.com/office/drawing/2014/main" xmlns="" id="{3D7B9842-4F7F-46F8-85F4-68EB5451814E}"/>
                </a:ext>
              </a:extLst>
            </p:cNvPr>
            <p:cNvPicPr>
              <a:picLocks noChangeAspect="1"/>
            </p:cNvPicPr>
            <p:nvPr/>
          </p:nvPicPr>
          <p:blipFill>
            <a:blip r:embed="rId4"/>
            <a:stretch>
              <a:fillRect/>
            </a:stretch>
          </p:blipFill>
          <p:spPr>
            <a:xfrm>
              <a:off x="89720" y="124592"/>
              <a:ext cx="1905000" cy="257175"/>
            </a:xfrm>
            <a:prstGeom prst="rect">
              <a:avLst/>
            </a:prstGeom>
          </p:spPr>
        </p:pic>
        <p:pic>
          <p:nvPicPr>
            <p:cNvPr id="9" name="Рисунок 8">
              <a:extLst>
                <a:ext uri="{FF2B5EF4-FFF2-40B4-BE49-F238E27FC236}">
                  <a16:creationId xmlns:a16="http://schemas.microsoft.com/office/drawing/2014/main" xmlns="" id="{E4AD1138-2ACF-4471-AB09-F7CD2B03BF4F}"/>
                </a:ext>
              </a:extLst>
            </p:cNvPr>
            <p:cNvPicPr>
              <a:picLocks noChangeAspect="1"/>
            </p:cNvPicPr>
            <p:nvPr/>
          </p:nvPicPr>
          <p:blipFill>
            <a:blip r:embed="rId5"/>
            <a:stretch>
              <a:fillRect/>
            </a:stretch>
          </p:blipFill>
          <p:spPr>
            <a:xfrm>
              <a:off x="2116854" y="124592"/>
              <a:ext cx="2688207" cy="380999"/>
            </a:xfrm>
            <a:prstGeom prst="rect">
              <a:avLst/>
            </a:prstGeom>
          </p:spPr>
        </p:pic>
        <p:pic>
          <p:nvPicPr>
            <p:cNvPr id="10" name="Рисунок 9">
              <a:extLst>
                <a:ext uri="{FF2B5EF4-FFF2-40B4-BE49-F238E27FC236}">
                  <a16:creationId xmlns:a16="http://schemas.microsoft.com/office/drawing/2014/main" xmlns="" id="{4EBF722D-9198-42D5-B3AF-CDA265D9FA47}"/>
                </a:ext>
              </a:extLst>
            </p:cNvPr>
            <p:cNvPicPr>
              <a:picLocks noChangeAspect="1"/>
            </p:cNvPicPr>
            <p:nvPr/>
          </p:nvPicPr>
          <p:blipFill>
            <a:blip r:embed="rId6"/>
            <a:stretch>
              <a:fillRect/>
            </a:stretch>
          </p:blipFill>
          <p:spPr>
            <a:xfrm>
              <a:off x="89720" y="594083"/>
              <a:ext cx="7524750" cy="1933575"/>
            </a:xfrm>
            <a:prstGeom prst="rect">
              <a:avLst/>
            </a:prstGeom>
          </p:spPr>
        </p:pic>
        <p:sp>
          <p:nvSpPr>
            <p:cNvPr id="11" name="TextBox 8">
              <a:extLst>
                <a:ext uri="{FF2B5EF4-FFF2-40B4-BE49-F238E27FC236}">
                  <a16:creationId xmlns:a16="http://schemas.microsoft.com/office/drawing/2014/main" xmlns="" id="{B7CB0C0A-3D13-45BA-9A5F-9A10B3ACD7F2}"/>
                </a:ext>
              </a:extLst>
            </p:cNvPr>
            <p:cNvSpPr txBox="1"/>
            <p:nvPr/>
          </p:nvSpPr>
          <p:spPr>
            <a:xfrm>
              <a:off x="7754092" y="153872"/>
              <a:ext cx="772969" cy="369332"/>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b=100</a:t>
              </a:r>
              <a:endParaRPr lang="ru-RU" dirty="0"/>
            </a:p>
          </p:txBody>
        </p:sp>
      </p:grpSp>
    </p:spTree>
    <p:extLst>
      <p:ext uri="{BB962C8B-B14F-4D97-AF65-F5344CB8AC3E}">
        <p14:creationId xmlns:p14="http://schemas.microsoft.com/office/powerpoint/2010/main" val="1756700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29</a:t>
            </a:fld>
            <a:endParaRPr lang="ru-RU" sz="1800" dirty="0">
              <a:solidFill>
                <a:srgbClr val="C00000"/>
              </a:solidFill>
              <a:effectLst>
                <a:outerShdw blurRad="38100" dist="38100" dir="2700000" algn="tl">
                  <a:srgbClr val="000000">
                    <a:alpha val="43137"/>
                  </a:srgbClr>
                </a:outerShdw>
              </a:effectLst>
            </a:endParaRPr>
          </a:p>
        </p:txBody>
      </p:sp>
      <p:grpSp>
        <p:nvGrpSpPr>
          <p:cNvPr id="29" name="Группа 28">
            <a:extLst>
              <a:ext uri="{FF2B5EF4-FFF2-40B4-BE49-F238E27FC236}">
                <a16:creationId xmlns:a16="http://schemas.microsoft.com/office/drawing/2014/main" xmlns="" id="{90B6B395-5EAE-40C0-9D1F-27E51F8A0FAB}"/>
              </a:ext>
            </a:extLst>
          </p:cNvPr>
          <p:cNvGrpSpPr/>
          <p:nvPr/>
        </p:nvGrpSpPr>
        <p:grpSpPr>
          <a:xfrm>
            <a:off x="109385" y="106926"/>
            <a:ext cx="11973231" cy="2543175"/>
            <a:chOff x="109385" y="106926"/>
            <a:chExt cx="11973231" cy="2543175"/>
          </a:xfrm>
        </p:grpSpPr>
        <p:pic>
          <p:nvPicPr>
            <p:cNvPr id="11" name="Рисунок 10">
              <a:extLst>
                <a:ext uri="{FF2B5EF4-FFF2-40B4-BE49-F238E27FC236}">
                  <a16:creationId xmlns:a16="http://schemas.microsoft.com/office/drawing/2014/main" xmlns="" id="{ED07B5E5-62AE-4FB8-8598-71EA4F3BBBD6}"/>
                </a:ext>
              </a:extLst>
            </p:cNvPr>
            <p:cNvPicPr>
              <a:picLocks noChangeAspect="1"/>
            </p:cNvPicPr>
            <p:nvPr/>
          </p:nvPicPr>
          <p:blipFill>
            <a:blip r:embed="rId2"/>
            <a:stretch>
              <a:fillRect/>
            </a:stretch>
          </p:blipFill>
          <p:spPr>
            <a:xfrm>
              <a:off x="109385" y="106926"/>
              <a:ext cx="5400675" cy="2543175"/>
            </a:xfrm>
            <a:prstGeom prst="rect">
              <a:avLst/>
            </a:prstGeom>
          </p:spPr>
        </p:pic>
        <p:pic>
          <p:nvPicPr>
            <p:cNvPr id="13" name="Рисунок 12">
              <a:extLst>
                <a:ext uri="{FF2B5EF4-FFF2-40B4-BE49-F238E27FC236}">
                  <a16:creationId xmlns:a16="http://schemas.microsoft.com/office/drawing/2014/main" xmlns="" id="{E8598246-8CDB-48E2-94F6-263E390FFFFE}"/>
                </a:ext>
              </a:extLst>
            </p:cNvPr>
            <p:cNvPicPr>
              <a:picLocks noChangeAspect="1"/>
            </p:cNvPicPr>
            <p:nvPr/>
          </p:nvPicPr>
          <p:blipFill>
            <a:blip r:embed="rId3"/>
            <a:stretch>
              <a:fillRect/>
            </a:stretch>
          </p:blipFill>
          <p:spPr>
            <a:xfrm>
              <a:off x="5620519" y="720366"/>
              <a:ext cx="2162175" cy="1929735"/>
            </a:xfrm>
            <a:prstGeom prst="rect">
              <a:avLst/>
            </a:prstGeom>
          </p:spPr>
        </p:pic>
        <p:pic>
          <p:nvPicPr>
            <p:cNvPr id="15" name="Рисунок 14">
              <a:extLst>
                <a:ext uri="{FF2B5EF4-FFF2-40B4-BE49-F238E27FC236}">
                  <a16:creationId xmlns:a16="http://schemas.microsoft.com/office/drawing/2014/main" xmlns="" id="{DFD0ECC0-D4DA-429C-85E7-F888D044DADF}"/>
                </a:ext>
              </a:extLst>
            </p:cNvPr>
            <p:cNvPicPr>
              <a:picLocks noChangeAspect="1"/>
            </p:cNvPicPr>
            <p:nvPr/>
          </p:nvPicPr>
          <p:blipFill>
            <a:blip r:embed="rId4"/>
            <a:stretch>
              <a:fillRect/>
            </a:stretch>
          </p:blipFill>
          <p:spPr>
            <a:xfrm>
              <a:off x="5620519" y="106926"/>
              <a:ext cx="5581650" cy="323850"/>
            </a:xfrm>
            <a:prstGeom prst="rect">
              <a:avLst/>
            </a:prstGeom>
          </p:spPr>
        </p:pic>
        <p:pic>
          <p:nvPicPr>
            <p:cNvPr id="24" name="Рисунок 23">
              <a:extLst>
                <a:ext uri="{FF2B5EF4-FFF2-40B4-BE49-F238E27FC236}">
                  <a16:creationId xmlns:a16="http://schemas.microsoft.com/office/drawing/2014/main" xmlns="" id="{7FD5070C-BAA9-44B1-987C-8BC675995702}"/>
                </a:ext>
              </a:extLst>
            </p:cNvPr>
            <p:cNvPicPr>
              <a:picLocks noChangeAspect="1"/>
            </p:cNvPicPr>
            <p:nvPr/>
          </p:nvPicPr>
          <p:blipFill>
            <a:blip r:embed="rId5"/>
            <a:stretch>
              <a:fillRect/>
            </a:stretch>
          </p:blipFill>
          <p:spPr>
            <a:xfrm>
              <a:off x="7893154" y="730507"/>
              <a:ext cx="4189462" cy="1919593"/>
            </a:xfrm>
            <a:prstGeom prst="rect">
              <a:avLst/>
            </a:prstGeom>
          </p:spPr>
        </p:pic>
      </p:grpSp>
      <p:grpSp>
        <p:nvGrpSpPr>
          <p:cNvPr id="30" name="Группа 29">
            <a:extLst>
              <a:ext uri="{FF2B5EF4-FFF2-40B4-BE49-F238E27FC236}">
                <a16:creationId xmlns:a16="http://schemas.microsoft.com/office/drawing/2014/main" xmlns="" id="{36F4259F-1B2C-477E-BA48-B41C88444FA6}"/>
              </a:ext>
            </a:extLst>
          </p:cNvPr>
          <p:cNvGrpSpPr/>
          <p:nvPr/>
        </p:nvGrpSpPr>
        <p:grpSpPr>
          <a:xfrm>
            <a:off x="109384" y="2800350"/>
            <a:ext cx="11973232" cy="2905125"/>
            <a:chOff x="109384" y="2800350"/>
            <a:chExt cx="11973232" cy="2905125"/>
          </a:xfrm>
        </p:grpSpPr>
        <p:pic>
          <p:nvPicPr>
            <p:cNvPr id="20" name="Рисунок 19">
              <a:extLst>
                <a:ext uri="{FF2B5EF4-FFF2-40B4-BE49-F238E27FC236}">
                  <a16:creationId xmlns:a16="http://schemas.microsoft.com/office/drawing/2014/main" xmlns="" id="{FA246381-0FD8-4B79-87D7-D2EC9D3A235A}"/>
                </a:ext>
              </a:extLst>
            </p:cNvPr>
            <p:cNvPicPr>
              <a:picLocks noChangeAspect="1"/>
            </p:cNvPicPr>
            <p:nvPr/>
          </p:nvPicPr>
          <p:blipFill>
            <a:blip r:embed="rId6"/>
            <a:stretch>
              <a:fillRect/>
            </a:stretch>
          </p:blipFill>
          <p:spPr>
            <a:xfrm>
              <a:off x="9939491" y="2800350"/>
              <a:ext cx="2143125" cy="628650"/>
            </a:xfrm>
            <a:prstGeom prst="rect">
              <a:avLst/>
            </a:prstGeom>
          </p:spPr>
        </p:pic>
        <p:pic>
          <p:nvPicPr>
            <p:cNvPr id="26" name="Рисунок 25">
              <a:extLst>
                <a:ext uri="{FF2B5EF4-FFF2-40B4-BE49-F238E27FC236}">
                  <a16:creationId xmlns:a16="http://schemas.microsoft.com/office/drawing/2014/main" xmlns="" id="{3352545F-B4C3-4E00-8B29-DBEFBF0805B5}"/>
                </a:ext>
              </a:extLst>
            </p:cNvPr>
            <p:cNvPicPr>
              <a:picLocks noChangeAspect="1"/>
            </p:cNvPicPr>
            <p:nvPr/>
          </p:nvPicPr>
          <p:blipFill>
            <a:blip r:embed="rId7"/>
            <a:stretch>
              <a:fillRect/>
            </a:stretch>
          </p:blipFill>
          <p:spPr>
            <a:xfrm>
              <a:off x="109384" y="2800350"/>
              <a:ext cx="9324975" cy="2905125"/>
            </a:xfrm>
            <a:prstGeom prst="rect">
              <a:avLst/>
            </a:prstGeom>
          </p:spPr>
        </p:pic>
        <p:pic>
          <p:nvPicPr>
            <p:cNvPr id="28" name="Рисунок 27">
              <a:extLst>
                <a:ext uri="{FF2B5EF4-FFF2-40B4-BE49-F238E27FC236}">
                  <a16:creationId xmlns:a16="http://schemas.microsoft.com/office/drawing/2014/main" xmlns="" id="{2884BF34-2087-4545-A126-32155320895F}"/>
                </a:ext>
              </a:extLst>
            </p:cNvPr>
            <p:cNvPicPr>
              <a:picLocks noChangeAspect="1"/>
            </p:cNvPicPr>
            <p:nvPr/>
          </p:nvPicPr>
          <p:blipFill>
            <a:blip r:embed="rId8"/>
            <a:stretch>
              <a:fillRect/>
            </a:stretch>
          </p:blipFill>
          <p:spPr>
            <a:xfrm>
              <a:off x="9596591" y="3562350"/>
              <a:ext cx="2486025" cy="2143125"/>
            </a:xfrm>
            <a:prstGeom prst="rect">
              <a:avLst/>
            </a:prstGeom>
          </p:spPr>
        </p:pic>
      </p:grpSp>
    </p:spTree>
    <p:extLst>
      <p:ext uri="{BB962C8B-B14F-4D97-AF65-F5344CB8AC3E}">
        <p14:creationId xmlns:p14="http://schemas.microsoft.com/office/powerpoint/2010/main" val="408211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F7DB9AFC-AF79-4A30-BE67-DDB0A276F020}"/>
              </a:ext>
            </a:extLst>
          </p:cNvPr>
          <p:cNvSpPr>
            <a:spLocks noGrp="1"/>
          </p:cNvSpPr>
          <p:nvPr>
            <p:ph type="sldNum" sz="quarter" idx="12"/>
          </p:nvPr>
        </p:nvSpPr>
        <p:spPr/>
        <p:txBody>
          <a:bodyPr/>
          <a:lstStyle/>
          <a:p>
            <a:fld id="{0E19566A-CAA7-4479-8AA5-9CF32867D7A7}" type="slidenum">
              <a:rPr lang="ru-RU" smtClean="0"/>
              <a:t>3</a:t>
            </a:fld>
            <a:endParaRPr lang="ru-RU"/>
          </a:p>
        </p:txBody>
      </p:sp>
      <p:sp>
        <p:nvSpPr>
          <p:cNvPr id="5" name="Text Box 4">
            <a:extLst>
              <a:ext uri="{FF2B5EF4-FFF2-40B4-BE49-F238E27FC236}">
                <a16:creationId xmlns:a16="http://schemas.microsoft.com/office/drawing/2014/main" xmlns="" id="{18A1F91A-5763-477D-A245-245905644572}"/>
              </a:ext>
            </a:extLst>
          </p:cNvPr>
          <p:cNvSpPr txBox="1">
            <a:spLocks noChangeArrowheads="1"/>
          </p:cNvSpPr>
          <p:nvPr/>
        </p:nvSpPr>
        <p:spPr bwMode="auto">
          <a:xfrm>
            <a:off x="1342450" y="478251"/>
            <a:ext cx="10285359" cy="481589"/>
          </a:xfrm>
          <a:prstGeom prst="rect">
            <a:avLst/>
          </a:prstGeom>
          <a:noFill/>
          <a:ln>
            <a:noFill/>
          </a:ln>
          <a:effectLst/>
        </p:spPr>
        <p:txBody>
          <a:bodyPr wrap="square" lIns="90000" tIns="46800" rIns="90000" bIns="46800">
            <a:spAutoFit/>
          </a:bodyPr>
          <a:lstStyle/>
          <a:p>
            <a:pPr algn="ctr" eaLnBrk="1" hangingPunct="1">
              <a:spcBef>
                <a:spcPct val="50000"/>
              </a:spcBef>
              <a:defRPr/>
            </a:pPr>
            <a:r>
              <a:rPr lang="en-US" altLang="ru-RU" sz="2400" b="1">
                <a:effectLst>
                  <a:outerShdw blurRad="38100" dist="38100" dir="2700000" algn="tl">
                    <a:srgbClr val="FFFFFF"/>
                  </a:outerShdw>
                </a:effectLst>
                <a:latin typeface="Arial" charset="0"/>
              </a:rPr>
              <a:t>Three types of errors</a:t>
            </a:r>
            <a:endParaRPr lang="ru-RU" altLang="ru-RU" sz="2400" b="1">
              <a:effectLst>
                <a:outerShdw blurRad="38100" dist="38100" dir="2700000" algn="tl">
                  <a:srgbClr val="FFFFFF"/>
                </a:outerShdw>
              </a:effectLst>
              <a:latin typeface="Arial" charset="0"/>
            </a:endParaRPr>
          </a:p>
        </p:txBody>
      </p:sp>
      <p:grpSp>
        <p:nvGrpSpPr>
          <p:cNvPr id="6" name="Группа 1">
            <a:extLst>
              <a:ext uri="{FF2B5EF4-FFF2-40B4-BE49-F238E27FC236}">
                <a16:creationId xmlns:a16="http://schemas.microsoft.com/office/drawing/2014/main" xmlns="" id="{55A7B0D3-222C-4E5C-B627-6078EE944EE9}"/>
              </a:ext>
            </a:extLst>
          </p:cNvPr>
          <p:cNvGrpSpPr>
            <a:grpSpLocks/>
          </p:cNvGrpSpPr>
          <p:nvPr/>
        </p:nvGrpSpPr>
        <p:grpSpPr bwMode="auto">
          <a:xfrm>
            <a:off x="856453" y="1341852"/>
            <a:ext cx="10808806" cy="3886624"/>
            <a:chOff x="322262" y="1412875"/>
            <a:chExt cx="8570912" cy="2735259"/>
          </a:xfrm>
        </p:grpSpPr>
        <p:sp>
          <p:nvSpPr>
            <p:cNvPr id="7" name="Text Box 5">
              <a:extLst>
                <a:ext uri="{FF2B5EF4-FFF2-40B4-BE49-F238E27FC236}">
                  <a16:creationId xmlns:a16="http://schemas.microsoft.com/office/drawing/2014/main" xmlns="" id="{D15EE122-0C4D-4004-9405-C8C07792B629}"/>
                </a:ext>
              </a:extLst>
            </p:cNvPr>
            <p:cNvSpPr txBox="1">
              <a:spLocks noChangeArrowheads="1"/>
            </p:cNvSpPr>
            <p:nvPr/>
          </p:nvSpPr>
          <p:spPr bwMode="auto">
            <a:xfrm>
              <a:off x="323850" y="1412875"/>
              <a:ext cx="8569324" cy="2679700"/>
            </a:xfrm>
            <a:prstGeom prst="rect">
              <a:avLst/>
            </a:prstGeom>
            <a:blipFill>
              <a:blip r:embed="rId2"/>
              <a:tile tx="0" ty="0" sx="100000" sy="100000" flip="none" algn="tl"/>
            </a:blipFill>
            <a:ln w="28575">
              <a:solidFill>
                <a:schemeClr val="accent1"/>
              </a:solidFill>
            </a:ln>
            <a:effectLst/>
          </p:spPr>
          <p:txBody>
            <a:bodyPr lIns="90000" tIns="46800" rIns="90000" bIns="46800">
              <a:spAutoFit/>
            </a:bodyPr>
            <a:lstStyle/>
            <a:p>
              <a:pPr eaLnBrk="1" hangingPunct="1">
                <a:spcBef>
                  <a:spcPct val="50000"/>
                </a:spcBef>
                <a:defRPr/>
              </a:pPr>
              <a:r>
                <a:rPr lang="en-US" altLang="ru-RU" sz="2400" b="1" dirty="0">
                  <a:effectLst>
                    <a:outerShdw blurRad="38100" dist="38100" dir="2700000" algn="tl">
                      <a:srgbClr val="FFFFFF"/>
                    </a:outerShdw>
                  </a:effectLst>
                  <a:latin typeface="Arial" charset="0"/>
                </a:rPr>
                <a:t>(Equipment +</a:t>
              </a:r>
              <a:r>
                <a:rPr lang="en-US" altLang="ru-RU" sz="2400" b="1" dirty="0" err="1">
                  <a:effectLst>
                    <a:outerShdw blurRad="38100" dist="38100" dir="2700000" algn="tl">
                      <a:srgbClr val="FFFFFF"/>
                    </a:outerShdw>
                  </a:effectLst>
                  <a:latin typeface="Arial" charset="0"/>
                </a:rPr>
                <a:t>Exp.methods</a:t>
              </a:r>
              <a:r>
                <a:rPr lang="en-US" altLang="ru-RU" sz="2400" b="1" dirty="0">
                  <a:effectLst>
                    <a:outerShdw blurRad="38100" dist="38100" dir="2700000" algn="tl">
                      <a:srgbClr val="FFFFFF"/>
                    </a:outerShdw>
                  </a:effectLst>
                  <a:latin typeface="Arial" charset="0"/>
                </a:rPr>
                <a:t>)-measurement errors</a:t>
              </a:r>
            </a:p>
            <a:p>
              <a:pPr eaLnBrk="1" hangingPunct="1">
                <a:spcBef>
                  <a:spcPct val="50000"/>
                </a:spcBef>
                <a:defRPr/>
              </a:pPr>
              <a:endParaRPr lang="en-US" altLang="ru-RU" sz="2400" b="1" dirty="0">
                <a:effectLst>
                  <a:outerShdw blurRad="38100" dist="38100" dir="2700000" algn="tl">
                    <a:srgbClr val="FFFFFF"/>
                  </a:outerShdw>
                </a:effectLst>
                <a:latin typeface="Arial" charset="0"/>
              </a:endParaRPr>
            </a:p>
            <a:p>
              <a:pPr eaLnBrk="1" hangingPunct="1">
                <a:spcBef>
                  <a:spcPct val="50000"/>
                </a:spcBef>
                <a:defRPr/>
              </a:pPr>
              <a:r>
                <a:rPr lang="en-US" altLang="ru-RU" sz="2400" b="1" dirty="0">
                  <a:effectLst>
                    <a:outerShdw blurRad="38100" dist="38100" dir="2700000" algn="tl">
                      <a:srgbClr val="FFFFFF"/>
                    </a:outerShdw>
                  </a:effectLst>
                  <a:latin typeface="Arial" charset="0"/>
                </a:rPr>
                <a:t>Model Errors</a:t>
              </a:r>
            </a:p>
            <a:p>
              <a:pPr eaLnBrk="1" hangingPunct="1">
                <a:spcBef>
                  <a:spcPct val="50000"/>
                </a:spcBef>
                <a:defRPr/>
              </a:pPr>
              <a:endParaRPr lang="en-US" altLang="ru-RU" sz="2400" b="1" dirty="0">
                <a:effectLst>
                  <a:outerShdw blurRad="38100" dist="38100" dir="2700000" algn="tl">
                    <a:srgbClr val="FFFFFF"/>
                  </a:outerShdw>
                </a:effectLst>
                <a:latin typeface="Arial" charset="0"/>
              </a:endParaRPr>
            </a:p>
            <a:p>
              <a:pPr eaLnBrk="1" hangingPunct="1">
                <a:spcBef>
                  <a:spcPct val="50000"/>
                </a:spcBef>
                <a:defRPr/>
              </a:pPr>
              <a:r>
                <a:rPr lang="en-US" altLang="ru-RU" sz="2400" b="1" dirty="0">
                  <a:effectLst>
                    <a:outerShdw blurRad="38100" dist="38100" dir="2700000" algn="tl">
                      <a:srgbClr val="FFFFFF"/>
                    </a:outerShdw>
                  </a:effectLst>
                  <a:latin typeface="Arial" charset="0"/>
                </a:rPr>
                <a:t>Treatment Errors</a:t>
              </a:r>
              <a:endParaRPr lang="ru-RU" altLang="ru-RU" sz="2400" b="1" dirty="0">
                <a:effectLst>
                  <a:outerShdw blurRad="38100" dist="38100" dir="2700000" algn="tl">
                    <a:srgbClr val="FFFFFF"/>
                  </a:outerShdw>
                </a:effectLst>
                <a:latin typeface="Arial" charset="0"/>
              </a:endParaRPr>
            </a:p>
          </p:txBody>
        </p:sp>
        <p:sp>
          <p:nvSpPr>
            <p:cNvPr id="8" name="Rectangle 6">
              <a:extLst>
                <a:ext uri="{FF2B5EF4-FFF2-40B4-BE49-F238E27FC236}">
                  <a16:creationId xmlns:a16="http://schemas.microsoft.com/office/drawing/2014/main" xmlns="" id="{7B33634C-E850-4B64-B71F-C8C0E90D83F9}"/>
                </a:ext>
              </a:extLst>
            </p:cNvPr>
            <p:cNvSpPr>
              <a:spLocks noChangeArrowheads="1"/>
            </p:cNvSpPr>
            <p:nvPr/>
          </p:nvSpPr>
          <p:spPr bwMode="auto">
            <a:xfrm>
              <a:off x="322262" y="1879650"/>
              <a:ext cx="2881313" cy="2232025"/>
            </a:xfrm>
            <a:prstGeom prst="rect">
              <a:avLst/>
            </a:prstGeom>
            <a:noFill/>
            <a:ln w="19050">
              <a:solidFill>
                <a:srgbClr val="0000FF"/>
              </a:solidFill>
              <a:miter lim="800000"/>
              <a:headEnd/>
              <a:tailEnd type="none" w="lg"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9" name="Line 7">
              <a:extLst>
                <a:ext uri="{FF2B5EF4-FFF2-40B4-BE49-F238E27FC236}">
                  <a16:creationId xmlns:a16="http://schemas.microsoft.com/office/drawing/2014/main" xmlns="" id="{FE5879DB-CBB9-4887-ACAC-5C88C77153FE}"/>
                </a:ext>
              </a:extLst>
            </p:cNvPr>
            <p:cNvSpPr>
              <a:spLocks noChangeShapeType="1"/>
            </p:cNvSpPr>
            <p:nvPr/>
          </p:nvSpPr>
          <p:spPr bwMode="auto">
            <a:xfrm>
              <a:off x="390962" y="1892990"/>
              <a:ext cx="2052718" cy="2177999"/>
            </a:xfrm>
            <a:prstGeom prst="line">
              <a:avLst/>
            </a:prstGeom>
            <a:noFill/>
            <a:ln w="15875">
              <a:solidFill>
                <a:srgbClr val="0000FF"/>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ru-RU"/>
            </a:p>
          </p:txBody>
        </p:sp>
        <p:sp>
          <p:nvSpPr>
            <p:cNvPr id="10" name="Line 8">
              <a:extLst>
                <a:ext uri="{FF2B5EF4-FFF2-40B4-BE49-F238E27FC236}">
                  <a16:creationId xmlns:a16="http://schemas.microsoft.com/office/drawing/2014/main" xmlns="" id="{494481EA-9577-44A7-8ED9-741E6AEE931C}"/>
                </a:ext>
              </a:extLst>
            </p:cNvPr>
            <p:cNvSpPr>
              <a:spLocks noChangeShapeType="1"/>
            </p:cNvSpPr>
            <p:nvPr/>
          </p:nvSpPr>
          <p:spPr bwMode="auto">
            <a:xfrm flipV="1">
              <a:off x="538161" y="2060575"/>
              <a:ext cx="2686303" cy="2087559"/>
            </a:xfrm>
            <a:prstGeom prst="line">
              <a:avLst/>
            </a:prstGeom>
            <a:noFill/>
            <a:ln w="15875">
              <a:solidFill>
                <a:srgbClr val="0000FF"/>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ru-RU"/>
            </a:p>
          </p:txBody>
        </p:sp>
        <p:grpSp>
          <p:nvGrpSpPr>
            <p:cNvPr id="12" name="Group 16">
              <a:extLst>
                <a:ext uri="{FF2B5EF4-FFF2-40B4-BE49-F238E27FC236}">
                  <a16:creationId xmlns:a16="http://schemas.microsoft.com/office/drawing/2014/main" xmlns="" id="{AB87C744-8D16-42D0-87D5-26080F9C74EB}"/>
                </a:ext>
              </a:extLst>
            </p:cNvPr>
            <p:cNvGrpSpPr>
              <a:grpSpLocks/>
            </p:cNvGrpSpPr>
            <p:nvPr/>
          </p:nvGrpSpPr>
          <p:grpSpPr bwMode="auto">
            <a:xfrm>
              <a:off x="6156325" y="2205038"/>
              <a:ext cx="2592388" cy="1008062"/>
              <a:chOff x="3878" y="1389"/>
              <a:chExt cx="1633" cy="635"/>
            </a:xfrm>
          </p:grpSpPr>
          <p:sp>
            <p:nvSpPr>
              <p:cNvPr id="17" name="Rectangle 10">
                <a:extLst>
                  <a:ext uri="{FF2B5EF4-FFF2-40B4-BE49-F238E27FC236}">
                    <a16:creationId xmlns:a16="http://schemas.microsoft.com/office/drawing/2014/main" xmlns="" id="{4EBACC89-42FF-4054-A3DD-5EA20A33BD00}"/>
                  </a:ext>
                </a:extLst>
              </p:cNvPr>
              <p:cNvSpPr>
                <a:spLocks noChangeArrowheads="1"/>
              </p:cNvSpPr>
              <p:nvPr/>
            </p:nvSpPr>
            <p:spPr bwMode="auto">
              <a:xfrm>
                <a:off x="3878" y="1389"/>
                <a:ext cx="1633" cy="635"/>
              </a:xfrm>
              <a:prstGeom prst="rect">
                <a:avLst/>
              </a:prstGeom>
              <a:noFill/>
              <a:ln w="19050">
                <a:solidFill>
                  <a:srgbClr val="0000FF"/>
                </a:solidFill>
                <a:miter lim="800000"/>
                <a:headEnd/>
                <a:tailEnd type="none" w="lg"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8" name="Text Box 11">
                <a:extLst>
                  <a:ext uri="{FF2B5EF4-FFF2-40B4-BE49-F238E27FC236}">
                    <a16:creationId xmlns:a16="http://schemas.microsoft.com/office/drawing/2014/main" xmlns="" id="{1AA79AC9-94DE-4C6E-91C8-F5B79FD84932}"/>
                  </a:ext>
                </a:extLst>
              </p:cNvPr>
              <p:cNvSpPr txBox="1">
                <a:spLocks noChangeArrowheads="1"/>
              </p:cNvSpPr>
              <p:nvPr/>
            </p:nvSpPr>
            <p:spPr bwMode="auto">
              <a:xfrm>
                <a:off x="3969" y="1525"/>
                <a:ext cx="1406" cy="231"/>
              </a:xfrm>
              <a:prstGeom prst="rect">
                <a:avLst/>
              </a:prstGeom>
              <a:noFill/>
              <a:ln>
                <a:noFill/>
              </a:ln>
              <a:effectLst/>
            </p:spPr>
            <p:txBody>
              <a:bodyPr lIns="90000" tIns="46800" rIns="90000" bIns="46800">
                <a:spAutoFit/>
              </a:bodyPr>
              <a:lstStyle/>
              <a:p>
                <a:pPr algn="ctr" eaLnBrk="1" hangingPunct="1">
                  <a:spcBef>
                    <a:spcPct val="50000"/>
                  </a:spcBef>
                  <a:defRPr/>
                </a:pPr>
                <a:r>
                  <a:rPr lang="en-US" altLang="ru-RU" b="1">
                    <a:effectLst>
                      <a:outerShdw blurRad="38100" dist="38100" dir="2700000" algn="tl">
                        <a:srgbClr val="FFFFFF"/>
                      </a:outerShdw>
                    </a:effectLst>
                    <a:latin typeface="Arial" charset="0"/>
                  </a:rPr>
                  <a:t>Principle</a:t>
                </a:r>
                <a:endParaRPr lang="ru-RU" altLang="ru-RU" b="1">
                  <a:effectLst>
                    <a:outerShdw blurRad="38100" dist="38100" dir="2700000" algn="tl">
                      <a:srgbClr val="FFFFFF"/>
                    </a:outerShdw>
                  </a:effectLst>
                  <a:latin typeface="Arial" charset="0"/>
                </a:endParaRPr>
              </a:p>
            </p:txBody>
          </p:sp>
        </p:grpSp>
        <p:grpSp>
          <p:nvGrpSpPr>
            <p:cNvPr id="14" name="Group 15">
              <a:extLst>
                <a:ext uri="{FF2B5EF4-FFF2-40B4-BE49-F238E27FC236}">
                  <a16:creationId xmlns:a16="http://schemas.microsoft.com/office/drawing/2014/main" xmlns="" id="{4B97916B-961A-4827-87A6-C6D9B038EA1C}"/>
                </a:ext>
              </a:extLst>
            </p:cNvPr>
            <p:cNvGrpSpPr>
              <a:grpSpLocks/>
            </p:cNvGrpSpPr>
            <p:nvPr/>
          </p:nvGrpSpPr>
          <p:grpSpPr bwMode="auto">
            <a:xfrm>
              <a:off x="6084888" y="3465513"/>
              <a:ext cx="2447925" cy="576262"/>
              <a:chOff x="3833" y="2183"/>
              <a:chExt cx="1542" cy="363"/>
            </a:xfrm>
          </p:grpSpPr>
          <p:sp>
            <p:nvSpPr>
              <p:cNvPr id="15" name="Text Box 13">
                <a:extLst>
                  <a:ext uri="{FF2B5EF4-FFF2-40B4-BE49-F238E27FC236}">
                    <a16:creationId xmlns:a16="http://schemas.microsoft.com/office/drawing/2014/main" xmlns="" id="{322CD7B0-7B0D-43C4-8A5F-62845E4548E7}"/>
                  </a:ext>
                </a:extLst>
              </p:cNvPr>
              <p:cNvSpPr txBox="1">
                <a:spLocks noChangeArrowheads="1"/>
              </p:cNvSpPr>
              <p:nvPr/>
            </p:nvSpPr>
            <p:spPr bwMode="auto">
              <a:xfrm>
                <a:off x="3833" y="2309"/>
                <a:ext cx="1542" cy="231"/>
              </a:xfrm>
              <a:prstGeom prst="rect">
                <a:avLst/>
              </a:prstGeom>
              <a:noFill/>
              <a:ln>
                <a:noFill/>
              </a:ln>
              <a:effectLst/>
            </p:spPr>
            <p:txBody>
              <a:bodyPr lIns="90000" tIns="46800" rIns="90000" bIns="46800">
                <a:spAutoFit/>
              </a:bodyPr>
              <a:lstStyle/>
              <a:p>
                <a:pPr eaLnBrk="1" hangingPunct="1">
                  <a:defRPr/>
                </a:pPr>
                <a:r>
                  <a:rPr lang="en-US" altLang="ru-RU" b="1" dirty="0">
                    <a:effectLst>
                      <a:outerShdw blurRad="38100" dist="38100" dir="2700000" algn="tl">
                        <a:srgbClr val="FFFFFF"/>
                      </a:outerShdw>
                    </a:effectLst>
                    <a:latin typeface="Arial" charset="0"/>
                  </a:rPr>
                  <a:t>Controllable errors</a:t>
                </a:r>
                <a:endParaRPr lang="ru-RU" altLang="ru-RU" b="1" dirty="0">
                  <a:effectLst>
                    <a:outerShdw blurRad="38100" dist="38100" dir="2700000" algn="tl">
                      <a:srgbClr val="FFFFFF"/>
                    </a:outerShdw>
                  </a:effectLst>
                  <a:latin typeface="Arial" charset="0"/>
                </a:endParaRPr>
              </a:p>
            </p:txBody>
          </p:sp>
          <p:sp>
            <p:nvSpPr>
              <p:cNvPr id="16" name="Rectangle 14">
                <a:extLst>
                  <a:ext uri="{FF2B5EF4-FFF2-40B4-BE49-F238E27FC236}">
                    <a16:creationId xmlns:a16="http://schemas.microsoft.com/office/drawing/2014/main" xmlns="" id="{3249EAC2-D1FE-46FC-9BC9-107A44B576D2}"/>
                  </a:ext>
                </a:extLst>
              </p:cNvPr>
              <p:cNvSpPr>
                <a:spLocks noChangeArrowheads="1"/>
              </p:cNvSpPr>
              <p:nvPr/>
            </p:nvSpPr>
            <p:spPr bwMode="auto">
              <a:xfrm>
                <a:off x="3855" y="2183"/>
                <a:ext cx="1497" cy="363"/>
              </a:xfrm>
              <a:prstGeom prst="rect">
                <a:avLst/>
              </a:prstGeom>
              <a:noFill/>
              <a:ln w="19050">
                <a:solidFill>
                  <a:srgbClr val="0000FF"/>
                </a:solidFill>
                <a:miter lim="800000"/>
                <a:headEnd/>
                <a:tailEnd type="none" w="lg"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grpSp>
      <p:sp>
        <p:nvSpPr>
          <p:cNvPr id="19" name="Стрелка: вправо 18">
            <a:extLst>
              <a:ext uri="{FF2B5EF4-FFF2-40B4-BE49-F238E27FC236}">
                <a16:creationId xmlns:a16="http://schemas.microsoft.com/office/drawing/2014/main" xmlns="" id="{8F6C33AF-7A3E-4096-8509-585D3F2E8FAC}"/>
              </a:ext>
            </a:extLst>
          </p:cNvPr>
          <p:cNvSpPr/>
          <p:nvPr/>
        </p:nvSpPr>
        <p:spPr>
          <a:xfrm>
            <a:off x="4562475" y="2838450"/>
            <a:ext cx="3571875" cy="666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a:extLst>
              <a:ext uri="{FF2B5EF4-FFF2-40B4-BE49-F238E27FC236}">
                <a16:creationId xmlns:a16="http://schemas.microsoft.com/office/drawing/2014/main" xmlns="" id="{8EC171C6-A81A-4708-B5BF-EF880C627975}"/>
              </a:ext>
            </a:extLst>
          </p:cNvPr>
          <p:cNvSpPr/>
          <p:nvPr/>
        </p:nvSpPr>
        <p:spPr>
          <a:xfrm>
            <a:off x="4562475" y="4391025"/>
            <a:ext cx="3467100" cy="371475"/>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4534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30</a:t>
            </a:fld>
            <a:endParaRPr lang="ru-RU" sz="1800" dirty="0">
              <a:solidFill>
                <a:srgbClr val="C0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xmlns="" id="{6CF73FA7-4C9B-47EF-B171-77D087B043AB}"/>
              </a:ext>
            </a:extLst>
          </p:cNvPr>
          <p:cNvSpPr txBox="1"/>
          <p:nvPr/>
        </p:nvSpPr>
        <p:spPr>
          <a:xfrm>
            <a:off x="147484" y="176981"/>
            <a:ext cx="11939740" cy="369332"/>
          </a:xfrm>
          <a:prstGeom prst="rect">
            <a:avLst/>
          </a:prstGeom>
          <a:noFill/>
        </p:spPr>
        <p:txBody>
          <a:bodyPr wrap="square" rtlCol="0">
            <a:spAutoFit/>
          </a:bodyPr>
          <a:lstStyle/>
          <a:p>
            <a:r>
              <a:rPr lang="en-US" dirty="0"/>
              <a:t>Economic data – prices for Au-Gold – 360 data points compression parameters b=5</a:t>
            </a:r>
            <a:endParaRPr lang="ru-RU" dirty="0"/>
          </a:p>
        </p:txBody>
      </p:sp>
      <p:pic>
        <p:nvPicPr>
          <p:cNvPr id="12" name="Рисунок 11">
            <a:extLst>
              <a:ext uri="{FF2B5EF4-FFF2-40B4-BE49-F238E27FC236}">
                <a16:creationId xmlns:a16="http://schemas.microsoft.com/office/drawing/2014/main" xmlns="" id="{6F0B8C52-AC92-4909-90CC-F56992648F5A}"/>
              </a:ext>
            </a:extLst>
          </p:cNvPr>
          <p:cNvPicPr>
            <a:picLocks noChangeAspect="1"/>
          </p:cNvPicPr>
          <p:nvPr/>
        </p:nvPicPr>
        <p:blipFill>
          <a:blip r:embed="rId2"/>
          <a:stretch>
            <a:fillRect/>
          </a:stretch>
        </p:blipFill>
        <p:spPr>
          <a:xfrm>
            <a:off x="233517" y="672741"/>
            <a:ext cx="8382000" cy="1933575"/>
          </a:xfrm>
          <a:prstGeom prst="rect">
            <a:avLst/>
          </a:prstGeom>
        </p:spPr>
      </p:pic>
      <p:pic>
        <p:nvPicPr>
          <p:cNvPr id="14" name="Рисунок 13">
            <a:extLst>
              <a:ext uri="{FF2B5EF4-FFF2-40B4-BE49-F238E27FC236}">
                <a16:creationId xmlns:a16="http://schemas.microsoft.com/office/drawing/2014/main" xmlns="" id="{8DBAC0E3-A3ED-432C-8D12-6484E5B039F3}"/>
              </a:ext>
            </a:extLst>
          </p:cNvPr>
          <p:cNvPicPr>
            <a:picLocks noChangeAspect="1"/>
          </p:cNvPicPr>
          <p:nvPr/>
        </p:nvPicPr>
        <p:blipFill>
          <a:blip r:embed="rId3"/>
          <a:stretch>
            <a:fillRect/>
          </a:stretch>
        </p:blipFill>
        <p:spPr>
          <a:xfrm>
            <a:off x="233517" y="2732744"/>
            <a:ext cx="5400675" cy="2543175"/>
          </a:xfrm>
          <a:prstGeom prst="rect">
            <a:avLst/>
          </a:prstGeom>
        </p:spPr>
      </p:pic>
      <p:pic>
        <p:nvPicPr>
          <p:cNvPr id="16" name="Рисунок 15">
            <a:extLst>
              <a:ext uri="{FF2B5EF4-FFF2-40B4-BE49-F238E27FC236}">
                <a16:creationId xmlns:a16="http://schemas.microsoft.com/office/drawing/2014/main" xmlns="" id="{53A1EB25-7795-47C9-BC14-4B4CA36BA162}"/>
              </a:ext>
            </a:extLst>
          </p:cNvPr>
          <p:cNvPicPr>
            <a:picLocks noChangeAspect="1"/>
          </p:cNvPicPr>
          <p:nvPr/>
        </p:nvPicPr>
        <p:blipFill>
          <a:blip r:embed="rId4"/>
          <a:stretch>
            <a:fillRect/>
          </a:stretch>
        </p:blipFill>
        <p:spPr>
          <a:xfrm>
            <a:off x="5771074" y="3325135"/>
            <a:ext cx="2222552" cy="1940962"/>
          </a:xfrm>
          <a:prstGeom prst="rect">
            <a:avLst/>
          </a:prstGeom>
        </p:spPr>
      </p:pic>
      <p:pic>
        <p:nvPicPr>
          <p:cNvPr id="18" name="Рисунок 17">
            <a:extLst>
              <a:ext uri="{FF2B5EF4-FFF2-40B4-BE49-F238E27FC236}">
                <a16:creationId xmlns:a16="http://schemas.microsoft.com/office/drawing/2014/main" xmlns="" id="{396C8F87-2173-43A8-AA2B-CD9A78560251}"/>
              </a:ext>
            </a:extLst>
          </p:cNvPr>
          <p:cNvPicPr>
            <a:picLocks noChangeAspect="1"/>
          </p:cNvPicPr>
          <p:nvPr/>
        </p:nvPicPr>
        <p:blipFill>
          <a:blip r:embed="rId5"/>
          <a:stretch>
            <a:fillRect/>
          </a:stretch>
        </p:blipFill>
        <p:spPr>
          <a:xfrm>
            <a:off x="5771074" y="2781677"/>
            <a:ext cx="5524500" cy="323850"/>
          </a:xfrm>
          <a:prstGeom prst="rect">
            <a:avLst/>
          </a:prstGeom>
        </p:spPr>
      </p:pic>
      <p:pic>
        <p:nvPicPr>
          <p:cNvPr id="20" name="Рисунок 19">
            <a:extLst>
              <a:ext uri="{FF2B5EF4-FFF2-40B4-BE49-F238E27FC236}">
                <a16:creationId xmlns:a16="http://schemas.microsoft.com/office/drawing/2014/main" xmlns="" id="{23A26C5D-8A04-498E-8D79-00111B4646A3}"/>
              </a:ext>
            </a:extLst>
          </p:cNvPr>
          <p:cNvPicPr>
            <a:picLocks noChangeAspect="1"/>
          </p:cNvPicPr>
          <p:nvPr/>
        </p:nvPicPr>
        <p:blipFill>
          <a:blip r:embed="rId6"/>
          <a:stretch>
            <a:fillRect/>
          </a:stretch>
        </p:blipFill>
        <p:spPr>
          <a:xfrm>
            <a:off x="8130509" y="3325135"/>
            <a:ext cx="3956716" cy="1940961"/>
          </a:xfrm>
          <a:prstGeom prst="rect">
            <a:avLst/>
          </a:prstGeom>
        </p:spPr>
      </p:pic>
      <p:pic>
        <p:nvPicPr>
          <p:cNvPr id="22" name="Рисунок 21">
            <a:extLst>
              <a:ext uri="{FF2B5EF4-FFF2-40B4-BE49-F238E27FC236}">
                <a16:creationId xmlns:a16="http://schemas.microsoft.com/office/drawing/2014/main" xmlns="" id="{B0671B8E-FBFE-4502-B135-4B1C953FB61C}"/>
              </a:ext>
            </a:extLst>
          </p:cNvPr>
          <p:cNvPicPr>
            <a:picLocks noChangeAspect="1"/>
          </p:cNvPicPr>
          <p:nvPr/>
        </p:nvPicPr>
        <p:blipFill>
          <a:blip r:embed="rId7"/>
          <a:stretch>
            <a:fillRect/>
          </a:stretch>
        </p:blipFill>
        <p:spPr>
          <a:xfrm>
            <a:off x="10001249" y="5453442"/>
            <a:ext cx="2085975" cy="628650"/>
          </a:xfrm>
          <a:prstGeom prst="rect">
            <a:avLst/>
          </a:prstGeom>
        </p:spPr>
      </p:pic>
    </p:spTree>
    <p:extLst>
      <p:ext uri="{BB962C8B-B14F-4D97-AF65-F5344CB8AC3E}">
        <p14:creationId xmlns:p14="http://schemas.microsoft.com/office/powerpoint/2010/main" val="1807749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31</a:t>
            </a:fld>
            <a:endParaRPr lang="ru-RU" sz="1800" dirty="0">
              <a:solidFill>
                <a:srgbClr val="C00000"/>
              </a:solidFill>
              <a:effectLst>
                <a:outerShdw blurRad="38100" dist="38100" dir="2700000" algn="tl">
                  <a:srgbClr val="000000">
                    <a:alpha val="43137"/>
                  </a:srgbClr>
                </a:outerShdw>
              </a:effectLst>
            </a:endParaRPr>
          </a:p>
        </p:txBody>
      </p:sp>
      <p:grpSp>
        <p:nvGrpSpPr>
          <p:cNvPr id="22" name="Группа 21">
            <a:extLst>
              <a:ext uri="{FF2B5EF4-FFF2-40B4-BE49-F238E27FC236}">
                <a16:creationId xmlns:a16="http://schemas.microsoft.com/office/drawing/2014/main" xmlns="" id="{C0761548-F548-4E38-9739-7A74EF7332F5}"/>
              </a:ext>
            </a:extLst>
          </p:cNvPr>
          <p:cNvGrpSpPr/>
          <p:nvPr/>
        </p:nvGrpSpPr>
        <p:grpSpPr>
          <a:xfrm>
            <a:off x="174983" y="206016"/>
            <a:ext cx="11842034" cy="2867025"/>
            <a:chOff x="174983" y="206016"/>
            <a:chExt cx="11842034" cy="2867025"/>
          </a:xfrm>
        </p:grpSpPr>
        <p:pic>
          <p:nvPicPr>
            <p:cNvPr id="3" name="Рисунок 2">
              <a:extLst>
                <a:ext uri="{FF2B5EF4-FFF2-40B4-BE49-F238E27FC236}">
                  <a16:creationId xmlns:a16="http://schemas.microsoft.com/office/drawing/2014/main" xmlns="" id="{BFF4F7B6-4A6F-4AA5-B02A-E4AE90E9BC24}"/>
                </a:ext>
              </a:extLst>
            </p:cNvPr>
            <p:cNvPicPr>
              <a:picLocks noChangeAspect="1"/>
            </p:cNvPicPr>
            <p:nvPr/>
          </p:nvPicPr>
          <p:blipFill>
            <a:blip r:embed="rId2"/>
            <a:stretch>
              <a:fillRect/>
            </a:stretch>
          </p:blipFill>
          <p:spPr>
            <a:xfrm>
              <a:off x="174983" y="206016"/>
              <a:ext cx="9324975" cy="2867025"/>
            </a:xfrm>
            <a:prstGeom prst="rect">
              <a:avLst/>
            </a:prstGeom>
          </p:spPr>
        </p:pic>
        <p:pic>
          <p:nvPicPr>
            <p:cNvPr id="6" name="Рисунок 5">
              <a:extLst>
                <a:ext uri="{FF2B5EF4-FFF2-40B4-BE49-F238E27FC236}">
                  <a16:creationId xmlns:a16="http://schemas.microsoft.com/office/drawing/2014/main" xmlns="" id="{65D00A86-CEF0-44F8-A87B-28A51F0548A5}"/>
                </a:ext>
              </a:extLst>
            </p:cNvPr>
            <p:cNvPicPr>
              <a:picLocks noChangeAspect="1"/>
            </p:cNvPicPr>
            <p:nvPr/>
          </p:nvPicPr>
          <p:blipFill>
            <a:blip r:embed="rId3"/>
            <a:stretch>
              <a:fillRect/>
            </a:stretch>
          </p:blipFill>
          <p:spPr>
            <a:xfrm>
              <a:off x="9616717" y="929916"/>
              <a:ext cx="2400300" cy="2143125"/>
            </a:xfrm>
            <a:prstGeom prst="rect">
              <a:avLst/>
            </a:prstGeom>
          </p:spPr>
        </p:pic>
      </p:grpSp>
      <p:sp>
        <p:nvSpPr>
          <p:cNvPr id="7" name="TextBox 6">
            <a:extLst>
              <a:ext uri="{FF2B5EF4-FFF2-40B4-BE49-F238E27FC236}">
                <a16:creationId xmlns:a16="http://schemas.microsoft.com/office/drawing/2014/main" xmlns="" id="{AC681E4E-D0C0-44A9-9E10-FEA366D94B0E}"/>
              </a:ext>
            </a:extLst>
          </p:cNvPr>
          <p:cNvSpPr txBox="1"/>
          <p:nvPr/>
        </p:nvSpPr>
        <p:spPr>
          <a:xfrm>
            <a:off x="174983" y="3148128"/>
            <a:ext cx="3256475" cy="369332"/>
          </a:xfrm>
          <a:prstGeom prst="rect">
            <a:avLst/>
          </a:prstGeom>
          <a:noFill/>
        </p:spPr>
        <p:txBody>
          <a:bodyPr wrap="square" rtlCol="0">
            <a:spAutoFit/>
          </a:bodyPr>
          <a:lstStyle/>
          <a:p>
            <a:r>
              <a:rPr lang="en-US" dirty="0"/>
              <a:t>Geo-data N=698 b=5. </a:t>
            </a:r>
            <a:endParaRPr lang="ru-RU" dirty="0"/>
          </a:p>
        </p:txBody>
      </p:sp>
      <p:grpSp>
        <p:nvGrpSpPr>
          <p:cNvPr id="21" name="Группа 20">
            <a:extLst>
              <a:ext uri="{FF2B5EF4-FFF2-40B4-BE49-F238E27FC236}">
                <a16:creationId xmlns:a16="http://schemas.microsoft.com/office/drawing/2014/main" xmlns="" id="{B70A3D59-CD47-4FE2-85FA-E9625E8F1093}"/>
              </a:ext>
            </a:extLst>
          </p:cNvPr>
          <p:cNvGrpSpPr/>
          <p:nvPr/>
        </p:nvGrpSpPr>
        <p:grpSpPr>
          <a:xfrm>
            <a:off x="174983" y="3535318"/>
            <a:ext cx="11102617" cy="3233850"/>
            <a:chOff x="174983" y="3535318"/>
            <a:chExt cx="11102617" cy="3233850"/>
          </a:xfrm>
        </p:grpSpPr>
        <p:pic>
          <p:nvPicPr>
            <p:cNvPr id="12" name="Рисунок 11">
              <a:extLst>
                <a:ext uri="{FF2B5EF4-FFF2-40B4-BE49-F238E27FC236}">
                  <a16:creationId xmlns:a16="http://schemas.microsoft.com/office/drawing/2014/main" xmlns="" id="{3FDBE78E-5668-419E-BD64-9EB0FB8CFF01}"/>
                </a:ext>
              </a:extLst>
            </p:cNvPr>
            <p:cNvPicPr>
              <a:picLocks noChangeAspect="1"/>
            </p:cNvPicPr>
            <p:nvPr/>
          </p:nvPicPr>
          <p:blipFill>
            <a:blip r:embed="rId4"/>
            <a:stretch>
              <a:fillRect/>
            </a:stretch>
          </p:blipFill>
          <p:spPr>
            <a:xfrm>
              <a:off x="174983" y="3535319"/>
              <a:ext cx="5773533" cy="1399431"/>
            </a:xfrm>
            <a:prstGeom prst="rect">
              <a:avLst/>
            </a:prstGeom>
          </p:spPr>
        </p:pic>
        <p:pic>
          <p:nvPicPr>
            <p:cNvPr id="14" name="Рисунок 13">
              <a:extLst>
                <a:ext uri="{FF2B5EF4-FFF2-40B4-BE49-F238E27FC236}">
                  <a16:creationId xmlns:a16="http://schemas.microsoft.com/office/drawing/2014/main" xmlns="" id="{6F27B2A1-F88B-4DB6-BE3A-AB44B132DD66}"/>
                </a:ext>
              </a:extLst>
            </p:cNvPr>
            <p:cNvPicPr>
              <a:picLocks noChangeAspect="1"/>
            </p:cNvPicPr>
            <p:nvPr/>
          </p:nvPicPr>
          <p:blipFill>
            <a:blip r:embed="rId5"/>
            <a:stretch>
              <a:fillRect/>
            </a:stretch>
          </p:blipFill>
          <p:spPr>
            <a:xfrm>
              <a:off x="6046839" y="3535318"/>
              <a:ext cx="1602457" cy="1399431"/>
            </a:xfrm>
            <a:prstGeom prst="rect">
              <a:avLst/>
            </a:prstGeom>
          </p:spPr>
        </p:pic>
        <p:pic>
          <p:nvPicPr>
            <p:cNvPr id="16" name="Рисунок 15">
              <a:extLst>
                <a:ext uri="{FF2B5EF4-FFF2-40B4-BE49-F238E27FC236}">
                  <a16:creationId xmlns:a16="http://schemas.microsoft.com/office/drawing/2014/main" xmlns="" id="{731EA899-187C-47D4-9BA2-89032A1642F8}"/>
                </a:ext>
              </a:extLst>
            </p:cNvPr>
            <p:cNvPicPr>
              <a:picLocks noChangeAspect="1"/>
            </p:cNvPicPr>
            <p:nvPr/>
          </p:nvPicPr>
          <p:blipFill>
            <a:blip r:embed="rId6"/>
            <a:stretch>
              <a:fillRect/>
            </a:stretch>
          </p:blipFill>
          <p:spPr>
            <a:xfrm>
              <a:off x="7826708" y="3535318"/>
              <a:ext cx="3450892" cy="1393489"/>
            </a:xfrm>
            <a:prstGeom prst="rect">
              <a:avLst/>
            </a:prstGeom>
          </p:spPr>
        </p:pic>
        <p:pic>
          <p:nvPicPr>
            <p:cNvPr id="18" name="Рисунок 17">
              <a:extLst>
                <a:ext uri="{FF2B5EF4-FFF2-40B4-BE49-F238E27FC236}">
                  <a16:creationId xmlns:a16="http://schemas.microsoft.com/office/drawing/2014/main" xmlns="" id="{7C5E19A0-2B05-4961-B518-4105411D9DEA}"/>
                </a:ext>
              </a:extLst>
            </p:cNvPr>
            <p:cNvPicPr>
              <a:picLocks noChangeAspect="1"/>
            </p:cNvPicPr>
            <p:nvPr/>
          </p:nvPicPr>
          <p:blipFill>
            <a:blip r:embed="rId7"/>
            <a:stretch>
              <a:fillRect/>
            </a:stretch>
          </p:blipFill>
          <p:spPr>
            <a:xfrm>
              <a:off x="174983" y="4970468"/>
              <a:ext cx="5773533" cy="1798700"/>
            </a:xfrm>
            <a:prstGeom prst="rect">
              <a:avLst/>
            </a:prstGeom>
          </p:spPr>
        </p:pic>
        <p:pic>
          <p:nvPicPr>
            <p:cNvPr id="20" name="Рисунок 19">
              <a:extLst>
                <a:ext uri="{FF2B5EF4-FFF2-40B4-BE49-F238E27FC236}">
                  <a16:creationId xmlns:a16="http://schemas.microsoft.com/office/drawing/2014/main" xmlns="" id="{39BCC7C2-F010-4586-AE75-20D66B8CBDC0}"/>
                </a:ext>
              </a:extLst>
            </p:cNvPr>
            <p:cNvPicPr>
              <a:picLocks noChangeAspect="1"/>
            </p:cNvPicPr>
            <p:nvPr/>
          </p:nvPicPr>
          <p:blipFill>
            <a:blip r:embed="rId8"/>
            <a:stretch>
              <a:fillRect/>
            </a:stretch>
          </p:blipFill>
          <p:spPr>
            <a:xfrm>
              <a:off x="6046839" y="5046063"/>
              <a:ext cx="1779869" cy="1702818"/>
            </a:xfrm>
            <a:prstGeom prst="rect">
              <a:avLst/>
            </a:prstGeom>
          </p:spPr>
        </p:pic>
      </p:grpSp>
    </p:spTree>
    <p:extLst>
      <p:ext uri="{BB962C8B-B14F-4D97-AF65-F5344CB8AC3E}">
        <p14:creationId xmlns:p14="http://schemas.microsoft.com/office/powerpoint/2010/main" val="298556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32</a:t>
            </a:fld>
            <a:endParaRPr lang="ru-RU" sz="1800" dirty="0">
              <a:solidFill>
                <a:srgbClr val="C00000"/>
              </a:solidFill>
              <a:effectLst>
                <a:outerShdw blurRad="38100" dist="38100" dir="2700000" algn="tl">
                  <a:srgbClr val="000000">
                    <a:alpha val="43137"/>
                  </a:srgbClr>
                </a:outerShdw>
              </a:effectLst>
            </a:endParaRPr>
          </a:p>
        </p:txBody>
      </p:sp>
      <p:grpSp>
        <p:nvGrpSpPr>
          <p:cNvPr id="19" name="Группа 18">
            <a:extLst>
              <a:ext uri="{FF2B5EF4-FFF2-40B4-BE49-F238E27FC236}">
                <a16:creationId xmlns:a16="http://schemas.microsoft.com/office/drawing/2014/main" xmlns="" id="{40A44431-A8B5-441E-87F3-DD4B1F9688F1}"/>
              </a:ext>
            </a:extLst>
          </p:cNvPr>
          <p:cNvGrpSpPr/>
          <p:nvPr/>
        </p:nvGrpSpPr>
        <p:grpSpPr>
          <a:xfrm>
            <a:off x="54078" y="0"/>
            <a:ext cx="12033146" cy="4151255"/>
            <a:chOff x="0" y="0"/>
            <a:chExt cx="12418142" cy="4151255"/>
          </a:xfrm>
        </p:grpSpPr>
        <p:sp>
          <p:nvSpPr>
            <p:cNvPr id="2" name="TextBox 1">
              <a:extLst>
                <a:ext uri="{FF2B5EF4-FFF2-40B4-BE49-F238E27FC236}">
                  <a16:creationId xmlns:a16="http://schemas.microsoft.com/office/drawing/2014/main" xmlns="" id="{007C4CD0-AA1C-4A74-8B99-38BB37E50134}"/>
                </a:ext>
              </a:extLst>
            </p:cNvPr>
            <p:cNvSpPr txBox="1"/>
            <p:nvPr/>
          </p:nvSpPr>
          <p:spPr>
            <a:xfrm>
              <a:off x="147484" y="108155"/>
              <a:ext cx="11939740"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Finishing this section, one can give another "reading" of the SSP. Let us introduce the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scaling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operator as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xmlns="" id="{5A8CC6AA-5E80-401F-84D9-4670FDDC6923}"/>
                </a:ext>
              </a:extLst>
            </p:cNvPr>
            <p:cNvSpPr>
              <a:spLocks noChangeArrowheads="1"/>
            </p:cNvSpPr>
            <p:nvPr/>
          </p:nvSpPr>
          <p:spPr bwMode="auto">
            <a:xfrm>
              <a:off x="226142" y="8357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xmlns="" id="{1579E404-54A3-4CC3-99F3-D3E7A3116707}"/>
                </a:ext>
              </a:extLst>
            </p:cNvPr>
            <p:cNvGraphicFramePr>
              <a:graphicFrameLocks noChangeAspect="1"/>
            </p:cNvGraphicFramePr>
            <p:nvPr>
              <p:extLst>
                <p:ext uri="{D42A27DB-BD31-4B8C-83A1-F6EECF244321}">
                  <p14:modId xmlns:p14="http://schemas.microsoft.com/office/powerpoint/2010/main" val="2798878537"/>
                </p:ext>
              </p:extLst>
            </p:nvPr>
          </p:nvGraphicFramePr>
          <p:xfrm>
            <a:off x="226142" y="707923"/>
            <a:ext cx="2340077" cy="646307"/>
          </p:xfrm>
          <a:graphic>
            <a:graphicData uri="http://schemas.openxmlformats.org/presentationml/2006/ole">
              <mc:AlternateContent xmlns:mc="http://schemas.openxmlformats.org/markup-compatibility/2006">
                <mc:Choice xmlns:v="urn:schemas-microsoft-com:vml" Requires="v">
                  <p:oleObj spid="_x0000_s22936" name="Equation" r:id="rId3" imgW="990170" imgH="266584" progId="Equation.DSMT4">
                    <p:embed/>
                  </p:oleObj>
                </mc:Choice>
                <mc:Fallback>
                  <p:oleObj name="Equation" r:id="rId3" imgW="990170" imgH="266584"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42" y="707923"/>
                          <a:ext cx="2340077" cy="646307"/>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7" name="Rectangle 4">
              <a:extLst>
                <a:ext uri="{FF2B5EF4-FFF2-40B4-BE49-F238E27FC236}">
                  <a16:creationId xmlns:a16="http://schemas.microsoft.com/office/drawing/2014/main" xmlns="" id="{ED42BB6E-F54E-4F2E-8FD3-900F37BC21D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xmlns="" id="{85A3999A-1E42-49AB-918D-ECE3780F2510}"/>
                </a:ext>
              </a:extLst>
            </p:cNvPr>
            <p:cNvGraphicFramePr>
              <a:graphicFrameLocks noChangeAspect="1"/>
            </p:cNvGraphicFramePr>
            <p:nvPr>
              <p:extLst>
                <p:ext uri="{D42A27DB-BD31-4B8C-83A1-F6EECF244321}">
                  <p14:modId xmlns:p14="http://schemas.microsoft.com/office/powerpoint/2010/main" val="1750509443"/>
                </p:ext>
              </p:extLst>
            </p:nvPr>
          </p:nvGraphicFramePr>
          <p:xfrm>
            <a:off x="2780366" y="634195"/>
            <a:ext cx="6393131" cy="780064"/>
          </p:xfrm>
          <a:graphic>
            <a:graphicData uri="http://schemas.openxmlformats.org/presentationml/2006/ole">
              <mc:AlternateContent xmlns:mc="http://schemas.openxmlformats.org/markup-compatibility/2006">
                <mc:Choice xmlns:v="urn:schemas-microsoft-com:vml" Requires="v">
                  <p:oleObj spid="_x0000_s22937" name="Equation" r:id="rId5" imgW="3593880" imgH="431640" progId="Equation.DSMT4">
                    <p:embed/>
                  </p:oleObj>
                </mc:Choice>
                <mc:Fallback>
                  <p:oleObj name="Equation" r:id="rId5" imgW="3593880" imgH="431640" progId="Equation.DSMT4">
                    <p:embed/>
                    <p:pic>
                      <p:nvPicPr>
                        <p:cNvPr id="0" name="Object 3"/>
                        <p:cNvPicPr>
                          <a:picLocks noChangeAspect="1" noChangeArrowheads="1"/>
                        </p:cNvPicPr>
                        <p:nvPr/>
                      </p:nvPicPr>
                      <p:blipFill>
                        <a:blip r:embed="rId6"/>
                        <a:srcRect/>
                        <a:stretch>
                          <a:fillRect/>
                        </a:stretch>
                      </p:blipFill>
                      <p:spPr bwMode="auto">
                        <a:xfrm>
                          <a:off x="2780366" y="634195"/>
                          <a:ext cx="6393131" cy="780064"/>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9" name="Rectangle 8">
              <a:extLst>
                <a:ext uri="{FF2B5EF4-FFF2-40B4-BE49-F238E27FC236}">
                  <a16:creationId xmlns:a16="http://schemas.microsoft.com/office/drawing/2014/main" xmlns="" id="{7E09AC9E-0545-4924-96A5-915D503105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xmlns="" id="{8E62F923-56DD-4923-9B3A-C60D7B6A229F}"/>
                </a:ext>
              </a:extLst>
            </p:cNvPr>
            <p:cNvGraphicFramePr>
              <a:graphicFrameLocks noChangeAspect="1"/>
            </p:cNvGraphicFramePr>
            <p:nvPr>
              <p:extLst>
                <p:ext uri="{D42A27DB-BD31-4B8C-83A1-F6EECF244321}">
                  <p14:modId xmlns:p14="http://schemas.microsoft.com/office/powerpoint/2010/main" val="260498577"/>
                </p:ext>
              </p:extLst>
            </p:nvPr>
          </p:nvGraphicFramePr>
          <p:xfrm>
            <a:off x="9387644" y="538496"/>
            <a:ext cx="2660714" cy="1751525"/>
          </p:xfrm>
          <a:graphic>
            <a:graphicData uri="http://schemas.openxmlformats.org/presentationml/2006/ole">
              <mc:AlternateContent xmlns:mc="http://schemas.openxmlformats.org/markup-compatibility/2006">
                <mc:Choice xmlns:v="urn:schemas-microsoft-com:vml" Requires="v">
                  <p:oleObj spid="_x0000_s22938" name="Equation" r:id="rId7" imgW="1892300" imgH="1244600" progId="Equation.DSMT4">
                    <p:embed/>
                  </p:oleObj>
                </mc:Choice>
                <mc:Fallback>
                  <p:oleObj name="Equation" r:id="rId7" imgW="1892300" imgH="1244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7644" y="538496"/>
                          <a:ext cx="2660714" cy="1751525"/>
                        </a:xfrm>
                        <a:prstGeom prst="rect">
                          <a:avLst/>
                        </a:prstGeom>
                        <a:solidFill>
                          <a:srgbClr val="FFFFCC"/>
                        </a:solidFill>
                        <a:ln w="22225">
                          <a:solidFill>
                            <a:schemeClr val="accent1">
                              <a:shade val="50000"/>
                            </a:schemeClr>
                          </a:solidFill>
                        </a:ln>
                      </p:spPr>
                    </p:pic>
                  </p:oleObj>
                </mc:Fallback>
              </mc:AlternateContent>
            </a:graphicData>
          </a:graphic>
        </p:graphicFrame>
        <p:sp>
          <p:nvSpPr>
            <p:cNvPr id="11" name="Стрелка: влево-вверх 10">
              <a:extLst>
                <a:ext uri="{FF2B5EF4-FFF2-40B4-BE49-F238E27FC236}">
                  <a16:creationId xmlns:a16="http://schemas.microsoft.com/office/drawing/2014/main" xmlns="" id="{0B41C094-3404-47AB-AD75-69622D92B6AD}"/>
                </a:ext>
              </a:extLst>
            </p:cNvPr>
            <p:cNvSpPr/>
            <p:nvPr/>
          </p:nvSpPr>
          <p:spPr>
            <a:xfrm rot="5400000">
              <a:off x="8832504" y="1114181"/>
              <a:ext cx="734404" cy="83248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C443026D-39F9-4EF6-A78C-F386EAE6510F}"/>
                </a:ext>
              </a:extLst>
            </p:cNvPr>
            <p:cNvSpPr txBox="1"/>
            <p:nvPr/>
          </p:nvSpPr>
          <p:spPr>
            <a:xfrm>
              <a:off x="147484" y="1543665"/>
              <a:ext cx="8266197" cy="923330"/>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If the scaling operator's link in equation is justified then equation on the right "enables" immediately to provide all potential "scalings" that may be applied to the system under consideration. </a:t>
              </a:r>
              <a:endParaRPr lang="ru-RU" dirty="0"/>
            </a:p>
          </p:txBody>
        </p:sp>
        <p:sp>
          <p:nvSpPr>
            <p:cNvPr id="14" name="TextBox 13">
              <a:extLst>
                <a:ext uri="{FF2B5EF4-FFF2-40B4-BE49-F238E27FC236}">
                  <a16:creationId xmlns:a16="http://schemas.microsoft.com/office/drawing/2014/main" xmlns="" id="{414F46FF-C6DB-43DC-A052-0B38B0395C46}"/>
                </a:ext>
              </a:extLst>
            </p:cNvPr>
            <p:cNvSpPr txBox="1"/>
            <p:nvPr/>
          </p:nvSpPr>
          <p:spPr>
            <a:xfrm>
              <a:off x="194494" y="2420774"/>
              <a:ext cx="463482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Generalization of the 1-D SSP for 3D-case. </a:t>
              </a:r>
              <a:endParaRPr lang="ru-RU" sz="2000" dirty="0">
                <a:latin typeface="Times New Roman" panose="02020603050405020304" pitchFamily="18" charset="0"/>
                <a:cs typeface="Times New Roman" panose="02020603050405020304" pitchFamily="18" charset="0"/>
              </a:endParaRPr>
            </a:p>
          </p:txBody>
        </p:sp>
        <p:sp>
          <p:nvSpPr>
            <p:cNvPr id="15" name="Rectangle 10">
              <a:extLst>
                <a:ext uri="{FF2B5EF4-FFF2-40B4-BE49-F238E27FC236}">
                  <a16:creationId xmlns:a16="http://schemas.microsoft.com/office/drawing/2014/main" xmlns="" id="{D724D6BE-4053-4CEA-A706-AAA07C3E9A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a:extLst>
                <a:ext uri="{FF2B5EF4-FFF2-40B4-BE49-F238E27FC236}">
                  <a16:creationId xmlns:a16="http://schemas.microsoft.com/office/drawing/2014/main" xmlns="" id="{E408C6E5-C4D8-49D4-B269-885D0C7410AB}"/>
                </a:ext>
              </a:extLst>
            </p:cNvPr>
            <p:cNvGraphicFramePr>
              <a:graphicFrameLocks noChangeAspect="1"/>
            </p:cNvGraphicFramePr>
            <p:nvPr>
              <p:extLst>
                <p:ext uri="{D42A27DB-BD31-4B8C-83A1-F6EECF244321}">
                  <p14:modId xmlns:p14="http://schemas.microsoft.com/office/powerpoint/2010/main" val="761056654"/>
                </p:ext>
              </p:extLst>
            </p:nvPr>
          </p:nvGraphicFramePr>
          <p:xfrm>
            <a:off x="194494" y="3274955"/>
            <a:ext cx="4743450" cy="876300"/>
          </p:xfrm>
          <a:graphic>
            <a:graphicData uri="http://schemas.openxmlformats.org/presentationml/2006/ole">
              <mc:AlternateContent xmlns:mc="http://schemas.openxmlformats.org/markup-compatibility/2006">
                <mc:Choice xmlns:v="urn:schemas-microsoft-com:vml" Requires="v">
                  <p:oleObj spid="_x0000_s22939" name="Equation" r:id="rId9" imgW="2374900" imgH="431800" progId="Equation.DSMT4">
                    <p:embed/>
                  </p:oleObj>
                </mc:Choice>
                <mc:Fallback>
                  <p:oleObj name="Equation" r:id="rId9" imgW="2374900" imgH="4318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94" y="3274955"/>
                          <a:ext cx="4743450" cy="876300"/>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graphicFrame>
          <p:nvGraphicFramePr>
            <p:cNvPr id="17" name="Объект 16">
              <a:extLst>
                <a:ext uri="{FF2B5EF4-FFF2-40B4-BE49-F238E27FC236}">
                  <a16:creationId xmlns:a16="http://schemas.microsoft.com/office/drawing/2014/main" xmlns="" id="{E9F79C4E-64C9-478E-BB89-1C8CCE9774D6}"/>
                </a:ext>
              </a:extLst>
            </p:cNvPr>
            <p:cNvGraphicFramePr>
              <a:graphicFrameLocks noChangeAspect="1"/>
            </p:cNvGraphicFramePr>
            <p:nvPr>
              <p:extLst>
                <p:ext uri="{D42A27DB-BD31-4B8C-83A1-F6EECF244321}">
                  <p14:modId xmlns:p14="http://schemas.microsoft.com/office/powerpoint/2010/main" val="1425758586"/>
                </p:ext>
              </p:extLst>
            </p:nvPr>
          </p:nvGraphicFramePr>
          <p:xfrm>
            <a:off x="5140137" y="3227925"/>
            <a:ext cx="5219641" cy="923330"/>
          </p:xfrm>
          <a:graphic>
            <a:graphicData uri="http://schemas.openxmlformats.org/presentationml/2006/ole">
              <mc:AlternateContent xmlns:mc="http://schemas.openxmlformats.org/markup-compatibility/2006">
                <mc:Choice xmlns:v="urn:schemas-microsoft-com:vml" Requires="v">
                  <p:oleObj spid="_x0000_s22940" name="Equation" r:id="rId11" imgW="2637783" imgH="467304" progId="Equation.DSMT4">
                    <p:embed/>
                  </p:oleObj>
                </mc:Choice>
                <mc:Fallback>
                  <p:oleObj name="Equation" r:id="rId11" imgW="2637783" imgH="467304" progId="Equation.DSMT4">
                    <p:embed/>
                    <p:pic>
                      <p:nvPicPr>
                        <p:cNvPr id="0" name=""/>
                        <p:cNvPicPr/>
                        <p:nvPr/>
                      </p:nvPicPr>
                      <p:blipFill>
                        <a:blip r:embed="rId12"/>
                        <a:stretch>
                          <a:fillRect/>
                        </a:stretch>
                      </p:blipFill>
                      <p:spPr>
                        <a:xfrm>
                          <a:off x="5140137" y="3227925"/>
                          <a:ext cx="5219641" cy="923330"/>
                        </a:xfrm>
                        <a:prstGeom prst="rect">
                          <a:avLst/>
                        </a:prstGeom>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ln w="22225">
                          <a:solidFill>
                            <a:schemeClr val="accent1">
                              <a:shade val="50000"/>
                            </a:schemeClr>
                          </a:solidFill>
                        </a:ln>
                      </p:spPr>
                    </p:pic>
                  </p:oleObj>
                </mc:Fallback>
              </mc:AlternateContent>
            </a:graphicData>
          </a:graphic>
        </p:graphicFrame>
        <p:sp>
          <p:nvSpPr>
            <p:cNvPr id="18" name="TextBox 17">
              <a:extLst>
                <a:ext uri="{FF2B5EF4-FFF2-40B4-BE49-F238E27FC236}">
                  <a16:creationId xmlns:a16="http://schemas.microsoft.com/office/drawing/2014/main" xmlns="" id="{7EE3895A-E9FB-44BE-A04F-9B41947CD265}"/>
                </a:ext>
              </a:extLst>
            </p:cNvPr>
            <p:cNvSpPr txBox="1"/>
            <p:nvPr/>
          </p:nvSpPr>
          <p:spPr>
            <a:xfrm>
              <a:off x="5080463" y="2632275"/>
              <a:ext cx="5500471" cy="369332"/>
            </a:xfrm>
            <a:prstGeom prst="rect">
              <a:avLst/>
            </a:prstGeom>
            <a:noFill/>
          </p:spPr>
          <p:txBody>
            <a:bodyPr wrap="square" rtlCol="0">
              <a:spAutoFit/>
            </a:bodyPr>
            <a:lstStyle/>
            <a:p>
              <a:r>
                <a:rPr lang="en-US" dirty="0">
                  <a:solidFill>
                    <a:srgbClr val="C00000"/>
                  </a:solidFill>
                  <a:effectLst>
                    <a:outerShdw blurRad="38100" dist="38100" dir="2700000" algn="tl">
                      <a:srgbClr val="000000">
                        <a:alpha val="43137"/>
                      </a:srgbClr>
                    </a:outerShdw>
                  </a:effectLst>
                </a:rPr>
                <a:t>Problem: How to solve these functional equations?  </a:t>
              </a:r>
              <a:endParaRPr lang="ru-RU" dirty="0">
                <a:solidFill>
                  <a:srgbClr val="C00000"/>
                </a:solidFill>
                <a:effectLst>
                  <a:outerShdw blurRad="38100" dist="38100" dir="2700000" algn="tl">
                    <a:srgbClr val="000000">
                      <a:alpha val="43137"/>
                    </a:srgbClr>
                  </a:outerShdw>
                </a:effectLst>
              </a:endParaRPr>
            </a:p>
          </p:txBody>
        </p:sp>
      </p:grpSp>
      <p:sp>
        <p:nvSpPr>
          <p:cNvPr id="3" name="TextBox 2">
            <a:extLst>
              <a:ext uri="{FF2B5EF4-FFF2-40B4-BE49-F238E27FC236}">
                <a16:creationId xmlns:a16="http://schemas.microsoft.com/office/drawing/2014/main" xmlns="" id="{C72AC11B-B81D-427C-BCE2-0208763197A8}"/>
              </a:ext>
            </a:extLst>
          </p:cNvPr>
          <p:cNvSpPr txBox="1"/>
          <p:nvPr/>
        </p:nvSpPr>
        <p:spPr>
          <a:xfrm>
            <a:off x="194029" y="4429871"/>
            <a:ext cx="9177875" cy="369332"/>
          </a:xfrm>
          <a:prstGeom prst="rect">
            <a:avLst/>
          </a:prstGeom>
          <a:noFill/>
        </p:spPr>
        <p:txBody>
          <a:bodyPr wrap="square" rtlCol="0">
            <a:spAutoFit/>
          </a:bodyPr>
          <a:lstStyle/>
          <a:p>
            <a:r>
              <a:rPr lang="en-US" u="sng" dirty="0"/>
              <a:t>My question</a:t>
            </a:r>
            <a:r>
              <a:rPr lang="en-US" dirty="0"/>
              <a:t>: how to solve these functional equations </a:t>
            </a:r>
            <a:r>
              <a:rPr lang="en-US" u="sng" dirty="0"/>
              <a:t>analytically</a:t>
            </a:r>
            <a:r>
              <a:rPr lang="en-US" dirty="0"/>
              <a:t> for the given r(z) and </a:t>
            </a:r>
            <a:r>
              <a:rPr lang="en-US" dirty="0">
                <a:sym typeface="Symbol" panose="05050102010706020507" pitchFamily="18" charset="2"/>
              </a:rPr>
              <a:t>(z)? </a:t>
            </a:r>
            <a:r>
              <a:rPr lang="en-US" dirty="0"/>
              <a:t> </a:t>
            </a:r>
            <a:endParaRPr lang="ru-RU" dirty="0"/>
          </a:p>
        </p:txBody>
      </p:sp>
      <p:graphicFrame>
        <p:nvGraphicFramePr>
          <p:cNvPr id="13" name="Объект 12">
            <a:extLst>
              <a:ext uri="{FF2B5EF4-FFF2-40B4-BE49-F238E27FC236}">
                <a16:creationId xmlns:a16="http://schemas.microsoft.com/office/drawing/2014/main" xmlns="" id="{4A5C02A4-7225-4240-997E-D8772062F05F}"/>
              </a:ext>
            </a:extLst>
          </p:cNvPr>
          <p:cNvGraphicFramePr>
            <a:graphicFrameLocks noChangeAspect="1"/>
          </p:cNvGraphicFramePr>
          <p:nvPr>
            <p:extLst>
              <p:ext uri="{D42A27DB-BD31-4B8C-83A1-F6EECF244321}">
                <p14:modId xmlns:p14="http://schemas.microsoft.com/office/powerpoint/2010/main" val="1286378683"/>
              </p:ext>
            </p:extLst>
          </p:nvPr>
        </p:nvGraphicFramePr>
        <p:xfrm>
          <a:off x="2748245" y="4972046"/>
          <a:ext cx="3660588" cy="889000"/>
        </p:xfrm>
        <a:graphic>
          <a:graphicData uri="http://schemas.openxmlformats.org/presentationml/2006/ole">
            <mc:AlternateContent xmlns:mc="http://schemas.openxmlformats.org/markup-compatibility/2006">
              <mc:Choice xmlns:v="urn:schemas-microsoft-com:vml" Requires="v">
                <p:oleObj spid="_x0000_s22941" name="Equation" r:id="rId13" imgW="1777680" imgH="431640" progId="Equation.DSMT4">
                  <p:embed/>
                </p:oleObj>
              </mc:Choice>
              <mc:Fallback>
                <p:oleObj name="Equation" r:id="rId13" imgW="1777680" imgH="431640" progId="Equation.DSMT4">
                  <p:embed/>
                  <p:pic>
                    <p:nvPicPr>
                      <p:cNvPr id="0" name=""/>
                      <p:cNvPicPr/>
                      <p:nvPr/>
                    </p:nvPicPr>
                    <p:blipFill>
                      <a:blip r:embed="rId14"/>
                      <a:stretch>
                        <a:fillRect/>
                      </a:stretch>
                    </p:blipFill>
                    <p:spPr>
                      <a:xfrm>
                        <a:off x="2748245" y="4972046"/>
                        <a:ext cx="3660588" cy="88900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2225">
                        <a:solidFill>
                          <a:srgbClr val="0000FF"/>
                        </a:solidFill>
                      </a:ln>
                    </p:spPr>
                  </p:pic>
                </p:oleObj>
              </mc:Fallback>
            </mc:AlternateContent>
          </a:graphicData>
        </a:graphic>
      </p:graphicFrame>
    </p:spTree>
    <p:extLst>
      <p:ext uri="{BB962C8B-B14F-4D97-AF65-F5344CB8AC3E}">
        <p14:creationId xmlns:p14="http://schemas.microsoft.com/office/powerpoint/2010/main" val="1273582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33</a:t>
            </a:fld>
            <a:endParaRPr lang="ru-RU" sz="1800" dirty="0">
              <a:solidFill>
                <a:srgbClr val="C00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C638052D-850D-4116-9621-D0353FC5D003}"/>
              </a:ext>
            </a:extLst>
          </p:cNvPr>
          <p:cNvSpPr txBox="1"/>
          <p:nvPr/>
        </p:nvSpPr>
        <p:spPr>
          <a:xfrm>
            <a:off x="150920" y="221942"/>
            <a:ext cx="11833934" cy="461665"/>
          </a:xfrm>
          <a:prstGeom prst="rect">
            <a:avLst/>
          </a:prstGeom>
          <a:noFill/>
        </p:spPr>
        <p:txBody>
          <a:bodyPr wrap="square" rtlCol="0">
            <a:spAutoFit/>
          </a:bodyPr>
          <a:lstStyle/>
          <a:p>
            <a:pPr algn="ctr"/>
            <a:r>
              <a:rPr lang="en-US" sz="2400" dirty="0">
                <a:solidFill>
                  <a:srgbClr val="0000FF"/>
                </a:solidFill>
                <a:effectLst>
                  <a:outerShdw blurRad="38100" dist="38100" dir="2700000" algn="tl">
                    <a:srgbClr val="000000">
                      <a:alpha val="43137"/>
                    </a:srgbClr>
                  </a:outerShdw>
                </a:effectLst>
              </a:rPr>
              <a:t>4. Results and Discussions</a:t>
            </a:r>
            <a:endParaRPr lang="ru-RU" sz="2400" dirty="0">
              <a:solidFill>
                <a:srgbClr val="0000FF"/>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75A7B2EA-6D1A-4407-9485-30291FB79A17}"/>
              </a:ext>
            </a:extLst>
          </p:cNvPr>
          <p:cNvSpPr txBox="1"/>
          <p:nvPr/>
        </p:nvSpPr>
        <p:spPr>
          <a:xfrm>
            <a:off x="150920" y="1012054"/>
            <a:ext cx="11833934" cy="5570756"/>
          </a:xfrm>
          <a:prstGeom prst="rect">
            <a:avLst/>
          </a:prstGeom>
          <a:noFill/>
        </p:spPr>
        <p:txBody>
          <a:bodyPr wrap="square" rtlCol="0">
            <a:spAutoFit/>
          </a:bodyPr>
          <a:lstStyle/>
          <a:p>
            <a:pPr marL="457200" indent="-457200">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this </a:t>
            </a:r>
            <a:r>
              <a:rPr lang="en-US" sz="2400" dirty="0">
                <a:latin typeface="Times New Roman" panose="02020603050405020304" pitchFamily="18" charset="0"/>
                <a:ea typeface="Calibri" panose="020F0502020204030204" pitchFamily="34" charset="0"/>
                <a:cs typeface="Times New Roman" panose="02020603050405020304" pitchFamily="18" charset="0"/>
              </a:rPr>
              <a:t>presentation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one can show </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SSP leads to a broad class of power-law dependencies. For linear circumstances, this concept is expressed by expression (25), whereas for nonlinear cases, it is expressed by expression (31). </a:t>
            </a:r>
          </a:p>
          <a:p>
            <a:r>
              <a:rPr lang="en-US" sz="2400" dirty="0">
                <a:latin typeface="Times New Roman" panose="02020603050405020304" pitchFamily="18" charset="0"/>
                <a:cs typeface="Times New Roman" panose="02020603050405020304" pitchFamily="18" charset="0"/>
              </a:rPr>
              <a:t>2. Interesting conclusion supported by numerical calculations: actually </a:t>
            </a:r>
            <a:r>
              <a:rPr lang="en-US" sz="2400" u="sng" dirty="0">
                <a:latin typeface="Times New Roman" panose="02020603050405020304" pitchFamily="18" charset="0"/>
                <a:cs typeface="Times New Roman" panose="02020603050405020304" pitchFamily="18" charset="0"/>
              </a:rPr>
              <a:t>a wide class (?)  of random curves having clearly expressed trends can be fitted by functions containing power-law exponents and couple of log-periodic functions</a:t>
            </a:r>
            <a:r>
              <a:rPr lang="en-US" sz="2400" dirty="0">
                <a:latin typeface="Times New Roman" panose="02020603050405020304" pitchFamily="18" charset="0"/>
                <a:cs typeface="Times New Roman" panose="02020603050405020304" pitchFamily="18" charset="0"/>
              </a:rPr>
              <a:t>. (This statement needs a special research…). Many random curves are self-similar and can be fitted by the GGM function.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A weak point of the modern FC: </a:t>
            </a:r>
            <a:r>
              <a:rPr lang="en-US" sz="2400" u="sng" dirty="0">
                <a:latin typeface="Times New Roman" panose="02020603050405020304" pitchFamily="18" charset="0"/>
                <a:cs typeface="Times New Roman" panose="02020603050405020304" pitchFamily="18" charset="0"/>
              </a:rPr>
              <a:t>strong mathematics and absence of the clear interpretation of the power-law exponents</a:t>
            </a:r>
            <a:r>
              <a:rPr lang="en-US" sz="2400" dirty="0">
                <a:latin typeface="Times New Roman" panose="02020603050405020304" pitchFamily="18"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endParaRPr>
          </a:p>
          <a:p>
            <a:r>
              <a:rPr lang="en-US" sz="2400"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In many common equations like diffusion, Schrödinger, wave, etc., the majority of researchers start with mathematical generalizations of fractional integrals/derivatives and "swap out" integer operators with non-integer ones. They can get the necessary power-law dependencies as a result of this replacement</a:t>
            </a:r>
            <a:r>
              <a:rPr lang="en-US" sz="20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441602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34</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71F301FB-3603-4334-95BB-CF2B600FA90C}"/>
              </a:ext>
            </a:extLst>
          </p:cNvPr>
          <p:cNvSpPr txBox="1"/>
          <p:nvPr/>
        </p:nvSpPr>
        <p:spPr>
          <a:xfrm>
            <a:off x="159798" y="168676"/>
            <a:ext cx="1183393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Bellman’s inequality (33) plays an </a:t>
            </a:r>
            <a:r>
              <a:rPr lang="en-US" sz="2400" dirty="0">
                <a:solidFill>
                  <a:srgbClr val="FF0000"/>
                </a:solidFill>
                <a:latin typeface="Times New Roman" panose="02020603050405020304" pitchFamily="18" charset="0"/>
                <a:cs typeface="Times New Roman" panose="02020603050405020304" pitchFamily="18" charset="0"/>
              </a:rPr>
              <a:t>important</a:t>
            </a:r>
            <a:r>
              <a:rPr lang="en-US" sz="2400" dirty="0">
                <a:latin typeface="Times New Roman" panose="02020603050405020304" pitchFamily="18" charset="0"/>
                <a:cs typeface="Times New Roman" panose="02020603050405020304" pitchFamily="18" charset="0"/>
              </a:rPr>
              <a:t> role. In many cases, when the linear combination of the constants are weighted    </a:t>
            </a:r>
            <a:endParaRPr lang="ru-RU" sz="2400" dirty="0">
              <a:latin typeface="Times New Roman" panose="02020603050405020304" pitchFamily="18" charset="0"/>
              <a:cs typeface="Times New Roman" panose="02020603050405020304" pitchFamily="18" charset="0"/>
            </a:endParaRPr>
          </a:p>
        </p:txBody>
      </p:sp>
      <p:graphicFrame>
        <p:nvGraphicFramePr>
          <p:cNvPr id="5" name="Объект 4">
            <a:extLst>
              <a:ext uri="{FF2B5EF4-FFF2-40B4-BE49-F238E27FC236}">
                <a16:creationId xmlns:a16="http://schemas.microsoft.com/office/drawing/2014/main" xmlns="" id="{930C3953-4E89-4892-A950-F2345BFD5D28}"/>
              </a:ext>
            </a:extLst>
          </p:cNvPr>
          <p:cNvGraphicFramePr>
            <a:graphicFrameLocks noChangeAspect="1"/>
          </p:cNvGraphicFramePr>
          <p:nvPr>
            <p:extLst>
              <p:ext uri="{D42A27DB-BD31-4B8C-83A1-F6EECF244321}">
                <p14:modId xmlns:p14="http://schemas.microsoft.com/office/powerpoint/2010/main" val="1337205153"/>
              </p:ext>
            </p:extLst>
          </p:nvPr>
        </p:nvGraphicFramePr>
        <p:xfrm>
          <a:off x="3811044" y="1023097"/>
          <a:ext cx="3722734" cy="1696436"/>
        </p:xfrm>
        <a:graphic>
          <a:graphicData uri="http://schemas.openxmlformats.org/presentationml/2006/ole">
            <mc:AlternateContent xmlns:mc="http://schemas.openxmlformats.org/markup-compatibility/2006">
              <mc:Choice xmlns:v="urn:schemas-microsoft-com:vml" Requires="v">
                <p:oleObj spid="_x0000_s23634" name="Equation" r:id="rId3" imgW="2006280" imgH="914400" progId="Equation.DSMT4">
                  <p:embed/>
                </p:oleObj>
              </mc:Choice>
              <mc:Fallback>
                <p:oleObj name="Equation" r:id="rId3" imgW="2006280" imgH="914400" progId="Equation.DSMT4">
                  <p:embed/>
                  <p:pic>
                    <p:nvPicPr>
                      <p:cNvPr id="0" name=""/>
                      <p:cNvPicPr/>
                      <p:nvPr/>
                    </p:nvPicPr>
                    <p:blipFill>
                      <a:blip r:embed="rId4"/>
                      <a:stretch>
                        <a:fillRect/>
                      </a:stretch>
                    </p:blipFill>
                    <p:spPr>
                      <a:xfrm>
                        <a:off x="3811044" y="1023097"/>
                        <a:ext cx="3722734" cy="1696436"/>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2225">
                        <a:solidFill>
                          <a:srgbClr val="0000FF"/>
                        </a:solidFill>
                      </a:ln>
                    </p:spPr>
                  </p:pic>
                </p:oleObj>
              </mc:Fallback>
            </mc:AlternateContent>
          </a:graphicData>
        </a:graphic>
      </p:graphicFrame>
      <p:sp>
        <p:nvSpPr>
          <p:cNvPr id="6" name="TextBox 5">
            <a:extLst>
              <a:ext uri="{FF2B5EF4-FFF2-40B4-BE49-F238E27FC236}">
                <a16:creationId xmlns:a16="http://schemas.microsoft.com/office/drawing/2014/main" xmlns="" id="{27427A01-4B94-4E12-8F84-CF8646412395}"/>
              </a:ext>
            </a:extLst>
          </p:cNvPr>
          <p:cNvSpPr txBox="1"/>
          <p:nvPr/>
        </p:nvSpPr>
        <p:spPr>
          <a:xfrm>
            <a:off x="159798" y="2794015"/>
            <a:ext cx="11403551" cy="830997"/>
          </a:xfrm>
          <a:prstGeom prst="rect">
            <a:avLst/>
          </a:prstGeom>
          <a:noFill/>
        </p:spPr>
        <p:txBody>
          <a:bodyPr wrap="square" rtlCol="0">
            <a:spAutoFit/>
          </a:bodyPr>
          <a:lstStyle/>
          <a:p>
            <a:r>
              <a:rPr lang="en-US" sz="2400" dirty="0"/>
              <a:t>then </a:t>
            </a:r>
            <a:r>
              <a:rPr lang="en-US" sz="2400" dirty="0">
                <a:solidFill>
                  <a:srgbClr val="C00000"/>
                </a:solidFill>
                <a:effectLst>
                  <a:outerShdw blurRad="38100" dist="38100" dir="2700000" algn="tl">
                    <a:srgbClr val="000000">
                      <a:alpha val="43137"/>
                    </a:srgbClr>
                  </a:outerShdw>
                </a:effectLst>
              </a:rPr>
              <a:t>the GGM corresponds to the fitting minima and not the arithmetic mean </a:t>
            </a:r>
            <a:r>
              <a:rPr lang="en-US" sz="2400" dirty="0"/>
              <a:t>as it is conventionally expected in the signal processing area. </a:t>
            </a:r>
            <a:endParaRPr lang="ru-RU" sz="2400" dirty="0"/>
          </a:p>
        </p:txBody>
      </p:sp>
      <p:grpSp>
        <p:nvGrpSpPr>
          <p:cNvPr id="14" name="Группа 13">
            <a:extLst>
              <a:ext uri="{FF2B5EF4-FFF2-40B4-BE49-F238E27FC236}">
                <a16:creationId xmlns:a16="http://schemas.microsoft.com/office/drawing/2014/main" xmlns="" id="{50EDF3F0-07C0-4ECC-9523-031C625F39DA}"/>
              </a:ext>
            </a:extLst>
          </p:cNvPr>
          <p:cNvGrpSpPr/>
          <p:nvPr/>
        </p:nvGrpSpPr>
        <p:grpSpPr>
          <a:xfrm>
            <a:off x="2400237" y="3624970"/>
            <a:ext cx="6922671" cy="3013872"/>
            <a:chOff x="2400237" y="3624970"/>
            <a:chExt cx="6922671" cy="3013872"/>
          </a:xfrm>
        </p:grpSpPr>
        <p:pic>
          <p:nvPicPr>
            <p:cNvPr id="7" name="Рисунок 6">
              <a:extLst>
                <a:ext uri="{FF2B5EF4-FFF2-40B4-BE49-F238E27FC236}">
                  <a16:creationId xmlns:a16="http://schemas.microsoft.com/office/drawing/2014/main" xmlns="" id="{35174193-69BB-46C3-83CB-6E2CA2D29194}"/>
                </a:ext>
              </a:extLst>
            </p:cNvPr>
            <p:cNvPicPr/>
            <p:nvPr/>
          </p:nvPicPr>
          <p:blipFill>
            <a:blip r:embed="rId5"/>
            <a:stretch>
              <a:fillRect/>
            </a:stretch>
          </p:blipFill>
          <p:spPr>
            <a:xfrm>
              <a:off x="2400237" y="3624970"/>
              <a:ext cx="6922671" cy="2266631"/>
            </a:xfrm>
            <a:prstGeom prst="rect">
              <a:avLst/>
            </a:prstGeom>
            <a:ln w="22225">
              <a:solidFill>
                <a:srgbClr val="0000FF"/>
              </a:solidFill>
            </a:ln>
          </p:spPr>
        </p:pic>
        <p:grpSp>
          <p:nvGrpSpPr>
            <p:cNvPr id="13" name="Группа 12">
              <a:extLst>
                <a:ext uri="{FF2B5EF4-FFF2-40B4-BE49-F238E27FC236}">
                  <a16:creationId xmlns:a16="http://schemas.microsoft.com/office/drawing/2014/main" xmlns="" id="{A8A95FF1-D9D9-4941-BC57-62681AB818CE}"/>
                </a:ext>
              </a:extLst>
            </p:cNvPr>
            <p:cNvGrpSpPr/>
            <p:nvPr/>
          </p:nvGrpSpPr>
          <p:grpSpPr>
            <a:xfrm>
              <a:off x="2670032" y="6073858"/>
              <a:ext cx="6383080" cy="564984"/>
              <a:chOff x="3630931" y="6034928"/>
              <a:chExt cx="6383080" cy="564984"/>
            </a:xfrm>
          </p:grpSpPr>
          <p:sp>
            <p:nvSpPr>
              <p:cNvPr id="8" name="Rectangle 2">
                <a:extLst>
                  <a:ext uri="{FF2B5EF4-FFF2-40B4-BE49-F238E27FC236}">
                    <a16:creationId xmlns:a16="http://schemas.microsoft.com/office/drawing/2014/main" xmlns="" id="{070E4339-C670-4668-AD4D-CFBACD3F4EAD}"/>
                  </a:ext>
                </a:extLst>
              </p:cNvPr>
              <p:cNvSpPr>
                <a:spLocks noChangeArrowheads="1"/>
              </p:cNvSpPr>
              <p:nvPr/>
            </p:nvSpPr>
            <p:spPr bwMode="auto">
              <a:xfrm>
                <a:off x="3630931" y="6034928"/>
                <a:ext cx="1676400" cy="54215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 name="TextBox 8">
                <a:extLst>
                  <a:ext uri="{FF2B5EF4-FFF2-40B4-BE49-F238E27FC236}">
                    <a16:creationId xmlns:a16="http://schemas.microsoft.com/office/drawing/2014/main" xmlns="" id="{DE571FAA-CEDE-4A39-A41B-49ECB1F40396}"/>
                  </a:ext>
                </a:extLst>
              </p:cNvPr>
              <p:cNvSpPr txBox="1"/>
              <p:nvPr/>
            </p:nvSpPr>
            <p:spPr>
              <a:xfrm>
                <a:off x="3963104" y="6121339"/>
                <a:ext cx="1012054" cy="369332"/>
              </a:xfrm>
              <a:prstGeom prst="rect">
                <a:avLst/>
              </a:prstGeom>
              <a:noFill/>
            </p:spPr>
            <p:txBody>
              <a:bodyPr wrap="square" rtlCol="0">
                <a:spAutoFit/>
              </a:bodyPr>
              <a:lstStyle/>
              <a:p>
                <a:pPr algn="ctr"/>
                <a:r>
                  <a:rPr lang="en-US" dirty="0"/>
                  <a:t>SSP</a:t>
                </a:r>
                <a:endParaRPr lang="ru-RU" dirty="0"/>
              </a:p>
            </p:txBody>
          </p:sp>
          <p:sp>
            <p:nvSpPr>
              <p:cNvPr id="10" name="Rectangle 2">
                <a:extLst>
                  <a:ext uri="{FF2B5EF4-FFF2-40B4-BE49-F238E27FC236}">
                    <a16:creationId xmlns:a16="http://schemas.microsoft.com/office/drawing/2014/main" xmlns="" id="{18687D56-6295-4303-BC17-98704FA208E8}"/>
                  </a:ext>
                </a:extLst>
              </p:cNvPr>
              <p:cNvSpPr>
                <a:spLocks noChangeArrowheads="1"/>
              </p:cNvSpPr>
              <p:nvPr/>
            </p:nvSpPr>
            <p:spPr bwMode="auto">
              <a:xfrm>
                <a:off x="6385582" y="6057758"/>
                <a:ext cx="3628429" cy="54215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TextBox 10">
                <a:extLst>
                  <a:ext uri="{FF2B5EF4-FFF2-40B4-BE49-F238E27FC236}">
                    <a16:creationId xmlns:a16="http://schemas.microsoft.com/office/drawing/2014/main" xmlns="" id="{F0AA4BA4-6FBB-4A44-A6A1-D16BEEA97D46}"/>
                  </a:ext>
                </a:extLst>
              </p:cNvPr>
              <p:cNvSpPr txBox="1"/>
              <p:nvPr/>
            </p:nvSpPr>
            <p:spPr>
              <a:xfrm>
                <a:off x="6457131" y="6144169"/>
                <a:ext cx="3434704" cy="369332"/>
              </a:xfrm>
              <a:prstGeom prst="rect">
                <a:avLst/>
              </a:prstGeom>
              <a:noFill/>
            </p:spPr>
            <p:txBody>
              <a:bodyPr wrap="square" rtlCol="0">
                <a:spAutoFit/>
              </a:bodyPr>
              <a:lstStyle/>
              <a:p>
                <a:r>
                  <a:rPr lang="en-US" dirty="0"/>
                  <a:t>Corresponding Non-int Operator?</a:t>
                </a:r>
                <a:endParaRPr lang="ru-RU" dirty="0"/>
              </a:p>
            </p:txBody>
          </p:sp>
          <p:sp>
            <p:nvSpPr>
              <p:cNvPr id="12" name="Стрелка: влево-вправо 11">
                <a:extLst>
                  <a:ext uri="{FF2B5EF4-FFF2-40B4-BE49-F238E27FC236}">
                    <a16:creationId xmlns:a16="http://schemas.microsoft.com/office/drawing/2014/main" xmlns="" id="{FFA18A2B-A555-4E06-A1AC-00C2FB1FCE28}"/>
                  </a:ext>
                </a:extLst>
              </p:cNvPr>
              <p:cNvSpPr/>
              <p:nvPr/>
            </p:nvSpPr>
            <p:spPr>
              <a:xfrm>
                <a:off x="5307331" y="6144169"/>
                <a:ext cx="1078251" cy="3465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3" name="Прямоугольник: скругленные углы 2">
            <a:extLst>
              <a:ext uri="{FF2B5EF4-FFF2-40B4-BE49-F238E27FC236}">
                <a16:creationId xmlns:a16="http://schemas.microsoft.com/office/drawing/2014/main" xmlns="" id="{EEF3F4D5-CC4B-4F67-9763-EBF8BDF40DB5}"/>
              </a:ext>
            </a:extLst>
          </p:cNvPr>
          <p:cNvSpPr/>
          <p:nvPr/>
        </p:nvSpPr>
        <p:spPr>
          <a:xfrm>
            <a:off x="6078244" y="1899820"/>
            <a:ext cx="1201445" cy="7811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6" name="Объект 15">
            <a:extLst>
              <a:ext uri="{FF2B5EF4-FFF2-40B4-BE49-F238E27FC236}">
                <a16:creationId xmlns:a16="http://schemas.microsoft.com/office/drawing/2014/main" xmlns="" id="{1D8477C1-40D3-4AF3-9ED9-19C9E633E0C7}"/>
              </a:ext>
            </a:extLst>
          </p:cNvPr>
          <p:cNvGraphicFramePr>
            <a:graphicFrameLocks noChangeAspect="1"/>
          </p:cNvGraphicFramePr>
          <p:nvPr>
            <p:extLst>
              <p:ext uri="{D42A27DB-BD31-4B8C-83A1-F6EECF244321}">
                <p14:modId xmlns:p14="http://schemas.microsoft.com/office/powerpoint/2010/main" val="524329763"/>
              </p:ext>
            </p:extLst>
          </p:nvPr>
        </p:nvGraphicFramePr>
        <p:xfrm>
          <a:off x="7718971" y="1545877"/>
          <a:ext cx="4164013" cy="650875"/>
        </p:xfrm>
        <a:graphic>
          <a:graphicData uri="http://schemas.openxmlformats.org/presentationml/2006/ole">
            <mc:AlternateContent xmlns:mc="http://schemas.openxmlformats.org/markup-compatibility/2006">
              <mc:Choice xmlns:v="urn:schemas-microsoft-com:vml" Requires="v">
                <p:oleObj spid="_x0000_s23635" name="Equation" r:id="rId6" imgW="4163711" imgH="650903" progId="Equation.DSMT4">
                  <p:embed/>
                </p:oleObj>
              </mc:Choice>
              <mc:Fallback>
                <p:oleObj name="Equation" r:id="rId6" imgW="4163711" imgH="650903" progId="Equation.DSMT4">
                  <p:embed/>
                  <p:pic>
                    <p:nvPicPr>
                      <p:cNvPr id="0" name=""/>
                      <p:cNvPicPr/>
                      <p:nvPr/>
                    </p:nvPicPr>
                    <p:blipFill>
                      <a:blip r:embed="rId7"/>
                      <a:stretch>
                        <a:fillRect/>
                      </a:stretch>
                    </p:blipFill>
                    <p:spPr>
                      <a:xfrm>
                        <a:off x="7718971" y="1545877"/>
                        <a:ext cx="4164013" cy="650875"/>
                      </a:xfrm>
                      <a:prstGeom prst="rect">
                        <a:avLst/>
                      </a:prstGeom>
                    </p:spPr>
                  </p:pic>
                </p:oleObj>
              </mc:Fallback>
            </mc:AlternateContent>
          </a:graphicData>
        </a:graphic>
      </p:graphicFrame>
      <p:sp>
        <p:nvSpPr>
          <p:cNvPr id="17" name="Стрелка: изогнутая вниз 16">
            <a:extLst>
              <a:ext uri="{FF2B5EF4-FFF2-40B4-BE49-F238E27FC236}">
                <a16:creationId xmlns:a16="http://schemas.microsoft.com/office/drawing/2014/main" xmlns="" id="{08A367D3-5AA2-4194-993D-9C0C09DE776E}"/>
              </a:ext>
            </a:extLst>
          </p:cNvPr>
          <p:cNvSpPr/>
          <p:nvPr/>
        </p:nvSpPr>
        <p:spPr>
          <a:xfrm>
            <a:off x="7393857" y="583471"/>
            <a:ext cx="2035277" cy="9624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4020527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35</a:t>
            </a:fld>
            <a:endParaRPr lang="ru-RU" sz="1800" dirty="0">
              <a:solidFill>
                <a:srgbClr val="C00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D65EBB6F-4FE0-4C27-A6FE-D026904C20F3}"/>
              </a:ext>
            </a:extLst>
          </p:cNvPr>
          <p:cNvSpPr txBox="1"/>
          <p:nvPr/>
        </p:nvSpPr>
        <p:spPr>
          <a:xfrm>
            <a:off x="92337" y="0"/>
            <a:ext cx="12007325" cy="5762283"/>
          </a:xfrm>
          <a:prstGeom prst="rect">
            <a:avLst/>
          </a:prstGeom>
          <a:noFill/>
        </p:spPr>
        <p:txBody>
          <a:bodyPr wrap="square">
            <a:spAutoFit/>
          </a:bodyPr>
          <a:lstStyle/>
          <a:p>
            <a:pPr algn="just">
              <a:lnSpc>
                <a:spcPct val="150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Basic References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J. Sabatier, Ch.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Farges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Tartaglione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Fractional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Behaviours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Modelling, Springer, </a:t>
            </a:r>
            <a:r>
              <a:rPr lang="en-US" sz="1800" u="sng" dirty="0">
                <a:solidFill>
                  <a:srgbClr val="0563C1"/>
                </a:solidFill>
                <a:effectLst/>
                <a:latin typeface="Times-Roman"/>
                <a:ea typeface="Calibri" panose="020F0502020204030204" pitchFamily="34" charset="0"/>
                <a:cs typeface="Times New Roman" panose="02020603050405020304" pitchFamily="18" charset="0"/>
                <a:hlinkClick r:id="rId2"/>
              </a:rPr>
              <a:t>https://doi.org/10.1007/978-3-030-96749-9</a:t>
            </a:r>
            <a:r>
              <a:rPr lang="en-US" sz="1800" b="0" i="0" dirty="0">
                <a:solidFill>
                  <a:srgbClr val="000000"/>
                </a:solidFill>
                <a:effectLst/>
                <a:latin typeface="PalatinoLinotype-Roman"/>
                <a:ea typeface="Calibri" panose="020F0502020204030204" pitchFamily="34" charset="0"/>
                <a:cs typeface="Times New Roman" panose="02020603050405020304" pitchFamily="18" charset="0"/>
              </a:rPr>
              <a:t>. </a:t>
            </a:r>
            <a:r>
              <a:rPr lang="en-US" sz="1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issue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Intelligent Systems, Control and Automation: Science and Engineering, v.101., (2022).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J. Sabatier, Modelling Fractional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Behaviours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Without Fractional Models, Frontiers in Control Engineering, Vol. 2, 2021, https://www.frontiersin.org/articles/10.3389/fcteg.2021.716110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Tartaglione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Farges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 Sabatier, Nonlinear dynamical modeling of adsorption and desorption processes with power-law kinetics: Application to CO2 capture, Physical Review E, Vol. 102, p 052102, 2020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Raoul R. Nigmatullin1 José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Tenreiro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Machado, Rui Menezes. Self-similarity principle: the reduced description of randomness. Cent. Eur. J. Phys., DOI: 10.2478/s11534-013-0181-9 (2013).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Beckenbach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 F., &amp; Bellman, R. Inequalities (Vol. 30). Springer Science &amp; Business Media (2012).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 Mandelbrot B.B.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Fractal Geometry of Nature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 Freeman, New York, 1982.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J.Feder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Fractals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Plenum Press, New York and London, 1988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R.R. Nigmatullin and A.S.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Vorobev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Discrete Geometrical Invariants: How to Differentiate the Pattern Sequences from the Tested Ones? – Published in the Proceedings of the ICFDA19 conference. Springer Proceedings in Mathematics &amp; Statistics, January 2019.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670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36</a:t>
            </a:fld>
            <a:endParaRPr lang="ru-RU" sz="1800" dirty="0">
              <a:solidFill>
                <a:srgbClr val="C00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xmlns="" id="{470A9661-F0C9-4BFC-90DE-FA7403E12975}"/>
              </a:ext>
            </a:extLst>
          </p:cNvPr>
          <p:cNvSpPr txBox="1"/>
          <p:nvPr/>
        </p:nvSpPr>
        <p:spPr>
          <a:xfrm>
            <a:off x="124287" y="88777"/>
            <a:ext cx="11962937" cy="5524076"/>
          </a:xfrm>
          <a:prstGeom prst="rect">
            <a:avLst/>
          </a:prstGeom>
          <a:noFill/>
        </p:spPr>
        <p:txBody>
          <a:bodyPr wrap="square" rtlCol="0">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Oustaloup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Levron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 Mathieu, and F. 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Nanot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Frequency band complex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noninteger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differentiator: characterization and synthesis, IEEE Transactions on Circuits and Systems I: Fundamental Theory and Applications, vol. 47, no. 1, pp. 25–39, 2000.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Gilmutdinov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 Ushakov,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R.El-Khazali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Fractal Elements and their Applications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Springer,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DOI 10.1007/978-3-319-45249-4, 2017.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[11] Raoul R. Nigmatullin1 José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Tenreiro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Machado, Rui Menezes. Self-similarity principle: the reduced description of randomness. Cent. Eur. J. Phys., DOI: 10.2478/s11534-013-0181-9 (2013).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[12] R.R. Nigmatullin,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Evdokimov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concept of fractal experiments: New possibilities in quantitative description of quasi-reproducible measurements. Chaos, Solitons and Fractals 91 (2016) 319–328.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[13] S. Manabe The non-integer integral and its application to control systems. ETJ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Jpn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(1961) 6:pp. 83–87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[14] R.R. Nigmatullin. "Recognition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nonextensive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statistic distribution by the eigen-coordinates method."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Physica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285, (2000) pp. 547-565.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[15] R.L.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Fractional Calculus in Bioengineering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Begell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House Publishers, Inc., 2006.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[16] A.K.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Jonscher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Universal Relaxation Law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Chelsea Dielectric Press Ltd., London, 1996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764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37</a:t>
            </a:fld>
            <a:endParaRPr lang="ru-RU" sz="1800" dirty="0">
              <a:solidFill>
                <a:srgbClr val="C00000"/>
              </a:solidFill>
              <a:effectLst>
                <a:outerShdw blurRad="38100" dist="38100" dir="2700000" algn="tl">
                  <a:srgbClr val="000000">
                    <a:alpha val="43137"/>
                  </a:srgbClr>
                </a:outerShdw>
              </a:effectLst>
            </a:endParaRPr>
          </a:p>
        </p:txBody>
      </p:sp>
      <p:grpSp>
        <p:nvGrpSpPr>
          <p:cNvPr id="2" name="Группа 1">
            <a:extLst>
              <a:ext uri="{FF2B5EF4-FFF2-40B4-BE49-F238E27FC236}">
                <a16:creationId xmlns:a16="http://schemas.microsoft.com/office/drawing/2014/main" xmlns="" id="{4E0FACD2-4077-48FA-9390-A9844137E04F}"/>
              </a:ext>
            </a:extLst>
          </p:cNvPr>
          <p:cNvGrpSpPr/>
          <p:nvPr/>
        </p:nvGrpSpPr>
        <p:grpSpPr>
          <a:xfrm>
            <a:off x="458494" y="371712"/>
            <a:ext cx="11275011" cy="5778478"/>
            <a:chOff x="458494" y="371712"/>
            <a:chExt cx="11275011" cy="5778478"/>
          </a:xfrm>
        </p:grpSpPr>
        <p:pic>
          <p:nvPicPr>
            <p:cNvPr id="3" name="Рисунок 2">
              <a:extLst>
                <a:ext uri="{FF2B5EF4-FFF2-40B4-BE49-F238E27FC236}">
                  <a16:creationId xmlns:a16="http://schemas.microsoft.com/office/drawing/2014/main" xmlns="" id="{22B2F6BD-3138-44E3-B013-2D750E03E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3565" y="371712"/>
              <a:ext cx="8264868" cy="4648988"/>
            </a:xfrm>
            <a:prstGeom prst="rect">
              <a:avLst/>
            </a:prstGeom>
            <a:ln w="28575">
              <a:solidFill>
                <a:srgbClr val="00B050"/>
              </a:solidFill>
            </a:ln>
          </p:spPr>
        </p:pic>
        <p:sp>
          <p:nvSpPr>
            <p:cNvPr id="5" name="Прямоугольник 4">
              <a:extLst>
                <a:ext uri="{FF2B5EF4-FFF2-40B4-BE49-F238E27FC236}">
                  <a16:creationId xmlns:a16="http://schemas.microsoft.com/office/drawing/2014/main" xmlns="" id="{EA823850-F949-4524-B387-4BD607D49B0C}"/>
                </a:ext>
              </a:extLst>
            </p:cNvPr>
            <p:cNvSpPr/>
            <p:nvPr/>
          </p:nvSpPr>
          <p:spPr>
            <a:xfrm>
              <a:off x="458494" y="5226860"/>
              <a:ext cx="11275011" cy="923330"/>
            </a:xfrm>
            <a:prstGeom prst="rect">
              <a:avLst/>
            </a:prstGeom>
            <a:pattFill prst="pct5">
              <a:fgClr>
                <a:srgbClr val="92D050"/>
              </a:fgClr>
              <a:bgClr>
                <a:schemeClr val="bg1"/>
              </a:bgClr>
            </a:patt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Waiting your questions and remarks… </a:t>
              </a:r>
              <a:endPar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Tree>
    <p:extLst>
      <p:ext uri="{BB962C8B-B14F-4D97-AF65-F5344CB8AC3E}">
        <p14:creationId xmlns:p14="http://schemas.microsoft.com/office/powerpoint/2010/main" val="253424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4</a:t>
            </a:fld>
            <a:endParaRPr lang="ru-RU" sz="1800" dirty="0">
              <a:solidFill>
                <a:srgbClr val="C0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xmlns="" id="{6980F31D-BAFE-4D57-A574-D25EB9CDD030}"/>
              </a:ext>
            </a:extLst>
          </p:cNvPr>
          <p:cNvSpPr txBox="1"/>
          <p:nvPr/>
        </p:nvSpPr>
        <p:spPr>
          <a:xfrm>
            <a:off x="177553" y="195309"/>
            <a:ext cx="11727402" cy="5509200"/>
          </a:xfrm>
          <a:prstGeom prst="rect">
            <a:avLst/>
          </a:prstGeom>
          <a:noFill/>
        </p:spPr>
        <p:txBody>
          <a:bodyPr wrap="square" rtlCol="0">
            <a:spAutoFit/>
          </a:bodyPr>
          <a:lstStyle/>
          <a:p>
            <a:pPr algn="ctr"/>
            <a:r>
              <a:rPr lang="en-US" sz="3200" dirty="0">
                <a:solidFill>
                  <a:srgbClr val="0000FF"/>
                </a:solidFill>
                <a:effectLst>
                  <a:outerShdw blurRad="38100" dist="38100" dir="2700000" algn="tl">
                    <a:srgbClr val="000000">
                      <a:alpha val="43137"/>
                    </a:srgbClr>
                  </a:outerShdw>
                </a:effectLst>
              </a:rPr>
              <a:t>Plan of the report: </a:t>
            </a:r>
          </a:p>
          <a:p>
            <a:pPr algn="ctr"/>
            <a:endParaRPr lang="en-US" sz="3200" dirty="0">
              <a:solidFill>
                <a:srgbClr val="0000FF"/>
              </a:solidFill>
              <a:effectLst>
                <a:outerShdw blurRad="38100" dist="38100" dir="2700000" algn="tl">
                  <a:srgbClr val="000000">
                    <a:alpha val="43137"/>
                  </a:srgbClr>
                </a:outerShdw>
              </a:effectLst>
            </a:endParaRPr>
          </a:p>
          <a:p>
            <a:pPr marL="342900" indent="-342900" algn="ctr">
              <a:buAutoNum type="arabicPeriod"/>
            </a:pPr>
            <a:r>
              <a:rPr lang="en-US" sz="3200" dirty="0">
                <a:solidFill>
                  <a:srgbClr val="0000FF"/>
                </a:solidFill>
                <a:effectLst>
                  <a:outerShdw blurRad="38100" dist="38100" dir="2700000" algn="tl">
                    <a:srgbClr val="000000">
                      <a:alpha val="43137"/>
                    </a:srgbClr>
                  </a:outerShdw>
                </a:effectLst>
              </a:rPr>
              <a:t>The formulation of the problem </a:t>
            </a:r>
          </a:p>
          <a:p>
            <a:pPr marL="342900" indent="-342900" algn="ctr">
              <a:buAutoNum type="arabicPeriod"/>
            </a:pPr>
            <a:endParaRPr lang="en-US" sz="3200" dirty="0">
              <a:solidFill>
                <a:srgbClr val="0000FF"/>
              </a:solidFill>
              <a:effectLst>
                <a:outerShdw blurRad="38100" dist="38100" dir="2700000" algn="tl">
                  <a:srgbClr val="000000">
                    <a:alpha val="43137"/>
                  </a:srgbClr>
                </a:outerShdw>
              </a:effectLst>
            </a:endParaRPr>
          </a:p>
          <a:p>
            <a:pPr algn="ctr"/>
            <a:r>
              <a:rPr lang="en-US" sz="3200" dirty="0">
                <a:solidFill>
                  <a:srgbClr val="0000FF"/>
                </a:solidFill>
                <a:effectLst>
                  <a:outerShdw blurRad="38100" dist="38100" dir="2700000" algn="tl">
                    <a:srgbClr val="000000">
                      <a:alpha val="43137"/>
                    </a:srgbClr>
                  </a:outerShdw>
                </a:effectLst>
              </a:rPr>
              <a:t>2. Section 2 – basic formulation of the theory </a:t>
            </a:r>
          </a:p>
          <a:p>
            <a:pPr algn="ctr"/>
            <a:endParaRPr lang="en-US" sz="3200" dirty="0">
              <a:solidFill>
                <a:srgbClr val="0000FF"/>
              </a:solidFill>
              <a:effectLst>
                <a:outerShdw blurRad="38100" dist="38100" dir="2700000" algn="tl">
                  <a:srgbClr val="000000">
                    <a:alpha val="43137"/>
                  </a:srgbClr>
                </a:outerShdw>
              </a:effectLst>
            </a:endParaRPr>
          </a:p>
          <a:p>
            <a:pPr algn="ctr"/>
            <a:r>
              <a:rPr lang="en-US" sz="3200" dirty="0">
                <a:solidFill>
                  <a:srgbClr val="0000FF"/>
                </a:solidFill>
                <a:effectLst>
                  <a:outerShdw blurRad="38100" dist="38100" dir="2700000" algn="tl">
                    <a:srgbClr val="000000">
                      <a:alpha val="43137"/>
                    </a:srgbClr>
                  </a:outerShdw>
                </a:effectLst>
              </a:rPr>
              <a:t>3. Section 3 – Description of the algorithm </a:t>
            </a:r>
          </a:p>
          <a:p>
            <a:pPr algn="ctr"/>
            <a:endParaRPr lang="en-US" sz="3200" dirty="0">
              <a:solidFill>
                <a:srgbClr val="0000FF"/>
              </a:solidFill>
              <a:effectLst>
                <a:outerShdw blurRad="38100" dist="38100" dir="2700000" algn="tl">
                  <a:srgbClr val="000000">
                    <a:alpha val="43137"/>
                  </a:srgbClr>
                </a:outerShdw>
              </a:effectLst>
            </a:endParaRPr>
          </a:p>
          <a:p>
            <a:pPr algn="ctr"/>
            <a:r>
              <a:rPr lang="en-US" sz="3200" dirty="0">
                <a:solidFill>
                  <a:srgbClr val="0000FF"/>
                </a:solidFill>
                <a:effectLst>
                  <a:outerShdw blurRad="38100" dist="38100" dir="2700000" algn="tl">
                    <a:srgbClr val="000000">
                      <a:alpha val="43137"/>
                    </a:srgbClr>
                  </a:outerShdw>
                </a:effectLst>
              </a:rPr>
              <a:t>4. Results and Discussion </a:t>
            </a:r>
          </a:p>
          <a:p>
            <a:pPr algn="ctr"/>
            <a:endParaRPr lang="en-US" sz="3200" dirty="0">
              <a:solidFill>
                <a:srgbClr val="0000FF"/>
              </a:solidFill>
              <a:effectLst>
                <a:outerShdw blurRad="38100" dist="38100" dir="2700000" algn="tl">
                  <a:srgbClr val="000000">
                    <a:alpha val="43137"/>
                  </a:srgbClr>
                </a:outerShdw>
              </a:effectLst>
            </a:endParaRPr>
          </a:p>
          <a:p>
            <a:pPr algn="ctr"/>
            <a:r>
              <a:rPr lang="en-US" sz="3200" dirty="0">
                <a:solidFill>
                  <a:srgbClr val="0000FF"/>
                </a:solidFill>
                <a:effectLst>
                  <a:outerShdw blurRad="38100" dist="38100" dir="2700000" algn="tl">
                    <a:srgbClr val="000000">
                      <a:alpha val="43137"/>
                    </a:srgbClr>
                  </a:outerShdw>
                </a:effectLst>
              </a:rPr>
              <a:t>5. Necessary References </a:t>
            </a:r>
            <a:endParaRPr lang="ru-RU" sz="3200"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030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5</a:t>
            </a:fld>
            <a:endParaRPr lang="ru-RU" sz="1800" dirty="0">
              <a:solidFill>
                <a:srgbClr val="C00000"/>
              </a:solidFill>
              <a:effectLst>
                <a:outerShdw blurRad="38100" dist="38100" dir="2700000" algn="tl">
                  <a:srgbClr val="000000">
                    <a:alpha val="43137"/>
                  </a:srgbClr>
                </a:outerShdw>
              </a:effectLst>
            </a:endParaRPr>
          </a:p>
        </p:txBody>
      </p:sp>
      <p:grpSp>
        <p:nvGrpSpPr>
          <p:cNvPr id="10" name="Группа 9">
            <a:extLst>
              <a:ext uri="{FF2B5EF4-FFF2-40B4-BE49-F238E27FC236}">
                <a16:creationId xmlns:a16="http://schemas.microsoft.com/office/drawing/2014/main" xmlns="" id="{4F906430-BE45-4210-8EAE-4EC74DC102ED}"/>
              </a:ext>
            </a:extLst>
          </p:cNvPr>
          <p:cNvGrpSpPr/>
          <p:nvPr/>
        </p:nvGrpSpPr>
        <p:grpSpPr>
          <a:xfrm>
            <a:off x="372248" y="399496"/>
            <a:ext cx="10966016" cy="1548538"/>
            <a:chOff x="123673" y="541538"/>
            <a:chExt cx="10966016" cy="1548538"/>
          </a:xfrm>
        </p:grpSpPr>
        <p:grpSp>
          <p:nvGrpSpPr>
            <p:cNvPr id="5" name="Группа 4">
              <a:extLst>
                <a:ext uri="{FF2B5EF4-FFF2-40B4-BE49-F238E27FC236}">
                  <a16:creationId xmlns:a16="http://schemas.microsoft.com/office/drawing/2014/main" xmlns="" id="{E89B58C4-4844-4C45-B6F4-8F9607537178}"/>
                </a:ext>
              </a:extLst>
            </p:cNvPr>
            <p:cNvGrpSpPr/>
            <p:nvPr/>
          </p:nvGrpSpPr>
          <p:grpSpPr>
            <a:xfrm>
              <a:off x="123673" y="707605"/>
              <a:ext cx="4749555" cy="1289417"/>
              <a:chOff x="292963" y="541538"/>
              <a:chExt cx="4261282" cy="878889"/>
            </a:xfrm>
          </p:grpSpPr>
          <p:sp>
            <p:nvSpPr>
              <p:cNvPr id="2" name="Прямоугольник: скругленные углы 1">
                <a:extLst>
                  <a:ext uri="{FF2B5EF4-FFF2-40B4-BE49-F238E27FC236}">
                    <a16:creationId xmlns:a16="http://schemas.microsoft.com/office/drawing/2014/main" xmlns="" id="{92D538E3-90A6-4F6E-A700-60F6B13B450C}"/>
                  </a:ext>
                </a:extLst>
              </p:cNvPr>
              <p:cNvSpPr/>
              <p:nvPr/>
            </p:nvSpPr>
            <p:spPr>
              <a:xfrm>
                <a:off x="292963" y="541538"/>
                <a:ext cx="4261282" cy="87888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56D9A16B-6EDE-48B1-BCE7-4564C96362C2}"/>
                  </a:ext>
                </a:extLst>
              </p:cNvPr>
              <p:cNvSpPr txBox="1"/>
              <p:nvPr/>
            </p:nvSpPr>
            <p:spPr>
              <a:xfrm>
                <a:off x="492710" y="580601"/>
                <a:ext cx="3861786" cy="818165"/>
              </a:xfrm>
              <a:prstGeom prst="rect">
                <a:avLst/>
              </a:prstGeom>
              <a:noFill/>
            </p:spPr>
            <p:txBody>
              <a:bodyPr wrap="square" rtlCol="0">
                <a:spAutoFit/>
              </a:bodyPr>
              <a:lstStyle/>
              <a:p>
                <a:pPr algn="ctr"/>
                <a:r>
                  <a:rPr lang="en-US" sz="2400" dirty="0"/>
                  <a:t>“Fractal” – (Power-law) behavior</a:t>
                </a:r>
              </a:p>
              <a:p>
                <a:pPr algn="ctr"/>
                <a:r>
                  <a:rPr lang="en-US" sz="2400" dirty="0"/>
                  <a:t>with log-periodic oscillations.</a:t>
                </a:r>
              </a:p>
              <a:p>
                <a:pPr algn="ctr"/>
                <a:r>
                  <a:rPr lang="en-US" sz="2400" dirty="0"/>
                  <a:t>Self-Similarity Principle</a:t>
                </a:r>
                <a:endParaRPr lang="ru-RU" sz="2400" dirty="0"/>
              </a:p>
            </p:txBody>
          </p:sp>
        </p:grpSp>
        <p:grpSp>
          <p:nvGrpSpPr>
            <p:cNvPr id="6" name="Группа 5">
              <a:extLst>
                <a:ext uri="{FF2B5EF4-FFF2-40B4-BE49-F238E27FC236}">
                  <a16:creationId xmlns:a16="http://schemas.microsoft.com/office/drawing/2014/main" xmlns="" id="{7DE19347-B4A7-46A4-B4D1-DD92E3BC12A5}"/>
                </a:ext>
              </a:extLst>
            </p:cNvPr>
            <p:cNvGrpSpPr/>
            <p:nvPr/>
          </p:nvGrpSpPr>
          <p:grpSpPr>
            <a:xfrm>
              <a:off x="6535445" y="541538"/>
              <a:ext cx="4554244" cy="1548538"/>
              <a:chOff x="292963" y="541538"/>
              <a:chExt cx="4261282" cy="878889"/>
            </a:xfrm>
          </p:grpSpPr>
          <p:sp>
            <p:nvSpPr>
              <p:cNvPr id="7" name="Прямоугольник: скругленные углы 6">
                <a:extLst>
                  <a:ext uri="{FF2B5EF4-FFF2-40B4-BE49-F238E27FC236}">
                    <a16:creationId xmlns:a16="http://schemas.microsoft.com/office/drawing/2014/main" xmlns="" id="{4D2FA899-4E60-4179-B1FF-89CC91C0E597}"/>
                  </a:ext>
                </a:extLst>
              </p:cNvPr>
              <p:cNvSpPr/>
              <p:nvPr/>
            </p:nvSpPr>
            <p:spPr>
              <a:xfrm>
                <a:off x="292963" y="541538"/>
                <a:ext cx="4261282" cy="87888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xmlns="" id="{46B19348-17FB-4288-B025-0C2D74291613}"/>
                  </a:ext>
                </a:extLst>
              </p:cNvPr>
              <p:cNvSpPr txBox="1"/>
              <p:nvPr/>
            </p:nvSpPr>
            <p:spPr>
              <a:xfrm>
                <a:off x="405205" y="635791"/>
                <a:ext cx="3861786" cy="681259"/>
              </a:xfrm>
              <a:prstGeom prst="rect">
                <a:avLst/>
              </a:prstGeom>
              <a:noFill/>
            </p:spPr>
            <p:txBody>
              <a:bodyPr wrap="square" rtlCol="0">
                <a:spAutoFit/>
              </a:bodyPr>
              <a:lstStyle/>
              <a:p>
                <a:pPr algn="ctr"/>
                <a:r>
                  <a:rPr lang="en-US" sz="2400" dirty="0"/>
                  <a:t>“Fractal models” ?</a:t>
                </a:r>
              </a:p>
              <a:p>
                <a:pPr algn="ctr"/>
                <a:r>
                  <a:rPr lang="en-US" sz="2400" dirty="0"/>
                  <a:t>Based on Non-integer integral /derivative operators</a:t>
                </a:r>
                <a:endParaRPr lang="ru-RU" sz="2400" dirty="0"/>
              </a:p>
            </p:txBody>
          </p:sp>
        </p:grpSp>
        <p:sp>
          <p:nvSpPr>
            <p:cNvPr id="9" name="Стрелка: влево-вправо 8">
              <a:extLst>
                <a:ext uri="{FF2B5EF4-FFF2-40B4-BE49-F238E27FC236}">
                  <a16:creationId xmlns:a16="http://schemas.microsoft.com/office/drawing/2014/main" xmlns="" id="{AC4F4D40-7058-4E0F-8EB2-E9BB0E5BBB79}"/>
                </a:ext>
              </a:extLst>
            </p:cNvPr>
            <p:cNvSpPr/>
            <p:nvPr/>
          </p:nvSpPr>
          <p:spPr>
            <a:xfrm>
              <a:off x="4873228" y="1081389"/>
              <a:ext cx="1643239" cy="4527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a:extLst>
              <a:ext uri="{FF2B5EF4-FFF2-40B4-BE49-F238E27FC236}">
                <a16:creationId xmlns:a16="http://schemas.microsoft.com/office/drawing/2014/main" xmlns="" id="{B6660437-E592-4852-A58D-BB1E5DD0B2BC}"/>
              </a:ext>
            </a:extLst>
          </p:cNvPr>
          <p:cNvSpPr txBox="1"/>
          <p:nvPr/>
        </p:nvSpPr>
        <p:spPr>
          <a:xfrm>
            <a:off x="192505" y="4909967"/>
            <a:ext cx="11370844" cy="1631216"/>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equation (2) the variable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can coincide with time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complex frequency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Laplace complex parameter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etc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phase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(2) takes into account the fact that parameter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can accept negative value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or can be complex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 For further manipulations with expression (2) we simply replace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en-US" sz="2000" i="1" baseline="30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implying that number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can accept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arbitrary value (positive, negative or even complex). The complex function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has the following decompositions:</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0" name="Группа 19">
            <a:extLst>
              <a:ext uri="{FF2B5EF4-FFF2-40B4-BE49-F238E27FC236}">
                <a16:creationId xmlns:a16="http://schemas.microsoft.com/office/drawing/2014/main" xmlns="" id="{F23F86F5-3451-4AEB-88F9-94428C42EEAE}"/>
              </a:ext>
            </a:extLst>
          </p:cNvPr>
          <p:cNvGrpSpPr/>
          <p:nvPr/>
        </p:nvGrpSpPr>
        <p:grpSpPr>
          <a:xfrm>
            <a:off x="208976" y="2023970"/>
            <a:ext cx="10994112" cy="2795680"/>
            <a:chOff x="208976" y="2023970"/>
            <a:chExt cx="10994112" cy="2795680"/>
          </a:xfrm>
        </p:grpSpPr>
        <p:sp>
          <p:nvSpPr>
            <p:cNvPr id="11" name="TextBox 10">
              <a:extLst>
                <a:ext uri="{FF2B5EF4-FFF2-40B4-BE49-F238E27FC236}">
                  <a16:creationId xmlns:a16="http://schemas.microsoft.com/office/drawing/2014/main" xmlns="" id="{0245E7A3-939E-4A72-91D3-0EB73EC38D14}"/>
                </a:ext>
              </a:extLst>
            </p:cNvPr>
            <p:cNvSpPr txBox="1"/>
            <p:nvPr/>
          </p:nvSpPr>
          <p:spPr>
            <a:xfrm>
              <a:off x="324347" y="2023970"/>
              <a:ext cx="10600323" cy="1815882"/>
            </a:xfrm>
            <a:prstGeom prst="rect">
              <a:avLst/>
            </a:prstGeom>
            <a:noFill/>
          </p:spPr>
          <p:txBody>
            <a:bodyPr wrap="square" rtlCol="0">
              <a:spAutoFit/>
            </a:bodyPr>
            <a:lstStyle/>
            <a:p>
              <a:pPr algn="ctr"/>
              <a:r>
                <a:rPr lang="en-US" sz="2800" dirty="0">
                  <a:solidFill>
                    <a:srgbClr val="0000FF"/>
                  </a:solidFill>
                  <a:effectLst>
                    <a:outerShdw blurRad="38100" dist="38100" dir="2700000" algn="tl">
                      <a:srgbClr val="000000">
                        <a:alpha val="43137"/>
                      </a:srgbClr>
                    </a:outerShdw>
                  </a:effectLst>
                </a:rPr>
                <a:t>2. The basic of the theory</a:t>
              </a:r>
            </a:p>
            <a:p>
              <a:pPr algn="just"/>
              <a:endParaRPr lang="en-US" sz="2800" dirty="0">
                <a:solidFill>
                  <a:srgbClr val="0000FF"/>
                </a:solidFill>
                <a:effectLst>
                  <a:outerShdw blurRad="38100" dist="38100" dir="2700000" algn="tl">
                    <a:srgbClr val="000000">
                      <a:alpha val="43137"/>
                    </a:srgbClr>
                  </a:outerShdw>
                </a:effectLst>
              </a:endParaRPr>
            </a:p>
            <a:p>
              <a:pPr algn="just"/>
              <a:r>
                <a:rPr lang="en-US" sz="2800" dirty="0">
                  <a:solidFill>
                    <a:srgbClr val="0000FF"/>
                  </a:solidFill>
                  <a:effectLst>
                    <a:outerShdw blurRad="38100" dist="38100" dir="2700000" algn="tl">
                      <a:srgbClr val="000000">
                        <a:alpha val="43137"/>
                      </a:srgbClr>
                    </a:outerShdw>
                  </a:effectLst>
                </a:rPr>
                <a:t>Example 1. W-M function                           The generalized W-M function </a:t>
              </a:r>
            </a:p>
            <a:p>
              <a:pPr algn="just"/>
              <a:r>
                <a:rPr lang="en-US" sz="2800" dirty="0">
                  <a:solidFill>
                    <a:srgbClr val="0000FF"/>
                  </a:solidFill>
                  <a:effectLst>
                    <a:outerShdw blurRad="38100" dist="38100" dir="2700000" algn="tl">
                      <a:srgbClr val="000000">
                        <a:alpha val="43137"/>
                      </a:srgbClr>
                    </a:outerShdw>
                  </a:effectLst>
                </a:rPr>
                <a:t> </a:t>
              </a:r>
              <a:endParaRPr lang="ru-RU" sz="2800" dirty="0">
                <a:solidFill>
                  <a:srgbClr val="0000FF"/>
                </a:solidFill>
                <a:effectLst>
                  <a:outerShdw blurRad="38100" dist="38100" dir="2700000" algn="tl">
                    <a:srgbClr val="000000">
                      <a:alpha val="43137"/>
                    </a:srgbClr>
                  </a:outerShdw>
                </a:effectLst>
              </a:endParaRPr>
            </a:p>
          </p:txBody>
        </p:sp>
        <p:grpSp>
          <p:nvGrpSpPr>
            <p:cNvPr id="18" name="Группа 17">
              <a:extLst>
                <a:ext uri="{FF2B5EF4-FFF2-40B4-BE49-F238E27FC236}">
                  <a16:creationId xmlns:a16="http://schemas.microsoft.com/office/drawing/2014/main" xmlns="" id="{98757F4C-ACA9-460A-AD22-CA286B2A4E99}"/>
                </a:ext>
              </a:extLst>
            </p:cNvPr>
            <p:cNvGrpSpPr/>
            <p:nvPr/>
          </p:nvGrpSpPr>
          <p:grpSpPr>
            <a:xfrm>
              <a:off x="841375" y="3665538"/>
              <a:ext cx="9326416" cy="1154112"/>
              <a:chOff x="398398" y="3615791"/>
              <a:chExt cx="9326416" cy="1154112"/>
            </a:xfrm>
          </p:grpSpPr>
          <p:graphicFrame>
            <p:nvGraphicFramePr>
              <p:cNvPr id="12" name="Объект 11">
                <a:extLst>
                  <a:ext uri="{FF2B5EF4-FFF2-40B4-BE49-F238E27FC236}">
                    <a16:creationId xmlns:a16="http://schemas.microsoft.com/office/drawing/2014/main" xmlns="" id="{B37954C6-4889-4D2E-B5F3-F5B516AF4398}"/>
                  </a:ext>
                </a:extLst>
              </p:cNvPr>
              <p:cNvGraphicFramePr>
                <a:graphicFrameLocks noChangeAspect="1"/>
              </p:cNvGraphicFramePr>
              <p:nvPr>
                <p:extLst>
                  <p:ext uri="{D42A27DB-BD31-4B8C-83A1-F6EECF244321}">
                    <p14:modId xmlns:p14="http://schemas.microsoft.com/office/powerpoint/2010/main" val="300526817"/>
                  </p:ext>
                </p:extLst>
              </p:nvPr>
            </p:nvGraphicFramePr>
            <p:xfrm>
              <a:off x="398398" y="3615791"/>
              <a:ext cx="4383088" cy="1154112"/>
            </p:xfrm>
            <a:graphic>
              <a:graphicData uri="http://schemas.openxmlformats.org/presentationml/2006/ole">
                <mc:AlternateContent xmlns:mc="http://schemas.openxmlformats.org/markup-compatibility/2006">
                  <mc:Choice xmlns:v="urn:schemas-microsoft-com:vml" Requires="v">
                    <p:oleObj spid="_x0000_s1228" name="Equation" r:id="rId3" imgW="1930320" imgH="507960" progId="Equation.DSMT4">
                      <p:embed/>
                    </p:oleObj>
                  </mc:Choice>
                  <mc:Fallback>
                    <p:oleObj name="Equation" r:id="rId3" imgW="1930320" imgH="507960" progId="Equation.DSMT4">
                      <p:embed/>
                      <p:pic>
                        <p:nvPicPr>
                          <p:cNvPr id="0" name=""/>
                          <p:cNvPicPr/>
                          <p:nvPr/>
                        </p:nvPicPr>
                        <p:blipFill>
                          <a:blip r:embed="rId4"/>
                          <a:stretch>
                            <a:fillRect/>
                          </a:stretch>
                        </p:blipFill>
                        <p:spPr>
                          <a:xfrm>
                            <a:off x="398398" y="3615791"/>
                            <a:ext cx="4383088" cy="1154112"/>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2225">
                            <a:solidFill>
                              <a:schemeClr val="accent1"/>
                            </a:solidFill>
                          </a:ln>
                        </p:spPr>
                      </p:pic>
                    </p:oleObj>
                  </mc:Fallback>
                </mc:AlternateContent>
              </a:graphicData>
            </a:graphic>
          </p:graphicFrame>
          <p:sp>
            <p:nvSpPr>
              <p:cNvPr id="13" name="Стрелка: вправо 12">
                <a:extLst>
                  <a:ext uri="{FF2B5EF4-FFF2-40B4-BE49-F238E27FC236}">
                    <a16:creationId xmlns:a16="http://schemas.microsoft.com/office/drawing/2014/main" xmlns="" id="{B50070CA-984B-40C5-8385-41561E1958CB}"/>
                  </a:ext>
                </a:extLst>
              </p:cNvPr>
              <p:cNvSpPr/>
              <p:nvPr/>
            </p:nvSpPr>
            <p:spPr>
              <a:xfrm>
                <a:off x="4707562" y="4050983"/>
                <a:ext cx="1218522" cy="39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4" name="Объект 13">
                <a:extLst>
                  <a:ext uri="{FF2B5EF4-FFF2-40B4-BE49-F238E27FC236}">
                    <a16:creationId xmlns:a16="http://schemas.microsoft.com/office/drawing/2014/main" xmlns="" id="{119F311E-8275-4C81-8457-516689A27A84}"/>
                  </a:ext>
                </a:extLst>
              </p:cNvPr>
              <p:cNvGraphicFramePr>
                <a:graphicFrameLocks noChangeAspect="1"/>
              </p:cNvGraphicFramePr>
              <p:nvPr>
                <p:extLst>
                  <p:ext uri="{D42A27DB-BD31-4B8C-83A1-F6EECF244321}">
                    <p14:modId xmlns:p14="http://schemas.microsoft.com/office/powerpoint/2010/main" val="2725625078"/>
                  </p:ext>
                </p:extLst>
              </p:nvPr>
            </p:nvGraphicFramePr>
            <p:xfrm>
              <a:off x="5926084" y="3708281"/>
              <a:ext cx="3798730" cy="992850"/>
            </p:xfrm>
            <a:graphic>
              <a:graphicData uri="http://schemas.openxmlformats.org/presentationml/2006/ole">
                <mc:AlternateContent xmlns:mc="http://schemas.openxmlformats.org/markup-compatibility/2006">
                  <mc:Choice xmlns:v="urn:schemas-microsoft-com:vml" Requires="v">
                    <p:oleObj spid="_x0000_s1229" name="Equation" r:id="rId5" imgW="1676102" imgH="438819" progId="Equation.DSMT4">
                      <p:embed/>
                    </p:oleObj>
                  </mc:Choice>
                  <mc:Fallback>
                    <p:oleObj name="Equation" r:id="rId5" imgW="1676102" imgH="438819" progId="Equation.DSMT4">
                      <p:embed/>
                      <p:pic>
                        <p:nvPicPr>
                          <p:cNvPr id="0" name=""/>
                          <p:cNvPicPr/>
                          <p:nvPr/>
                        </p:nvPicPr>
                        <p:blipFill>
                          <a:blip r:embed="rId6"/>
                          <a:stretch>
                            <a:fillRect/>
                          </a:stretch>
                        </p:blipFill>
                        <p:spPr>
                          <a:xfrm>
                            <a:off x="5926084" y="3708281"/>
                            <a:ext cx="3798730" cy="992850"/>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grpSp>
        <p:sp>
          <p:nvSpPr>
            <p:cNvPr id="17" name="TextBox 16">
              <a:extLst>
                <a:ext uri="{FF2B5EF4-FFF2-40B4-BE49-F238E27FC236}">
                  <a16:creationId xmlns:a16="http://schemas.microsoft.com/office/drawing/2014/main" xmlns="" id="{FA582793-2563-45DD-B5E3-254E62F2809E}"/>
                </a:ext>
              </a:extLst>
            </p:cNvPr>
            <p:cNvSpPr txBox="1"/>
            <p:nvPr/>
          </p:nvSpPr>
          <p:spPr>
            <a:xfrm>
              <a:off x="10646252" y="4013735"/>
              <a:ext cx="556836" cy="461665"/>
            </a:xfrm>
            <a:prstGeom prst="rect">
              <a:avLst/>
            </a:prstGeom>
            <a:noFill/>
          </p:spPr>
          <p:txBody>
            <a:bodyPr wrap="square" rtlCol="0">
              <a:spAutoFit/>
            </a:bodyPr>
            <a:lstStyle/>
            <a:p>
              <a:r>
                <a:rPr lang="en-US" sz="2400" dirty="0"/>
                <a:t>(2) </a:t>
              </a:r>
              <a:endParaRPr lang="ru-RU" sz="2400" dirty="0"/>
            </a:p>
          </p:txBody>
        </p:sp>
        <p:sp>
          <p:nvSpPr>
            <p:cNvPr id="19" name="TextBox 18">
              <a:extLst>
                <a:ext uri="{FF2B5EF4-FFF2-40B4-BE49-F238E27FC236}">
                  <a16:creationId xmlns:a16="http://schemas.microsoft.com/office/drawing/2014/main" xmlns="" id="{66D644E3-FBD1-40CD-9418-38040A32800B}"/>
                </a:ext>
              </a:extLst>
            </p:cNvPr>
            <p:cNvSpPr txBox="1"/>
            <p:nvPr/>
          </p:nvSpPr>
          <p:spPr>
            <a:xfrm>
              <a:off x="208976" y="4079058"/>
              <a:ext cx="471604" cy="400110"/>
            </a:xfrm>
            <a:prstGeom prst="rect">
              <a:avLst/>
            </a:prstGeom>
            <a:noFill/>
          </p:spPr>
          <p:txBody>
            <a:bodyPr wrap="none" rtlCol="0">
              <a:spAutoFit/>
            </a:bodyPr>
            <a:lstStyle/>
            <a:p>
              <a:r>
                <a:rPr lang="en-US" sz="2000" dirty="0"/>
                <a:t>(1)</a:t>
              </a:r>
              <a:endParaRPr lang="ru-RU" sz="2000" dirty="0"/>
            </a:p>
          </p:txBody>
        </p:sp>
      </p:grpSp>
    </p:spTree>
    <p:extLst>
      <p:ext uri="{BB962C8B-B14F-4D97-AF65-F5344CB8AC3E}">
        <p14:creationId xmlns:p14="http://schemas.microsoft.com/office/powerpoint/2010/main" val="305182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6</a:t>
            </a:fld>
            <a:endParaRPr lang="ru-RU" sz="1800" dirty="0">
              <a:solidFill>
                <a:srgbClr val="C0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xmlns="" id="{F170F992-3665-4E3E-98A3-FF9821267B7A}"/>
              </a:ext>
            </a:extLst>
          </p:cNvPr>
          <p:cNvSpPr>
            <a:spLocks noChangeArrowheads="1"/>
          </p:cNvSpPr>
          <p:nvPr/>
        </p:nvSpPr>
        <p:spPr bwMode="auto">
          <a:xfrm>
            <a:off x="3850106" y="288756"/>
            <a:ext cx="137793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a:extLst>
              <a:ext uri="{FF2B5EF4-FFF2-40B4-BE49-F238E27FC236}">
                <a16:creationId xmlns:a16="http://schemas.microsoft.com/office/drawing/2014/main" xmlns="" id="{3574D76D-0F88-40DF-800F-A962C41EFE4E}"/>
              </a:ext>
            </a:extLst>
          </p:cNvPr>
          <p:cNvGraphicFramePr>
            <a:graphicFrameLocks noChangeAspect="1"/>
          </p:cNvGraphicFramePr>
          <p:nvPr>
            <p:extLst>
              <p:ext uri="{D42A27DB-BD31-4B8C-83A1-F6EECF244321}">
                <p14:modId xmlns:p14="http://schemas.microsoft.com/office/powerpoint/2010/main" val="3284268021"/>
              </p:ext>
            </p:extLst>
          </p:nvPr>
        </p:nvGraphicFramePr>
        <p:xfrm>
          <a:off x="4658629" y="248470"/>
          <a:ext cx="3728108" cy="1357162"/>
        </p:xfrm>
        <a:graphic>
          <a:graphicData uri="http://schemas.openxmlformats.org/presentationml/2006/ole">
            <mc:AlternateContent xmlns:mc="http://schemas.openxmlformats.org/markup-compatibility/2006">
              <mc:Choice xmlns:v="urn:schemas-microsoft-com:vml" Requires="v">
                <p:oleObj spid="_x0000_s2251" name="Equation" r:id="rId3" imgW="2171700" imgH="787400" progId="Equation.DSMT4">
                  <p:embed/>
                </p:oleObj>
              </mc:Choice>
              <mc:Fallback>
                <p:oleObj name="Equation" r:id="rId3" imgW="2171700" imgH="787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629" y="248470"/>
                        <a:ext cx="3728108" cy="135716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6" name="TextBox 5">
            <a:extLst>
              <a:ext uri="{FF2B5EF4-FFF2-40B4-BE49-F238E27FC236}">
                <a16:creationId xmlns:a16="http://schemas.microsoft.com/office/drawing/2014/main" xmlns="" id="{646F5439-6F28-46E2-97AC-A88F53D52AE2}"/>
              </a:ext>
            </a:extLst>
          </p:cNvPr>
          <p:cNvSpPr txBox="1"/>
          <p:nvPr/>
        </p:nvSpPr>
        <p:spPr>
          <a:xfrm>
            <a:off x="10231655" y="790142"/>
            <a:ext cx="471604" cy="400110"/>
          </a:xfrm>
          <a:prstGeom prst="rect">
            <a:avLst/>
          </a:prstGeom>
          <a:noFill/>
        </p:spPr>
        <p:txBody>
          <a:bodyPr wrap="none" rtlCol="0">
            <a:spAutoFit/>
          </a:bodyPr>
          <a:lstStyle/>
          <a:p>
            <a:r>
              <a:rPr lang="en-US" sz="2000" dirty="0"/>
              <a:t>(3)</a:t>
            </a:r>
            <a:endParaRPr lang="ru-RU" sz="2000" dirty="0"/>
          </a:p>
        </p:txBody>
      </p:sp>
      <p:sp>
        <p:nvSpPr>
          <p:cNvPr id="7" name="Rectangle 4">
            <a:extLst>
              <a:ext uri="{FF2B5EF4-FFF2-40B4-BE49-F238E27FC236}">
                <a16:creationId xmlns:a16="http://schemas.microsoft.com/office/drawing/2014/main" xmlns="" id="{18D46554-F1C3-403A-B831-5E7BF49D607D}"/>
              </a:ext>
            </a:extLst>
          </p:cNvPr>
          <p:cNvSpPr>
            <a:spLocks noChangeArrowheads="1"/>
          </p:cNvSpPr>
          <p:nvPr/>
        </p:nvSpPr>
        <p:spPr bwMode="auto">
          <a:xfrm>
            <a:off x="52939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a:extLst>
              <a:ext uri="{FF2B5EF4-FFF2-40B4-BE49-F238E27FC236}">
                <a16:creationId xmlns:a16="http://schemas.microsoft.com/office/drawing/2014/main" xmlns="" id="{1E7CCCC2-F9B0-4E26-B35A-4CA8DB3D6F58}"/>
              </a:ext>
            </a:extLst>
          </p:cNvPr>
          <p:cNvGraphicFramePr>
            <a:graphicFrameLocks noChangeAspect="1"/>
          </p:cNvGraphicFramePr>
          <p:nvPr>
            <p:extLst>
              <p:ext uri="{D42A27DB-BD31-4B8C-83A1-F6EECF244321}">
                <p14:modId xmlns:p14="http://schemas.microsoft.com/office/powerpoint/2010/main" val="4137784887"/>
              </p:ext>
            </p:extLst>
          </p:nvPr>
        </p:nvGraphicFramePr>
        <p:xfrm>
          <a:off x="3454807" y="2055845"/>
          <a:ext cx="6135752" cy="847023"/>
        </p:xfrm>
        <a:graphic>
          <a:graphicData uri="http://schemas.openxmlformats.org/presentationml/2006/ole">
            <mc:AlternateContent xmlns:mc="http://schemas.openxmlformats.org/markup-compatibility/2006">
              <mc:Choice xmlns:v="urn:schemas-microsoft-com:vml" Requires="v">
                <p:oleObj spid="_x0000_s2252" name="Equation" r:id="rId5" imgW="2832100" imgH="393700" progId="Equation.DSMT4">
                  <p:embed/>
                </p:oleObj>
              </mc:Choice>
              <mc:Fallback>
                <p:oleObj name="Equation" r:id="rId5" imgW="28321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807" y="2055845"/>
                        <a:ext cx="6135752" cy="847023"/>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9" name="TextBox 8">
            <a:extLst>
              <a:ext uri="{FF2B5EF4-FFF2-40B4-BE49-F238E27FC236}">
                <a16:creationId xmlns:a16="http://schemas.microsoft.com/office/drawing/2014/main" xmlns="" id="{378D275E-5C15-4314-9096-98EA15CE797D}"/>
              </a:ext>
            </a:extLst>
          </p:cNvPr>
          <p:cNvSpPr txBox="1"/>
          <p:nvPr/>
        </p:nvSpPr>
        <p:spPr>
          <a:xfrm>
            <a:off x="10518393" y="2402760"/>
            <a:ext cx="471604" cy="400110"/>
          </a:xfrm>
          <a:prstGeom prst="rect">
            <a:avLst/>
          </a:prstGeom>
          <a:noFill/>
        </p:spPr>
        <p:txBody>
          <a:bodyPr wrap="none" rtlCol="0">
            <a:spAutoFit/>
          </a:bodyPr>
          <a:lstStyle/>
          <a:p>
            <a:r>
              <a:rPr lang="en-US" sz="2000" dirty="0"/>
              <a:t>(4)</a:t>
            </a:r>
            <a:endParaRPr lang="ru-RU" sz="2000" dirty="0"/>
          </a:p>
        </p:txBody>
      </p:sp>
      <p:sp>
        <p:nvSpPr>
          <p:cNvPr id="10" name="TextBox 9">
            <a:extLst>
              <a:ext uri="{FF2B5EF4-FFF2-40B4-BE49-F238E27FC236}">
                <a16:creationId xmlns:a16="http://schemas.microsoft.com/office/drawing/2014/main" xmlns="" id="{816F9420-462E-4C9A-BFBB-17308D88B129}"/>
              </a:ext>
            </a:extLst>
          </p:cNvPr>
          <p:cNvSpPr txBox="1"/>
          <p:nvPr/>
        </p:nvSpPr>
        <p:spPr>
          <a:xfrm>
            <a:off x="413886" y="3353082"/>
            <a:ext cx="6872439"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function was analyzed in paper [8]. 4 cases are possible: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16F851C4-2700-451B-9CCC-9191A45D5073}"/>
              </a:ext>
            </a:extLst>
          </p:cNvPr>
          <p:cNvSpPr txBox="1"/>
          <p:nvPr/>
        </p:nvSpPr>
        <p:spPr>
          <a:xfrm>
            <a:off x="192505" y="3946358"/>
            <a:ext cx="11511815" cy="2016771"/>
          </a:xfrm>
          <a:prstGeom prst="rect">
            <a:avLst/>
          </a:prstGeom>
          <a:blipFill>
            <a:blip r:embed="rId7"/>
            <a:tile tx="0" ty="0" sx="100000" sy="100000" flip="none" algn="tl"/>
          </a:blipFill>
          <a:ln w="22225">
            <a:solidFill>
              <a:srgbClr val="0000FF"/>
            </a:solidFill>
          </a:ln>
        </p:spPr>
        <p:txBody>
          <a:bodyPr wrap="square" rtlCol="0">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Case a) when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&gt; 1. The contribution of two terms in (4) becomes negligible when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Case b) when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&lt; 1. The contribution of two terms in (4) becomes negligible when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Case c) when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&gt; 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&lt; 1. For this case it is necessary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&lt;1.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Case d) when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&lt; 1,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&gt; 1. For this case it is necessary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&gt;1.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Стрелка: счетверенная 13">
            <a:extLst>
              <a:ext uri="{FF2B5EF4-FFF2-40B4-BE49-F238E27FC236}">
                <a16:creationId xmlns:a16="http://schemas.microsoft.com/office/drawing/2014/main" xmlns="" id="{EA4E7AD1-B19E-461D-84A0-7C5233DD21F3}"/>
              </a:ext>
            </a:extLst>
          </p:cNvPr>
          <p:cNvSpPr/>
          <p:nvPr/>
        </p:nvSpPr>
        <p:spPr>
          <a:xfrm>
            <a:off x="9437553" y="4560275"/>
            <a:ext cx="1029904" cy="788935"/>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a:extLst>
              <a:ext uri="{FF2B5EF4-FFF2-40B4-BE49-F238E27FC236}">
                <a16:creationId xmlns:a16="http://schemas.microsoft.com/office/drawing/2014/main" xmlns="" id="{7C00BC64-AE35-40D2-974F-13AC25F6224E}"/>
              </a:ext>
            </a:extLst>
          </p:cNvPr>
          <p:cNvCxnSpPr/>
          <p:nvPr/>
        </p:nvCxnSpPr>
        <p:spPr>
          <a:xfrm flipV="1">
            <a:off x="5584723" y="2271252"/>
            <a:ext cx="937960" cy="658761"/>
          </a:xfrm>
          <a:prstGeom prst="line">
            <a:avLst/>
          </a:prstGeom>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6379D2F9-2A60-447F-AFF3-1B21E45AD0B6}"/>
              </a:ext>
            </a:extLst>
          </p:cNvPr>
          <p:cNvCxnSpPr/>
          <p:nvPr/>
        </p:nvCxnSpPr>
        <p:spPr>
          <a:xfrm flipV="1">
            <a:off x="7759213" y="2255775"/>
            <a:ext cx="937960" cy="658761"/>
          </a:xfrm>
          <a:prstGeom prst="line">
            <a:avLst/>
          </a:prstGeom>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53E7D15D-A4C6-4ADF-9EC9-291C3C8C11EC}"/>
              </a:ext>
            </a:extLst>
          </p:cNvPr>
          <p:cNvCxnSpPr>
            <a:cxnSpLocks/>
          </p:cNvCxnSpPr>
          <p:nvPr/>
        </p:nvCxnSpPr>
        <p:spPr>
          <a:xfrm>
            <a:off x="5625999" y="2200607"/>
            <a:ext cx="940001" cy="767631"/>
          </a:xfrm>
          <a:prstGeom prst="line">
            <a:avLst/>
          </a:prstGeom>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E8941D7B-E423-46CE-81EC-4E81AEAF9118}"/>
              </a:ext>
            </a:extLst>
          </p:cNvPr>
          <p:cNvCxnSpPr>
            <a:cxnSpLocks/>
          </p:cNvCxnSpPr>
          <p:nvPr/>
        </p:nvCxnSpPr>
        <p:spPr>
          <a:xfrm>
            <a:off x="7792218" y="2177376"/>
            <a:ext cx="940001" cy="76763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9076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7</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1E33F1A5-A60E-4E2F-A3AC-CDDBC8770E41}"/>
              </a:ext>
            </a:extLst>
          </p:cNvPr>
          <p:cNvSpPr txBox="1"/>
          <p:nvPr/>
        </p:nvSpPr>
        <p:spPr>
          <a:xfrm>
            <a:off x="147484" y="129757"/>
            <a:ext cx="4277031" cy="369332"/>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Therefore, one can write approximately </a:t>
            </a:r>
            <a:endParaRPr lang="ru-RU" dirty="0"/>
          </a:p>
        </p:txBody>
      </p:sp>
      <p:sp>
        <p:nvSpPr>
          <p:cNvPr id="5" name="Rectangle 2">
            <a:extLst>
              <a:ext uri="{FF2B5EF4-FFF2-40B4-BE49-F238E27FC236}">
                <a16:creationId xmlns:a16="http://schemas.microsoft.com/office/drawing/2014/main" xmlns="" id="{01B99728-60AB-43FD-8EE6-6910BD7FE5F0}"/>
              </a:ext>
            </a:extLst>
          </p:cNvPr>
          <p:cNvSpPr>
            <a:spLocks noChangeArrowheads="1"/>
          </p:cNvSpPr>
          <p:nvPr/>
        </p:nvSpPr>
        <p:spPr bwMode="auto">
          <a:xfrm>
            <a:off x="4011560" y="707922"/>
            <a:ext cx="137431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pSp>
        <p:nvGrpSpPr>
          <p:cNvPr id="17" name="Группа 16">
            <a:extLst>
              <a:ext uri="{FF2B5EF4-FFF2-40B4-BE49-F238E27FC236}">
                <a16:creationId xmlns:a16="http://schemas.microsoft.com/office/drawing/2014/main" xmlns="" id="{AA310A61-424F-4C25-A4AC-858A674EBF36}"/>
              </a:ext>
            </a:extLst>
          </p:cNvPr>
          <p:cNvGrpSpPr/>
          <p:nvPr/>
        </p:nvGrpSpPr>
        <p:grpSpPr>
          <a:xfrm>
            <a:off x="3775587" y="707922"/>
            <a:ext cx="6980559" cy="983226"/>
            <a:chOff x="3775587" y="707922"/>
            <a:chExt cx="6980559" cy="983226"/>
          </a:xfrm>
        </p:grpSpPr>
        <p:graphicFrame>
          <p:nvGraphicFramePr>
            <p:cNvPr id="6" name="Объект 5">
              <a:extLst>
                <a:ext uri="{FF2B5EF4-FFF2-40B4-BE49-F238E27FC236}">
                  <a16:creationId xmlns:a16="http://schemas.microsoft.com/office/drawing/2014/main" xmlns="" id="{0F91B659-D7C3-4F30-8F9A-6BE5CFE740DA}"/>
                </a:ext>
              </a:extLst>
            </p:cNvPr>
            <p:cNvGraphicFramePr>
              <a:graphicFrameLocks noChangeAspect="1"/>
            </p:cNvGraphicFramePr>
            <p:nvPr>
              <p:extLst>
                <p:ext uri="{D42A27DB-BD31-4B8C-83A1-F6EECF244321}">
                  <p14:modId xmlns:p14="http://schemas.microsoft.com/office/powerpoint/2010/main" val="1212910085"/>
                </p:ext>
              </p:extLst>
            </p:nvPr>
          </p:nvGraphicFramePr>
          <p:xfrm>
            <a:off x="3775587" y="707922"/>
            <a:ext cx="4916130" cy="983226"/>
          </p:xfrm>
          <a:graphic>
            <a:graphicData uri="http://schemas.openxmlformats.org/presentationml/2006/ole">
              <mc:AlternateContent xmlns:mc="http://schemas.openxmlformats.org/markup-compatibility/2006">
                <mc:Choice xmlns:v="urn:schemas-microsoft-com:vml" Requires="v">
                  <p:oleObj spid="_x0000_s3273" name="Equation" r:id="rId3" imgW="2374900" imgH="482600" progId="Equation.DSMT4">
                    <p:embed/>
                  </p:oleObj>
                </mc:Choice>
                <mc:Fallback>
                  <p:oleObj name="Equation" r:id="rId3" imgW="23749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587" y="707922"/>
                          <a:ext cx="4916130" cy="983226"/>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2225">
                          <a:solidFill>
                            <a:srgbClr val="0000FF"/>
                          </a:solidFill>
                        </a:ln>
                      </p:spPr>
                    </p:pic>
                  </p:oleObj>
                </mc:Fallback>
              </mc:AlternateContent>
            </a:graphicData>
          </a:graphic>
        </p:graphicFrame>
        <p:sp>
          <p:nvSpPr>
            <p:cNvPr id="7" name="TextBox 6">
              <a:extLst>
                <a:ext uri="{FF2B5EF4-FFF2-40B4-BE49-F238E27FC236}">
                  <a16:creationId xmlns:a16="http://schemas.microsoft.com/office/drawing/2014/main" xmlns="" id="{DE7D86F6-1805-4525-9DE6-7DB2D3F1BD5D}"/>
                </a:ext>
              </a:extLst>
            </p:cNvPr>
            <p:cNvSpPr txBox="1"/>
            <p:nvPr/>
          </p:nvSpPr>
          <p:spPr>
            <a:xfrm>
              <a:off x="10284542" y="1022339"/>
              <a:ext cx="471604" cy="400110"/>
            </a:xfrm>
            <a:prstGeom prst="rect">
              <a:avLst/>
            </a:prstGeom>
            <a:noFill/>
          </p:spPr>
          <p:txBody>
            <a:bodyPr wrap="none" rtlCol="0">
              <a:spAutoFit/>
            </a:bodyPr>
            <a:lstStyle/>
            <a:p>
              <a:r>
                <a:rPr lang="en-US" sz="2000" dirty="0"/>
                <a:t>(5)</a:t>
              </a:r>
              <a:endParaRPr lang="ru-RU" sz="2000" dirty="0"/>
            </a:p>
          </p:txBody>
        </p:sp>
      </p:grpSp>
      <p:sp>
        <p:nvSpPr>
          <p:cNvPr id="8" name="TextBox 7">
            <a:extLst>
              <a:ext uri="{FF2B5EF4-FFF2-40B4-BE49-F238E27FC236}">
                <a16:creationId xmlns:a16="http://schemas.microsoft.com/office/drawing/2014/main" xmlns="" id="{2D6287CD-E9E7-43F6-924E-02D71246794E}"/>
              </a:ext>
            </a:extLst>
          </p:cNvPr>
          <p:cNvSpPr txBox="1"/>
          <p:nvPr/>
        </p:nvSpPr>
        <p:spPr>
          <a:xfrm>
            <a:off x="147484" y="1976284"/>
            <a:ext cx="11939740" cy="461665"/>
          </a:xfrm>
          <a:prstGeom prst="rect">
            <a:avLst/>
          </a:prstGeom>
          <a:noFill/>
        </p:spPr>
        <p:txBody>
          <a:bodyPr wrap="square" rtlCol="0">
            <a:spAutoFit/>
          </a:bodyPr>
          <a:lstStyle/>
          <a:p>
            <a:r>
              <a:rPr lang="en-US" sz="2400" dirty="0"/>
              <a:t>Conclusion – the generalized W-M function is self-similar.  </a:t>
            </a:r>
            <a:endParaRPr lang="ru-RU" sz="2400" dirty="0"/>
          </a:p>
        </p:txBody>
      </p:sp>
      <p:sp>
        <p:nvSpPr>
          <p:cNvPr id="10" name="TextBox 9">
            <a:extLst>
              <a:ext uri="{FF2B5EF4-FFF2-40B4-BE49-F238E27FC236}">
                <a16:creationId xmlns:a16="http://schemas.microsoft.com/office/drawing/2014/main" xmlns="" id="{E32A989E-BD3E-450E-AD87-E886D44072CF}"/>
              </a:ext>
            </a:extLst>
          </p:cNvPr>
          <p:cNvSpPr txBox="1"/>
          <p:nvPr/>
        </p:nvSpPr>
        <p:spPr>
          <a:xfrm>
            <a:off x="147484" y="2421321"/>
            <a:ext cx="11939740" cy="960328"/>
          </a:xfrm>
          <a:prstGeom prst="rect">
            <a:avLst/>
          </a:prstGeom>
          <a:noFill/>
        </p:spPr>
        <p:txBody>
          <a:bodyPr wrap="square" rtlCol="0">
            <a:spAutoFit/>
          </a:bodyPr>
          <a:lstStyle/>
          <a:p>
            <a:pPr algn="just">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Let us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suppose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that initial function represents itself a linear combination of 3 generalized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W-M functions of the type (2).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 name="Группа 15">
            <a:extLst>
              <a:ext uri="{FF2B5EF4-FFF2-40B4-BE49-F238E27FC236}">
                <a16:creationId xmlns:a16="http://schemas.microsoft.com/office/drawing/2014/main" xmlns="" id="{6AB5DB23-B1F3-446B-8F8A-C793B110CA79}"/>
              </a:ext>
            </a:extLst>
          </p:cNvPr>
          <p:cNvGrpSpPr/>
          <p:nvPr/>
        </p:nvGrpSpPr>
        <p:grpSpPr>
          <a:xfrm>
            <a:off x="3740741" y="3254051"/>
            <a:ext cx="7084231" cy="1614948"/>
            <a:chOff x="3740741" y="3254051"/>
            <a:chExt cx="7084231" cy="1614948"/>
          </a:xfrm>
        </p:grpSpPr>
        <p:graphicFrame>
          <p:nvGraphicFramePr>
            <p:cNvPr id="12" name="Объект 11">
              <a:extLst>
                <a:ext uri="{FF2B5EF4-FFF2-40B4-BE49-F238E27FC236}">
                  <a16:creationId xmlns:a16="http://schemas.microsoft.com/office/drawing/2014/main" xmlns="" id="{B9910FEB-D96C-436E-B399-E523C0AF8FF8}"/>
                </a:ext>
              </a:extLst>
            </p:cNvPr>
            <p:cNvGraphicFramePr>
              <a:graphicFrameLocks noChangeAspect="1"/>
            </p:cNvGraphicFramePr>
            <p:nvPr>
              <p:extLst>
                <p:ext uri="{D42A27DB-BD31-4B8C-83A1-F6EECF244321}">
                  <p14:modId xmlns:p14="http://schemas.microsoft.com/office/powerpoint/2010/main" val="3641011794"/>
                </p:ext>
              </p:extLst>
            </p:nvPr>
          </p:nvGraphicFramePr>
          <p:xfrm>
            <a:off x="3740741" y="3254051"/>
            <a:ext cx="4710517" cy="1614948"/>
          </p:xfrm>
          <a:graphic>
            <a:graphicData uri="http://schemas.openxmlformats.org/presentationml/2006/ole">
              <mc:AlternateContent xmlns:mc="http://schemas.openxmlformats.org/markup-compatibility/2006">
                <mc:Choice xmlns:v="urn:schemas-microsoft-com:vml" Requires="v">
                  <p:oleObj spid="_x0000_s3274" name="Equation" r:id="rId5" imgW="2504616" imgH="858527" progId="Equation.DSMT4">
                    <p:embed/>
                  </p:oleObj>
                </mc:Choice>
                <mc:Fallback>
                  <p:oleObj name="Equation" r:id="rId5" imgW="2504616" imgH="858527" progId="Equation.DSMT4">
                    <p:embed/>
                    <p:pic>
                      <p:nvPicPr>
                        <p:cNvPr id="0" name=""/>
                        <p:cNvPicPr/>
                        <p:nvPr/>
                      </p:nvPicPr>
                      <p:blipFill>
                        <a:blip r:embed="rId6"/>
                        <a:stretch>
                          <a:fillRect/>
                        </a:stretch>
                      </p:blipFill>
                      <p:spPr>
                        <a:xfrm>
                          <a:off x="3740741" y="3254051"/>
                          <a:ext cx="4710517" cy="1614948"/>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3" name="TextBox 12">
              <a:extLst>
                <a:ext uri="{FF2B5EF4-FFF2-40B4-BE49-F238E27FC236}">
                  <a16:creationId xmlns:a16="http://schemas.microsoft.com/office/drawing/2014/main" xmlns="" id="{36FF49BD-361E-4F48-9F24-C0D251E50E0F}"/>
                </a:ext>
              </a:extLst>
            </p:cNvPr>
            <p:cNvSpPr txBox="1"/>
            <p:nvPr/>
          </p:nvSpPr>
          <p:spPr>
            <a:xfrm>
              <a:off x="10353368" y="3873910"/>
              <a:ext cx="471604" cy="400110"/>
            </a:xfrm>
            <a:prstGeom prst="rect">
              <a:avLst/>
            </a:prstGeom>
            <a:noFill/>
          </p:spPr>
          <p:txBody>
            <a:bodyPr wrap="none" rtlCol="0">
              <a:spAutoFit/>
            </a:bodyPr>
            <a:lstStyle/>
            <a:p>
              <a:r>
                <a:rPr lang="en-US" sz="2000" dirty="0"/>
                <a:t>(6)</a:t>
              </a:r>
              <a:endParaRPr lang="ru-RU" sz="2000" dirty="0"/>
            </a:p>
          </p:txBody>
        </p:sp>
      </p:grpSp>
      <p:sp>
        <p:nvSpPr>
          <p:cNvPr id="14" name="TextBox 13">
            <a:extLst>
              <a:ext uri="{FF2B5EF4-FFF2-40B4-BE49-F238E27FC236}">
                <a16:creationId xmlns:a16="http://schemas.microsoft.com/office/drawing/2014/main" xmlns="" id="{F62DF182-20DA-40C6-A473-61A95E464AA9}"/>
              </a:ext>
            </a:extLst>
          </p:cNvPr>
          <p:cNvSpPr txBox="1"/>
          <p:nvPr/>
        </p:nvSpPr>
        <p:spPr>
          <a:xfrm>
            <a:off x="147484" y="5286665"/>
            <a:ext cx="11939740" cy="707886"/>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assume that "microscopic" functions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f</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fulfil comparable decompositions and that the evaluations of each sum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given above are still accurate. Therefore, using approximate relationship (5) one can write</a:t>
            </a:r>
            <a:endParaRPr lang="ru-RU" dirty="0"/>
          </a:p>
        </p:txBody>
      </p:sp>
    </p:spTree>
    <p:extLst>
      <p:ext uri="{BB962C8B-B14F-4D97-AF65-F5344CB8AC3E}">
        <p14:creationId xmlns:p14="http://schemas.microsoft.com/office/powerpoint/2010/main" val="298959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8</a:t>
            </a:fld>
            <a:endParaRPr lang="ru-RU" sz="1800" dirty="0">
              <a:solidFill>
                <a:srgbClr val="C00000"/>
              </a:solidFill>
              <a:effectLst>
                <a:outerShdw blurRad="38100" dist="38100" dir="2700000" algn="tl">
                  <a:srgbClr val="000000">
                    <a:alpha val="43137"/>
                  </a:srgbClr>
                </a:outerShdw>
              </a:effectLst>
            </a:endParaRPr>
          </a:p>
        </p:txBody>
      </p:sp>
      <p:grpSp>
        <p:nvGrpSpPr>
          <p:cNvPr id="11" name="Группа 10">
            <a:extLst>
              <a:ext uri="{FF2B5EF4-FFF2-40B4-BE49-F238E27FC236}">
                <a16:creationId xmlns:a16="http://schemas.microsoft.com/office/drawing/2014/main" xmlns="" id="{32E8BF2E-20E1-416E-B4C2-A93DF3FB049B}"/>
              </a:ext>
            </a:extLst>
          </p:cNvPr>
          <p:cNvGrpSpPr/>
          <p:nvPr/>
        </p:nvGrpSpPr>
        <p:grpSpPr>
          <a:xfrm>
            <a:off x="3192780" y="298162"/>
            <a:ext cx="7524037" cy="1386348"/>
            <a:chOff x="3192780" y="298162"/>
            <a:chExt cx="7524037" cy="1386348"/>
          </a:xfrm>
        </p:grpSpPr>
        <p:graphicFrame>
          <p:nvGraphicFramePr>
            <p:cNvPr id="3" name="Объект 2">
              <a:extLst>
                <a:ext uri="{FF2B5EF4-FFF2-40B4-BE49-F238E27FC236}">
                  <a16:creationId xmlns:a16="http://schemas.microsoft.com/office/drawing/2014/main" xmlns="" id="{512FE95D-3E9E-4FEB-B674-FDABB07C3904}"/>
                </a:ext>
              </a:extLst>
            </p:cNvPr>
            <p:cNvGraphicFramePr>
              <a:graphicFrameLocks noChangeAspect="1"/>
            </p:cNvGraphicFramePr>
            <p:nvPr>
              <p:extLst>
                <p:ext uri="{D42A27DB-BD31-4B8C-83A1-F6EECF244321}">
                  <p14:modId xmlns:p14="http://schemas.microsoft.com/office/powerpoint/2010/main" val="1099421171"/>
                </p:ext>
              </p:extLst>
            </p:nvPr>
          </p:nvGraphicFramePr>
          <p:xfrm>
            <a:off x="3192780" y="298162"/>
            <a:ext cx="4921535" cy="1386348"/>
          </p:xfrm>
          <a:graphic>
            <a:graphicData uri="http://schemas.openxmlformats.org/presentationml/2006/ole">
              <mc:AlternateContent xmlns:mc="http://schemas.openxmlformats.org/markup-compatibility/2006">
                <mc:Choice xmlns:v="urn:schemas-microsoft-com:vml" Requires="v">
                  <p:oleObj spid="_x0000_s4496" name="Equation" r:id="rId3" imgW="2705100" imgH="762000" progId="Equation.DSMT4">
                    <p:embed/>
                  </p:oleObj>
                </mc:Choice>
                <mc:Fallback>
                  <p:oleObj name="Equation" r:id="rId3" imgW="2705100" imgH="762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780" y="298162"/>
                          <a:ext cx="4921535" cy="1386348"/>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5" name="TextBox 4">
              <a:extLst>
                <a:ext uri="{FF2B5EF4-FFF2-40B4-BE49-F238E27FC236}">
                  <a16:creationId xmlns:a16="http://schemas.microsoft.com/office/drawing/2014/main" xmlns="" id="{DA9C7F3D-4273-44FA-B219-097BD97EA60B}"/>
                </a:ext>
              </a:extLst>
            </p:cNvPr>
            <p:cNvSpPr txBox="1"/>
            <p:nvPr/>
          </p:nvSpPr>
          <p:spPr>
            <a:xfrm>
              <a:off x="10245213" y="791281"/>
              <a:ext cx="471604" cy="400110"/>
            </a:xfrm>
            <a:prstGeom prst="rect">
              <a:avLst/>
            </a:prstGeom>
            <a:noFill/>
          </p:spPr>
          <p:txBody>
            <a:bodyPr wrap="none" rtlCol="0">
              <a:spAutoFit/>
            </a:bodyPr>
            <a:lstStyle/>
            <a:p>
              <a:r>
                <a:rPr lang="en-US" sz="2000" dirty="0"/>
                <a:t>(7)</a:t>
              </a:r>
              <a:endParaRPr lang="ru-RU" sz="2000" dirty="0"/>
            </a:p>
          </p:txBody>
        </p:sp>
      </p:grpSp>
      <p:sp>
        <p:nvSpPr>
          <p:cNvPr id="6" name="TextBox 5">
            <a:extLst>
              <a:ext uri="{FF2B5EF4-FFF2-40B4-BE49-F238E27FC236}">
                <a16:creationId xmlns:a16="http://schemas.microsoft.com/office/drawing/2014/main" xmlns="" id="{37BC7F74-F75A-4C4E-84B2-57FB544B8D32}"/>
              </a:ext>
            </a:extLst>
          </p:cNvPr>
          <p:cNvSpPr txBox="1"/>
          <p:nvPr/>
        </p:nvSpPr>
        <p:spPr>
          <a:xfrm>
            <a:off x="196645" y="2045110"/>
            <a:ext cx="11798710" cy="707886"/>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rPr>
              <a:t>Here </a:t>
            </a:r>
            <a:r>
              <a:rPr lang="en-US" sz="2000" i="1" dirty="0" err="1">
                <a:solidFill>
                  <a:srgbClr val="0000FF"/>
                </a:solidFill>
                <a:latin typeface="Times New Roman" panose="02020603050405020304" pitchFamily="18" charset="0"/>
                <a:ea typeface="Calibri" panose="020F0502020204030204" pitchFamily="34" charset="0"/>
              </a:rPr>
              <a:t>F</a:t>
            </a:r>
            <a:r>
              <a:rPr lang="en-US" sz="2000" i="1" baseline="-25000" dirty="0" err="1">
                <a:solidFill>
                  <a:srgbClr val="0000FF"/>
                </a:solidFill>
                <a:latin typeface="Times New Roman" panose="02020603050405020304" pitchFamily="18" charset="0"/>
                <a:ea typeface="Calibri" panose="020F0502020204030204" pitchFamily="34" charset="0"/>
              </a:rPr>
              <a:t>k</a:t>
            </a:r>
            <a:r>
              <a:rPr lang="en-US" sz="2000" dirty="0">
                <a:solidFill>
                  <a:srgbClr val="0000FF"/>
                </a:solidFill>
                <a:latin typeface="Times New Roman" panose="02020603050405020304" pitchFamily="18" charset="0"/>
                <a:ea typeface="Calibri" panose="020F0502020204030204" pitchFamily="34" charset="0"/>
              </a:rPr>
              <a:t>(</a:t>
            </a:r>
            <a:r>
              <a:rPr lang="en-US" sz="2000" i="1" dirty="0">
                <a:solidFill>
                  <a:srgbClr val="0000FF"/>
                </a:solidFill>
                <a:latin typeface="Times New Roman" panose="02020603050405020304" pitchFamily="18" charset="0"/>
                <a:ea typeface="Calibri" panose="020F0502020204030204" pitchFamily="34" charset="0"/>
              </a:rPr>
              <a:t>z</a:t>
            </a:r>
            <a:r>
              <a:rPr lang="en-US" sz="2000" dirty="0">
                <a:solidFill>
                  <a:srgbClr val="0000FF"/>
                </a:solidFill>
                <a:latin typeface="Times New Roman" panose="02020603050405020304" pitchFamily="18" charset="0"/>
                <a:ea typeface="Calibri" panose="020F0502020204030204" pitchFamily="34" charset="0"/>
              </a:rPr>
              <a:t>)=</a:t>
            </a:r>
            <a:r>
              <a:rPr lang="en-US" sz="2000" i="1" dirty="0">
                <a:solidFill>
                  <a:srgbClr val="0000FF"/>
                </a:solidFill>
                <a:latin typeface="Times New Roman" panose="02020603050405020304" pitchFamily="18" charset="0"/>
                <a:ea typeface="Calibri" panose="020F0502020204030204" pitchFamily="34" charset="0"/>
              </a:rPr>
              <a:t>F</a:t>
            </a:r>
            <a:r>
              <a:rPr lang="en-US" sz="2000" dirty="0">
                <a:solidFill>
                  <a:srgbClr val="0000FF"/>
                </a:solidFill>
                <a:latin typeface="Times New Roman" panose="02020603050405020304" pitchFamily="18" charset="0"/>
                <a:ea typeface="Calibri" panose="020F0502020204030204" pitchFamily="34" charset="0"/>
              </a:rPr>
              <a:t>(</a:t>
            </a:r>
            <a:r>
              <a:rPr lang="en-US" sz="2000" i="1" dirty="0" err="1">
                <a:solidFill>
                  <a:srgbClr val="0000FF"/>
                </a:solidFill>
                <a:latin typeface="Times New Roman" panose="02020603050405020304" pitchFamily="18" charset="0"/>
                <a:ea typeface="Calibri" panose="020F0502020204030204" pitchFamily="34" charset="0"/>
              </a:rPr>
              <a:t>z</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000" i="1" baseline="30000" dirty="0" err="1">
                <a:solidFill>
                  <a:srgbClr val="0000FF"/>
                </a:solidFill>
                <a:latin typeface="Times New Roman" panose="02020603050405020304" pitchFamily="18" charset="0"/>
                <a:ea typeface="Calibri" panose="020F0502020204030204" pitchFamily="34" charset="0"/>
              </a:rPr>
              <a:t>k</a:t>
            </a:r>
            <a:r>
              <a:rPr lang="en-US" sz="2000" dirty="0">
                <a:solidFill>
                  <a:srgbClr val="0000FF"/>
                </a:solidFill>
                <a:latin typeface="Times New Roman" panose="02020603050405020304" pitchFamily="18" charset="0"/>
                <a:ea typeface="Calibri" panose="020F0502020204030204" pitchFamily="34" charset="0"/>
              </a:rPr>
              <a:t>), </a:t>
            </a:r>
            <a:r>
              <a:rPr lang="en-US" sz="2000" i="1" dirty="0">
                <a:solidFill>
                  <a:srgbClr val="0000FF"/>
                </a:solidFill>
                <a:latin typeface="Times New Roman" panose="02020603050405020304" pitchFamily="18" charset="0"/>
                <a:ea typeface="Calibri" panose="020F0502020204030204" pitchFamily="34" charset="0"/>
              </a:rPr>
              <a:t>k</a:t>
            </a:r>
            <a:r>
              <a:rPr lang="en-US" sz="2000" dirty="0">
                <a:solidFill>
                  <a:srgbClr val="0000FF"/>
                </a:solidFill>
                <a:latin typeface="Times New Roman" panose="02020603050405020304" pitchFamily="18" charset="0"/>
                <a:ea typeface="Calibri" panose="020F0502020204030204" pitchFamily="34" charset="0"/>
              </a:rPr>
              <a:t>=0,1,2, </a:t>
            </a:r>
            <a:r>
              <a:rPr lang="en-US" sz="2000" i="1" dirty="0" err="1">
                <a:solidFill>
                  <a:srgbClr val="0000FF"/>
                </a:solidFill>
                <a:latin typeface="Times New Roman" panose="02020603050405020304" pitchFamily="18" charset="0"/>
                <a:ea typeface="Calibri" panose="020F0502020204030204" pitchFamily="34" charset="0"/>
              </a:rPr>
              <a:t>r</a:t>
            </a:r>
            <a:r>
              <a:rPr lang="en-US" sz="2000" i="1" baseline="-25000" dirty="0" err="1">
                <a:solidFill>
                  <a:srgbClr val="0000FF"/>
                </a:solidFill>
                <a:latin typeface="Times New Roman" panose="02020603050405020304" pitchFamily="18" charset="0"/>
                <a:ea typeface="Calibri" panose="020F0502020204030204" pitchFamily="34" charset="0"/>
              </a:rPr>
              <a:t>k</a:t>
            </a:r>
            <a:r>
              <a:rPr lang="en-US" sz="2000" dirty="0">
                <a:solidFill>
                  <a:srgbClr val="0000FF"/>
                </a:solidFill>
                <a:latin typeface="Times New Roman" panose="02020603050405020304" pitchFamily="18" charset="0"/>
                <a:ea typeface="Calibri" panose="020F0502020204030204" pitchFamily="34" charset="0"/>
              </a:rPr>
              <a:t>=(</a:t>
            </a:r>
            <a:r>
              <a:rPr lang="en-US" sz="2000" i="1" dirty="0">
                <a:solidFill>
                  <a:srgbClr val="0000FF"/>
                </a:solidFill>
                <a:latin typeface="Times New Roman" panose="02020603050405020304" pitchFamily="18" charset="0"/>
                <a:ea typeface="Calibri" panose="020F0502020204030204" pitchFamily="34" charset="0"/>
              </a:rPr>
              <a:t>b</a:t>
            </a:r>
            <a:r>
              <a:rPr lang="en-US" sz="2000" i="1" baseline="-25000" dirty="0">
                <a:solidFill>
                  <a:srgbClr val="0000FF"/>
                </a:solidFill>
                <a:latin typeface="Times New Roman" panose="02020603050405020304" pitchFamily="18" charset="0"/>
                <a:ea typeface="Calibri" panose="020F0502020204030204" pitchFamily="34" charset="0"/>
              </a:rPr>
              <a:t>k</a:t>
            </a:r>
            <a:r>
              <a:rPr lang="en-US" sz="2000" dirty="0">
                <a:solidFill>
                  <a:srgbClr val="0000FF"/>
                </a:solidFill>
                <a:latin typeface="Times New Roman" panose="02020603050405020304" pitchFamily="18" charset="0"/>
                <a:ea typeface="Calibri" panose="020F0502020204030204" pitchFamily="34" charset="0"/>
              </a:rPr>
              <a:t>)</a:t>
            </a:r>
            <a:r>
              <a:rPr lang="en-US" sz="2000" baseline="30000" dirty="0">
                <a:solidFill>
                  <a:srgbClr val="0000FF"/>
                </a:solidFill>
                <a:latin typeface="Times New Roman" panose="02020603050405020304" pitchFamily="18" charset="0"/>
                <a:ea typeface="Calibri" panose="020F0502020204030204" pitchFamily="34" charset="0"/>
              </a:rPr>
              <a:t>-1</a:t>
            </a:r>
            <a:r>
              <a:rPr lang="en-US" sz="2000" dirty="0">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One can dissolve this system (7) relatively the unknown sums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2000" i="1" baseline="-250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substitute them into the function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4">
            <a:extLst>
              <a:ext uri="{FF2B5EF4-FFF2-40B4-BE49-F238E27FC236}">
                <a16:creationId xmlns:a16="http://schemas.microsoft.com/office/drawing/2014/main" xmlns="" id="{911F2F2F-3E92-4FBD-8A3F-BD1A755693E0}"/>
              </a:ext>
            </a:extLst>
          </p:cNvPr>
          <p:cNvSpPr>
            <a:spLocks noChangeArrowheads="1"/>
          </p:cNvSpPr>
          <p:nvPr/>
        </p:nvSpPr>
        <p:spPr bwMode="auto">
          <a:xfrm>
            <a:off x="4414684" y="29874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a:extLst>
              <a:ext uri="{FF2B5EF4-FFF2-40B4-BE49-F238E27FC236}">
                <a16:creationId xmlns:a16="http://schemas.microsoft.com/office/drawing/2014/main" xmlns="" id="{091BA67B-45FD-4DD4-9216-81DA703F3F68}"/>
              </a:ext>
            </a:extLst>
          </p:cNvPr>
          <p:cNvGraphicFramePr>
            <a:graphicFrameLocks noChangeAspect="1"/>
          </p:cNvGraphicFramePr>
          <p:nvPr>
            <p:extLst>
              <p:ext uri="{D42A27DB-BD31-4B8C-83A1-F6EECF244321}">
                <p14:modId xmlns:p14="http://schemas.microsoft.com/office/powerpoint/2010/main" val="3059201331"/>
              </p:ext>
            </p:extLst>
          </p:nvPr>
        </p:nvGraphicFramePr>
        <p:xfrm>
          <a:off x="4188542" y="2839195"/>
          <a:ext cx="2687900" cy="883167"/>
        </p:xfrm>
        <a:graphic>
          <a:graphicData uri="http://schemas.openxmlformats.org/presentationml/2006/ole">
            <mc:AlternateContent xmlns:mc="http://schemas.openxmlformats.org/markup-compatibility/2006">
              <mc:Choice xmlns:v="urn:schemas-microsoft-com:vml" Requires="v">
                <p:oleObj spid="_x0000_s4497" name="Equation" r:id="rId5" imgW="1333500" imgH="431800" progId="Equation.DSMT4">
                  <p:embed/>
                </p:oleObj>
              </mc:Choice>
              <mc:Fallback>
                <p:oleObj name="Equation" r:id="rId5" imgW="13335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542" y="2839195"/>
                        <a:ext cx="2687900" cy="883167"/>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2" name="TextBox 11">
            <a:extLst>
              <a:ext uri="{FF2B5EF4-FFF2-40B4-BE49-F238E27FC236}">
                <a16:creationId xmlns:a16="http://schemas.microsoft.com/office/drawing/2014/main" xmlns="" id="{505877C0-62BE-422A-8478-BC378BCFEAD7}"/>
              </a:ext>
            </a:extLst>
          </p:cNvPr>
          <p:cNvSpPr txBox="1"/>
          <p:nvPr/>
        </p:nvSpPr>
        <p:spPr>
          <a:xfrm>
            <a:off x="10289309" y="3170219"/>
            <a:ext cx="471604" cy="400110"/>
          </a:xfrm>
          <a:prstGeom prst="rect">
            <a:avLst/>
          </a:prstGeom>
          <a:noFill/>
        </p:spPr>
        <p:txBody>
          <a:bodyPr wrap="none" rtlCol="0">
            <a:spAutoFit/>
          </a:bodyPr>
          <a:lstStyle/>
          <a:p>
            <a:r>
              <a:rPr lang="en-US" sz="2000" dirty="0"/>
              <a:t>(8)</a:t>
            </a:r>
            <a:endParaRPr lang="ru-RU" sz="2000" dirty="0"/>
          </a:p>
        </p:txBody>
      </p:sp>
      <p:sp>
        <p:nvSpPr>
          <p:cNvPr id="13" name="TextBox 12">
            <a:extLst>
              <a:ext uri="{FF2B5EF4-FFF2-40B4-BE49-F238E27FC236}">
                <a16:creationId xmlns:a16="http://schemas.microsoft.com/office/drawing/2014/main" xmlns="" id="{B98D70FD-AEFF-4B7F-B1D0-FFB69E246248}"/>
              </a:ext>
            </a:extLst>
          </p:cNvPr>
          <p:cNvSpPr txBox="1"/>
          <p:nvPr/>
        </p:nvSpPr>
        <p:spPr>
          <a:xfrm>
            <a:off x="265472" y="3913239"/>
            <a:ext cx="10274710"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After some algebraic manipulations one can obtain the following self-similar functional equation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6">
            <a:extLst>
              <a:ext uri="{FF2B5EF4-FFF2-40B4-BE49-F238E27FC236}">
                <a16:creationId xmlns:a16="http://schemas.microsoft.com/office/drawing/2014/main" xmlns="" id="{0DCD1EA3-EA62-4D5A-AE98-B846BC222F75}"/>
              </a:ext>
            </a:extLst>
          </p:cNvPr>
          <p:cNvSpPr>
            <a:spLocks noChangeArrowheads="1"/>
          </p:cNvSpPr>
          <p:nvPr/>
        </p:nvSpPr>
        <p:spPr bwMode="auto">
          <a:xfrm>
            <a:off x="3923071" y="46067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11">
            <a:extLst>
              <a:ext uri="{FF2B5EF4-FFF2-40B4-BE49-F238E27FC236}">
                <a16:creationId xmlns:a16="http://schemas.microsoft.com/office/drawing/2014/main" xmlns="" id="{B61684F3-9058-447E-A34B-F7D0EC4DC57A}"/>
              </a:ext>
            </a:extLst>
          </p:cNvPr>
          <p:cNvSpPr>
            <a:spLocks noChangeArrowheads="1"/>
          </p:cNvSpPr>
          <p:nvPr/>
        </p:nvSpPr>
        <p:spPr bwMode="auto">
          <a:xfrm>
            <a:off x="344129" y="626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1" name="Группа 20">
            <a:extLst>
              <a:ext uri="{FF2B5EF4-FFF2-40B4-BE49-F238E27FC236}">
                <a16:creationId xmlns:a16="http://schemas.microsoft.com/office/drawing/2014/main" xmlns="" id="{0153F99A-253E-49E8-BD18-4E31EDD4A1A6}"/>
              </a:ext>
            </a:extLst>
          </p:cNvPr>
          <p:cNvGrpSpPr/>
          <p:nvPr/>
        </p:nvGrpSpPr>
        <p:grpSpPr>
          <a:xfrm>
            <a:off x="2949677" y="4663948"/>
            <a:ext cx="7840891" cy="1948348"/>
            <a:chOff x="2949677" y="4663948"/>
            <a:chExt cx="7840891" cy="1948348"/>
          </a:xfrm>
        </p:grpSpPr>
        <p:graphicFrame>
          <p:nvGraphicFramePr>
            <p:cNvPr id="16" name="Объект 15">
              <a:extLst>
                <a:ext uri="{FF2B5EF4-FFF2-40B4-BE49-F238E27FC236}">
                  <a16:creationId xmlns:a16="http://schemas.microsoft.com/office/drawing/2014/main" xmlns="" id="{CB3FAF1F-8172-4C95-9A07-8A41A98737DB}"/>
                </a:ext>
              </a:extLst>
            </p:cNvPr>
            <p:cNvGraphicFramePr>
              <a:graphicFrameLocks noChangeAspect="1"/>
            </p:cNvGraphicFramePr>
            <p:nvPr>
              <p:extLst>
                <p:ext uri="{D42A27DB-BD31-4B8C-83A1-F6EECF244321}">
                  <p14:modId xmlns:p14="http://schemas.microsoft.com/office/powerpoint/2010/main" val="785207703"/>
                </p:ext>
              </p:extLst>
            </p:nvPr>
          </p:nvGraphicFramePr>
          <p:xfrm>
            <a:off x="2949677" y="4686862"/>
            <a:ext cx="5977836" cy="1036405"/>
          </p:xfrm>
          <a:graphic>
            <a:graphicData uri="http://schemas.openxmlformats.org/presentationml/2006/ole">
              <mc:AlternateContent xmlns:mc="http://schemas.openxmlformats.org/markup-compatibility/2006">
                <mc:Choice xmlns:v="urn:schemas-microsoft-com:vml" Requires="v">
                  <p:oleObj spid="_x0000_s4498" name="Equation" r:id="rId7" imgW="3073400" imgH="533400" progId="Equation.DSMT4">
                    <p:embed/>
                  </p:oleObj>
                </mc:Choice>
                <mc:Fallback>
                  <p:oleObj name="Equation" r:id="rId7" imgW="3073400" imgH="533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9677" y="4686862"/>
                          <a:ext cx="5977836" cy="1036405"/>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7" name="TextBox 16">
              <a:extLst>
                <a:ext uri="{FF2B5EF4-FFF2-40B4-BE49-F238E27FC236}">
                  <a16:creationId xmlns:a16="http://schemas.microsoft.com/office/drawing/2014/main" xmlns="" id="{6698AD68-F357-4C04-AD10-6EDCB748AAF4}"/>
                </a:ext>
              </a:extLst>
            </p:cNvPr>
            <p:cNvSpPr txBox="1"/>
            <p:nvPr/>
          </p:nvSpPr>
          <p:spPr>
            <a:xfrm>
              <a:off x="10304380" y="4663948"/>
              <a:ext cx="471604" cy="400110"/>
            </a:xfrm>
            <a:prstGeom prst="rect">
              <a:avLst/>
            </a:prstGeom>
            <a:noFill/>
          </p:spPr>
          <p:txBody>
            <a:bodyPr wrap="none" rtlCol="0">
              <a:spAutoFit/>
            </a:bodyPr>
            <a:lstStyle/>
            <a:p>
              <a:r>
                <a:rPr lang="en-US" sz="2000" dirty="0"/>
                <a:t>(9)</a:t>
              </a:r>
              <a:endParaRPr lang="ru-RU" sz="2000" dirty="0"/>
            </a:p>
          </p:txBody>
        </p:sp>
        <p:graphicFrame>
          <p:nvGraphicFramePr>
            <p:cNvPr id="19" name="Объект 18">
              <a:extLst>
                <a:ext uri="{FF2B5EF4-FFF2-40B4-BE49-F238E27FC236}">
                  <a16:creationId xmlns:a16="http://schemas.microsoft.com/office/drawing/2014/main" xmlns="" id="{0DF28D54-277E-4DFC-BDDA-C7022F61FF1E}"/>
                </a:ext>
              </a:extLst>
            </p:cNvPr>
            <p:cNvGraphicFramePr>
              <a:graphicFrameLocks noChangeAspect="1"/>
            </p:cNvGraphicFramePr>
            <p:nvPr>
              <p:extLst>
                <p:ext uri="{D42A27DB-BD31-4B8C-83A1-F6EECF244321}">
                  <p14:modId xmlns:p14="http://schemas.microsoft.com/office/powerpoint/2010/main" val="3458264260"/>
                </p:ext>
              </p:extLst>
            </p:nvPr>
          </p:nvGraphicFramePr>
          <p:xfrm>
            <a:off x="5167582" y="5932674"/>
            <a:ext cx="930787" cy="679622"/>
          </p:xfrm>
          <a:graphic>
            <a:graphicData uri="http://schemas.openxmlformats.org/presentationml/2006/ole">
              <mc:AlternateContent xmlns:mc="http://schemas.openxmlformats.org/markup-compatibility/2006">
                <mc:Choice xmlns:v="urn:schemas-microsoft-com:vml" Requires="v">
                  <p:oleObj spid="_x0000_s4499" name="Equation" r:id="rId9" imgW="596900" imgH="431800" progId="Equation.DSMT4">
                    <p:embed/>
                  </p:oleObj>
                </mc:Choice>
                <mc:Fallback>
                  <p:oleObj name="Equation" r:id="rId9" imgW="596900" imgH="4318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7582" y="5932674"/>
                          <a:ext cx="930787" cy="679622"/>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20" name="TextBox 19">
              <a:extLst>
                <a:ext uri="{FF2B5EF4-FFF2-40B4-BE49-F238E27FC236}">
                  <a16:creationId xmlns:a16="http://schemas.microsoft.com/office/drawing/2014/main" xmlns="" id="{17C24EBF-FA52-4BA6-B05D-60ED5B4A3835}"/>
                </a:ext>
              </a:extLst>
            </p:cNvPr>
            <p:cNvSpPr txBox="1"/>
            <p:nvPr/>
          </p:nvSpPr>
          <p:spPr>
            <a:xfrm>
              <a:off x="10230799" y="6095839"/>
              <a:ext cx="559769" cy="369332"/>
            </a:xfrm>
            <a:prstGeom prst="rect">
              <a:avLst/>
            </a:prstGeom>
            <a:noFill/>
          </p:spPr>
          <p:txBody>
            <a:bodyPr wrap="none" rtlCol="0">
              <a:spAutoFit/>
            </a:bodyPr>
            <a:lstStyle/>
            <a:p>
              <a:r>
                <a:rPr lang="en-US" dirty="0"/>
                <a:t>(10)</a:t>
              </a:r>
              <a:endParaRPr lang="ru-RU" dirty="0"/>
            </a:p>
          </p:txBody>
        </p:sp>
      </p:grpSp>
    </p:spTree>
    <p:extLst>
      <p:ext uri="{BB962C8B-B14F-4D97-AF65-F5344CB8AC3E}">
        <p14:creationId xmlns:p14="http://schemas.microsoft.com/office/powerpoint/2010/main" val="14337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11563349" y="6356350"/>
            <a:ext cx="523875" cy="365125"/>
          </a:xfrm>
        </p:spPr>
        <p:txBody>
          <a:bodyPr/>
          <a:lstStyle/>
          <a:p>
            <a:fld id="{0E19566A-CAA7-4479-8AA5-9CF32867D7A7}" type="slidenum">
              <a:rPr lang="ru-RU" sz="1800" smtClean="0">
                <a:solidFill>
                  <a:srgbClr val="C00000"/>
                </a:solidFill>
                <a:effectLst>
                  <a:outerShdw blurRad="38100" dist="38100" dir="2700000" algn="tl">
                    <a:srgbClr val="000000">
                      <a:alpha val="43137"/>
                    </a:srgbClr>
                  </a:outerShdw>
                </a:effectLst>
              </a:rPr>
              <a:t>9</a:t>
            </a:fld>
            <a:endParaRPr lang="ru-RU" sz="1800" dirty="0">
              <a:solidFill>
                <a:srgbClr val="C00000"/>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xmlns="" id="{328B0BAB-BFD2-473D-A5CB-DCBEBDD784AF}"/>
              </a:ext>
            </a:extLst>
          </p:cNvPr>
          <p:cNvSpPr txBox="1"/>
          <p:nvPr/>
        </p:nvSpPr>
        <p:spPr>
          <a:xfrm>
            <a:off x="39328" y="41650"/>
            <a:ext cx="12047896" cy="707886"/>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order to satisfy to condition (10) one can identify one root, for example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with the unit value, i.e.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r</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In this case we have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xmlns="" id="{68CFE2EB-8CC9-4FEB-A130-7604D73D48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a:extLst>
              <a:ext uri="{FF2B5EF4-FFF2-40B4-BE49-F238E27FC236}">
                <a16:creationId xmlns:a16="http://schemas.microsoft.com/office/drawing/2014/main" xmlns="" id="{0B297A12-45FF-4183-BFF9-5950C2BCACDD}"/>
              </a:ext>
            </a:extLst>
          </p:cNvPr>
          <p:cNvGraphicFramePr>
            <a:graphicFrameLocks noChangeAspect="1"/>
          </p:cNvGraphicFramePr>
          <p:nvPr>
            <p:extLst>
              <p:ext uri="{D42A27DB-BD31-4B8C-83A1-F6EECF244321}">
                <p14:modId xmlns:p14="http://schemas.microsoft.com/office/powerpoint/2010/main" val="2071383320"/>
              </p:ext>
            </p:extLst>
          </p:nvPr>
        </p:nvGraphicFramePr>
        <p:xfrm>
          <a:off x="2281083" y="796377"/>
          <a:ext cx="6083275" cy="570307"/>
        </p:xfrm>
        <a:graphic>
          <a:graphicData uri="http://schemas.openxmlformats.org/presentationml/2006/ole">
            <mc:AlternateContent xmlns:mc="http://schemas.openxmlformats.org/markup-compatibility/2006">
              <mc:Choice xmlns:v="urn:schemas-microsoft-com:vml" Requires="v">
                <p:oleObj spid="_x0000_s5423" name="Equation" r:id="rId3" imgW="2743200" imgH="254000" progId="Equation.DSMT4">
                  <p:embed/>
                </p:oleObj>
              </mc:Choice>
              <mc:Fallback>
                <p:oleObj name="Equation" r:id="rId3" imgW="2743200" imgH="254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083" y="796377"/>
                        <a:ext cx="6083275" cy="570307"/>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7" name="TextBox 6">
            <a:extLst>
              <a:ext uri="{FF2B5EF4-FFF2-40B4-BE49-F238E27FC236}">
                <a16:creationId xmlns:a16="http://schemas.microsoft.com/office/drawing/2014/main" xmlns="" id="{00DEF081-CCB5-4168-BA26-FB5C62E4194C}"/>
              </a:ext>
            </a:extLst>
          </p:cNvPr>
          <p:cNvSpPr txBox="1"/>
          <p:nvPr/>
        </p:nvSpPr>
        <p:spPr>
          <a:xfrm>
            <a:off x="10097729" y="896864"/>
            <a:ext cx="601447" cy="400110"/>
          </a:xfrm>
          <a:prstGeom prst="rect">
            <a:avLst/>
          </a:prstGeom>
          <a:noFill/>
        </p:spPr>
        <p:txBody>
          <a:bodyPr wrap="none" rtlCol="0">
            <a:spAutoFit/>
          </a:bodyPr>
          <a:lstStyle/>
          <a:p>
            <a:r>
              <a:rPr lang="en-US" sz="2000" dirty="0"/>
              <a:t>(11)</a:t>
            </a:r>
            <a:endParaRPr lang="ru-RU" sz="2000" dirty="0"/>
          </a:p>
        </p:txBody>
      </p:sp>
      <p:sp>
        <p:nvSpPr>
          <p:cNvPr id="8" name="TextBox 7">
            <a:extLst>
              <a:ext uri="{FF2B5EF4-FFF2-40B4-BE49-F238E27FC236}">
                <a16:creationId xmlns:a16="http://schemas.microsoft.com/office/drawing/2014/main" xmlns="" id="{A98F4283-8E2C-4FB8-A0E0-DFE393999932}"/>
              </a:ext>
            </a:extLst>
          </p:cNvPr>
          <p:cNvSpPr txBox="1"/>
          <p:nvPr/>
        </p:nvSpPr>
        <p:spPr>
          <a:xfrm>
            <a:off x="88490" y="1491389"/>
            <a:ext cx="11949572"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Functional equation (9) relatively unknown function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(z) can be solved if one can find the solution in the form</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4">
            <a:extLst>
              <a:ext uri="{FF2B5EF4-FFF2-40B4-BE49-F238E27FC236}">
                <a16:creationId xmlns:a16="http://schemas.microsoft.com/office/drawing/2014/main" xmlns="" id="{3DABBD55-D5FD-4C45-8E35-BCCA6428711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xmlns="" id="{C48ADD5C-A033-4ED5-8C6F-FF624B8FEEA1}"/>
              </a:ext>
            </a:extLst>
          </p:cNvPr>
          <p:cNvGraphicFramePr>
            <a:graphicFrameLocks noChangeAspect="1"/>
          </p:cNvGraphicFramePr>
          <p:nvPr>
            <p:extLst>
              <p:ext uri="{D42A27DB-BD31-4B8C-83A1-F6EECF244321}">
                <p14:modId xmlns:p14="http://schemas.microsoft.com/office/powerpoint/2010/main" val="2964821618"/>
              </p:ext>
            </p:extLst>
          </p:nvPr>
        </p:nvGraphicFramePr>
        <p:xfrm>
          <a:off x="1347020" y="2192748"/>
          <a:ext cx="8223248" cy="1308244"/>
        </p:xfrm>
        <a:graphic>
          <a:graphicData uri="http://schemas.openxmlformats.org/presentationml/2006/ole">
            <mc:AlternateContent xmlns:mc="http://schemas.openxmlformats.org/markup-compatibility/2006">
              <mc:Choice xmlns:v="urn:schemas-microsoft-com:vml" Requires="v">
                <p:oleObj spid="_x0000_s5424" name="Equation" r:id="rId5" imgW="4610100" imgH="736600" progId="Equation.DSMT4">
                  <p:embed/>
                </p:oleObj>
              </mc:Choice>
              <mc:Fallback>
                <p:oleObj name="Equation" r:id="rId5" imgW="4610100" imgH="736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020" y="2192748"/>
                        <a:ext cx="8223248" cy="1308244"/>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12" name="TextBox 11">
            <a:extLst>
              <a:ext uri="{FF2B5EF4-FFF2-40B4-BE49-F238E27FC236}">
                <a16:creationId xmlns:a16="http://schemas.microsoft.com/office/drawing/2014/main" xmlns="" id="{65FBD0FC-2C24-464F-AA62-A10E7071A8A1}"/>
              </a:ext>
            </a:extLst>
          </p:cNvPr>
          <p:cNvSpPr txBox="1"/>
          <p:nvPr/>
        </p:nvSpPr>
        <p:spPr>
          <a:xfrm>
            <a:off x="10109240" y="2713099"/>
            <a:ext cx="601447" cy="400110"/>
          </a:xfrm>
          <a:prstGeom prst="rect">
            <a:avLst/>
          </a:prstGeom>
          <a:noFill/>
        </p:spPr>
        <p:txBody>
          <a:bodyPr wrap="none" rtlCol="0">
            <a:spAutoFit/>
          </a:bodyPr>
          <a:lstStyle/>
          <a:p>
            <a:r>
              <a:rPr lang="en-US" sz="2000" dirty="0"/>
              <a:t>(12)</a:t>
            </a:r>
            <a:endParaRPr lang="ru-RU" sz="2000" dirty="0"/>
          </a:p>
        </p:txBody>
      </p:sp>
      <p:sp>
        <p:nvSpPr>
          <p:cNvPr id="13" name="TextBox 12">
            <a:extLst>
              <a:ext uri="{FF2B5EF4-FFF2-40B4-BE49-F238E27FC236}">
                <a16:creationId xmlns:a16="http://schemas.microsoft.com/office/drawing/2014/main" xmlns="" id="{74818425-E6CC-4191-881A-D7787502F582}"/>
              </a:ext>
            </a:extLst>
          </p:cNvPr>
          <p:cNvSpPr txBox="1"/>
          <p:nvPr/>
        </p:nvSpPr>
        <p:spPr>
          <a:xfrm>
            <a:off x="88490" y="3686477"/>
            <a:ext cx="10235381"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substitution of inoculating solution (12) into (9) lets to represent the final solution in the form</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8">
            <a:extLst>
              <a:ext uri="{FF2B5EF4-FFF2-40B4-BE49-F238E27FC236}">
                <a16:creationId xmlns:a16="http://schemas.microsoft.com/office/drawing/2014/main" xmlns="" id="{A181A620-D83A-4756-AAA7-39CD9F8AFC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TextBox 16">
            <a:extLst>
              <a:ext uri="{FF2B5EF4-FFF2-40B4-BE49-F238E27FC236}">
                <a16:creationId xmlns:a16="http://schemas.microsoft.com/office/drawing/2014/main" xmlns="" id="{4F7455E1-1F5C-4107-876A-AB5AF5D61FF7}"/>
              </a:ext>
            </a:extLst>
          </p:cNvPr>
          <p:cNvSpPr txBox="1"/>
          <p:nvPr/>
        </p:nvSpPr>
        <p:spPr>
          <a:xfrm>
            <a:off x="10166554" y="4812508"/>
            <a:ext cx="601447" cy="400110"/>
          </a:xfrm>
          <a:prstGeom prst="rect">
            <a:avLst/>
          </a:prstGeom>
          <a:noFill/>
        </p:spPr>
        <p:txBody>
          <a:bodyPr wrap="none" rtlCol="0">
            <a:spAutoFit/>
          </a:bodyPr>
          <a:lstStyle/>
          <a:p>
            <a:r>
              <a:rPr lang="en-US" sz="2000" dirty="0"/>
              <a:t>(13)</a:t>
            </a:r>
            <a:endParaRPr lang="ru-RU" sz="2000" dirty="0"/>
          </a:p>
        </p:txBody>
      </p:sp>
      <p:sp>
        <p:nvSpPr>
          <p:cNvPr id="18" name="TextBox 17">
            <a:extLst>
              <a:ext uri="{FF2B5EF4-FFF2-40B4-BE49-F238E27FC236}">
                <a16:creationId xmlns:a16="http://schemas.microsoft.com/office/drawing/2014/main" xmlns="" id="{17D96A8B-C4FF-4EA6-A686-A21AB94A1B37}"/>
              </a:ext>
            </a:extLst>
          </p:cNvPr>
          <p:cNvSpPr txBox="1"/>
          <p:nvPr/>
        </p:nvSpPr>
        <p:spPr>
          <a:xfrm>
            <a:off x="1248696" y="5961136"/>
            <a:ext cx="9075175" cy="400110"/>
          </a:xfrm>
          <a:prstGeom prst="rect">
            <a:avLst/>
          </a:prstGeom>
          <a:noFill/>
        </p:spPr>
        <p:txBody>
          <a:bodyPr wrap="squar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practical purposes it is necessary to give solution for two self-similar combinations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Группа 18">
            <a:extLst>
              <a:ext uri="{FF2B5EF4-FFF2-40B4-BE49-F238E27FC236}">
                <a16:creationId xmlns:a16="http://schemas.microsoft.com/office/drawing/2014/main" xmlns="" id="{910199E0-3577-4BE4-A49D-EBEA28DB4EF1}"/>
              </a:ext>
            </a:extLst>
          </p:cNvPr>
          <p:cNvGrpSpPr/>
          <p:nvPr/>
        </p:nvGrpSpPr>
        <p:grpSpPr>
          <a:xfrm>
            <a:off x="2673466" y="4364963"/>
            <a:ext cx="5690892" cy="1295201"/>
            <a:chOff x="2673466" y="4364963"/>
            <a:chExt cx="5690892" cy="1295201"/>
          </a:xfrm>
        </p:grpSpPr>
        <p:graphicFrame>
          <p:nvGraphicFramePr>
            <p:cNvPr id="16" name="Объект 15">
              <a:extLst>
                <a:ext uri="{FF2B5EF4-FFF2-40B4-BE49-F238E27FC236}">
                  <a16:creationId xmlns:a16="http://schemas.microsoft.com/office/drawing/2014/main" xmlns="" id="{46422314-CA87-471B-86C3-CE5651EF5379}"/>
                </a:ext>
              </a:extLst>
            </p:cNvPr>
            <p:cNvGraphicFramePr>
              <a:graphicFrameLocks noChangeAspect="1"/>
            </p:cNvGraphicFramePr>
            <p:nvPr>
              <p:extLst>
                <p:ext uri="{D42A27DB-BD31-4B8C-83A1-F6EECF244321}">
                  <p14:modId xmlns:p14="http://schemas.microsoft.com/office/powerpoint/2010/main" val="685499512"/>
                </p:ext>
              </p:extLst>
            </p:nvPr>
          </p:nvGraphicFramePr>
          <p:xfrm>
            <a:off x="2673466" y="4364963"/>
            <a:ext cx="5690892" cy="1295201"/>
          </p:xfrm>
          <a:graphic>
            <a:graphicData uri="http://schemas.openxmlformats.org/presentationml/2006/ole">
              <mc:AlternateContent xmlns:mc="http://schemas.openxmlformats.org/markup-compatibility/2006">
                <mc:Choice xmlns:v="urn:schemas-microsoft-com:vml" Requires="v">
                  <p:oleObj spid="_x0000_s5425" name="Equation" r:id="rId7" imgW="2870200" imgH="711200" progId="Equation.DSMT4">
                    <p:embed/>
                  </p:oleObj>
                </mc:Choice>
                <mc:Fallback>
                  <p:oleObj name="Equation" r:id="rId7" imgW="2870200" imgH="711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466" y="4364963"/>
                          <a:ext cx="5690892" cy="1295201"/>
                        </a:xfrm>
                        <a:prstGeom prst="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ln w="22225">
                          <a:solidFill>
                            <a:srgbClr val="0000FF"/>
                          </a:solidFill>
                        </a:ln>
                      </p:spPr>
                    </p:pic>
                  </p:oleObj>
                </mc:Fallback>
              </mc:AlternateContent>
            </a:graphicData>
          </a:graphic>
        </p:graphicFrame>
        <p:sp>
          <p:nvSpPr>
            <p:cNvPr id="3" name="TextBox 2">
              <a:extLst>
                <a:ext uri="{FF2B5EF4-FFF2-40B4-BE49-F238E27FC236}">
                  <a16:creationId xmlns:a16="http://schemas.microsoft.com/office/drawing/2014/main" xmlns="" id="{70213F45-0A8B-4665-BBE8-CEC13F0E99F0}"/>
                </a:ext>
              </a:extLst>
            </p:cNvPr>
            <p:cNvSpPr txBox="1"/>
            <p:nvPr/>
          </p:nvSpPr>
          <p:spPr>
            <a:xfrm>
              <a:off x="5646198" y="5122416"/>
              <a:ext cx="1873188" cy="381739"/>
            </a:xfrm>
            <a:prstGeom prst="rect">
              <a:avLst/>
            </a:prstGeom>
            <a:noFill/>
          </p:spPr>
          <p:txBody>
            <a:bodyPr wrap="square" rtlCol="0">
              <a:spAutoFit/>
            </a:bodyPr>
            <a:lstStyle/>
            <a:p>
              <a:r>
                <a:rPr lang="en-US" dirty="0"/>
                <a:t>Root r</a:t>
              </a:r>
              <a:r>
                <a:rPr lang="en-US" baseline="-25000" dirty="0"/>
                <a:t>3 </a:t>
              </a:r>
              <a:r>
                <a:rPr lang="en-US" dirty="0"/>
                <a:t>= 1</a:t>
              </a:r>
              <a:endParaRPr lang="ru-RU" dirty="0"/>
            </a:p>
          </p:txBody>
        </p:sp>
        <p:sp>
          <p:nvSpPr>
            <p:cNvPr id="9" name="Прямоугольник: скругленные углы 8">
              <a:extLst>
                <a:ext uri="{FF2B5EF4-FFF2-40B4-BE49-F238E27FC236}">
                  <a16:creationId xmlns:a16="http://schemas.microsoft.com/office/drawing/2014/main" xmlns="" id="{1D918122-4EBB-44C0-8818-A03A26FCA14F}"/>
                </a:ext>
              </a:extLst>
            </p:cNvPr>
            <p:cNvSpPr/>
            <p:nvPr/>
          </p:nvSpPr>
          <p:spPr>
            <a:xfrm>
              <a:off x="5646198" y="5122416"/>
              <a:ext cx="1154097" cy="3817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верх 13">
              <a:extLst>
                <a:ext uri="{FF2B5EF4-FFF2-40B4-BE49-F238E27FC236}">
                  <a16:creationId xmlns:a16="http://schemas.microsoft.com/office/drawing/2014/main" xmlns="" id="{78B0217E-DCC6-4667-BF74-E20DBD435195}"/>
                </a:ext>
              </a:extLst>
            </p:cNvPr>
            <p:cNvSpPr/>
            <p:nvPr/>
          </p:nvSpPr>
          <p:spPr>
            <a:xfrm>
              <a:off x="6096000" y="4918229"/>
              <a:ext cx="171635" cy="2041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080871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3355</TotalTime>
  <Words>3496</Words>
  <Application>Microsoft Office PowerPoint</Application>
  <PresentationFormat>Широкоэкранный</PresentationFormat>
  <Paragraphs>244</Paragraphs>
  <Slides>37</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46" baseType="lpstr">
      <vt:lpstr>Arial</vt:lpstr>
      <vt:lpstr>Calibri</vt:lpstr>
      <vt:lpstr>Calibri Light</vt:lpstr>
      <vt:lpstr>PalatinoLinotype-Roman</vt:lpstr>
      <vt:lpstr>Symbol</vt:lpstr>
      <vt:lpstr>Times New Roman</vt:lpstr>
      <vt:lpstr>Times-Roman</vt:lpstr>
      <vt:lpstr>Тема Office</vt:lpstr>
      <vt:lpstr>Equation</vt:lpstr>
      <vt:lpstr>   Can self-similar processes be used for description of random curves  having clearly expressed trend? R.R. Nigmatullin ПРИМЕНЕНИЕ ПРИНЦИПА САМОПОДОБИЯ ПРИ ОБРАБОТКЕ РАЗЛИЧНЫХ ДАННЫХ: КАК ПОДОГНАТЬ ЛЮБУЮ СЛУЧАЙНУЮ КРИВУЮ, ИМЕЮЩУЮ ЧЕТКО ВЫРАЖЕННЫЙ ТРЕНД?  Нигматуллин Р.Р.   Профессор, Д.-ф.-м. наук Казанский Национально-Исследовательский университет им. А.Н. Туполева, Казань. Кафедра РИИТ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VAGs associated with one electrode scheme.</dc:title>
  <dc:creator>Admin</dc:creator>
  <cp:lastModifiedBy>Галеева Гульнара Рустемовна</cp:lastModifiedBy>
  <cp:revision>139</cp:revision>
  <dcterms:created xsi:type="dcterms:W3CDTF">2022-04-04T13:30:50Z</dcterms:created>
  <dcterms:modified xsi:type="dcterms:W3CDTF">2023-07-03T07:45:01Z</dcterms:modified>
</cp:coreProperties>
</file>