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693400" cy="7561263"/>
  <p:notesSz cx="6858000" cy="91440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99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2" y="-62"/>
      </p:cViewPr>
      <p:guideLst>
        <p:guide orient="horz" pos="2382"/>
        <p:guide pos="3368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76B0-90B0-4F1B-8CA0-A852DF0DACFC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3E02-A30C-4E4D-A936-24597D7C6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39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76B0-90B0-4F1B-8CA0-A852DF0DACFC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3E02-A30C-4E4D-A936-24597D7C6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81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76B0-90B0-4F1B-8CA0-A852DF0DACFC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3E02-A30C-4E4D-A936-24597D7C6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74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76B0-90B0-4F1B-8CA0-A852DF0DACFC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3E02-A30C-4E4D-A936-24597D7C6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789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76B0-90B0-4F1B-8CA0-A852DF0DACFC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3E02-A30C-4E4D-A936-24597D7C6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76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76B0-90B0-4F1B-8CA0-A852DF0DACFC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3E02-A30C-4E4D-A936-24597D7C6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73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76B0-90B0-4F1B-8CA0-A852DF0DACFC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3E02-A30C-4E4D-A936-24597D7C6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27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76B0-90B0-4F1B-8CA0-A852DF0DACFC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3E02-A30C-4E4D-A936-24597D7C6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62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76B0-90B0-4F1B-8CA0-A852DF0DACFC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3E02-A30C-4E4D-A936-24597D7C6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19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76B0-90B0-4F1B-8CA0-A852DF0DACFC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3E02-A30C-4E4D-A936-24597D7C6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57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076B0-90B0-4F1B-8CA0-A852DF0DACFC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3E02-A30C-4E4D-A936-24597D7C6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23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076B0-90B0-4F1B-8CA0-A852DF0DACFC}" type="datetimeFigureOut">
              <a:rPr lang="ru-RU" smtClean="0"/>
              <a:t>25.08.2017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E3E02-A30C-4E4D-A936-24597D7C6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83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hyperlink" Target="mailto:biblio.kstu-kai@mail.ru" TargetMode="External"/><Relationship Id="rId18" Type="http://schemas.microsoft.com/office/2007/relationships/hdphoto" Target="../media/hdphoto3.wdp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12" Type="http://schemas.openxmlformats.org/officeDocument/2006/relationships/hyperlink" Target="https://vk.com/public95035719" TargetMode="External"/><Relationship Id="rId17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://library.kai.ru/" TargetMode="External"/><Relationship Id="rId5" Type="http://schemas.microsoft.com/office/2007/relationships/hdphoto" Target="../media/hdphoto1.wdp"/><Relationship Id="rId15" Type="http://schemas.openxmlformats.org/officeDocument/2006/relationships/image" Target="../media/image8.jpeg"/><Relationship Id="rId10" Type="http://schemas.openxmlformats.org/officeDocument/2006/relationships/hyperlink" Target="http://search.library.kai.ru/kai/search.html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://library.kai.ru/index.php" TargetMode="External"/><Relationship Id="rId1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1.docx"/><Relationship Id="rId3" Type="http://schemas.openxmlformats.org/officeDocument/2006/relationships/image" Target="../media/image11.jpe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jpeg"/><Relationship Id="rId11" Type="http://schemas.openxmlformats.org/officeDocument/2006/relationships/hyperlink" Target="http://library.kai.ru/index.php?inc=new_items" TargetMode="External"/><Relationship Id="rId5" Type="http://schemas.openxmlformats.org/officeDocument/2006/relationships/image" Target="../media/image13.gif"/><Relationship Id="rId10" Type="http://schemas.openxmlformats.org/officeDocument/2006/relationships/hyperlink" Target="http://library.kai.ru/index.php?inc=elib" TargetMode="External"/><Relationship Id="rId4" Type="http://schemas.openxmlformats.org/officeDocument/2006/relationships/image" Target="../media/image12.png"/><Relationship Id="rId9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Картинки по запросу как нас найти картинк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3" b="37401"/>
          <a:stretch/>
        </p:blipFill>
        <p:spPr bwMode="auto">
          <a:xfrm>
            <a:off x="3577496" y="10815"/>
            <a:ext cx="3564000" cy="101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" name="Прямоугольник 114"/>
          <p:cNvSpPr/>
          <p:nvPr/>
        </p:nvSpPr>
        <p:spPr>
          <a:xfrm>
            <a:off x="3569828" y="3306071"/>
            <a:ext cx="3564000" cy="3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3578708" y="4140671"/>
            <a:ext cx="3564000" cy="3413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3569828" y="2632695"/>
            <a:ext cx="3564000" cy="3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3577496" y="1754882"/>
            <a:ext cx="3564000" cy="3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7496" y="1025277"/>
            <a:ext cx="3564000" cy="3702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09" name="Объект 2"/>
          <p:cNvSpPr txBox="1">
            <a:spLocks/>
          </p:cNvSpPr>
          <p:nvPr/>
        </p:nvSpPr>
        <p:spPr>
          <a:xfrm>
            <a:off x="3577496" y="1024969"/>
            <a:ext cx="3564000" cy="6812731"/>
          </a:xfrm>
          <a:prstGeom prst="rect">
            <a:avLst/>
          </a:prstGeom>
        </p:spPr>
        <p:txBody>
          <a:bodyPr vert="horz" lIns="104306" tIns="52153" rIns="104306" bIns="52153" numCol="1" rtlCol="0">
            <a:noAutofit/>
          </a:bodyPr>
          <a:lstStyle>
            <a:lvl1pPr marL="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52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305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58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6112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64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916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69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222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5000"/>
              </a:lnSpc>
              <a:spcBef>
                <a:spcPts val="0"/>
              </a:spcBef>
              <a:tabLst>
                <a:tab pos="541338" algn="l"/>
              </a:tabLst>
            </a:pPr>
            <a:r>
              <a:rPr lang="ru-RU" sz="900" b="1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ОТДЕЛ КОМПЛЕКТОВАНИЯ И ОРГАНИЗАЦИИ ФОНДОВ</a:t>
            </a:r>
          </a:p>
          <a:p>
            <a:pPr>
              <a:lnSpc>
                <a:spcPct val="95000"/>
              </a:lnSpc>
              <a:spcBef>
                <a:spcPts val="300"/>
              </a:spcBef>
              <a:spcAft>
                <a:spcPts val="600"/>
              </a:spcAft>
            </a:pP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ул. К. Маркса, д. 10, 1-е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зд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 КНИТУ-КАИ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ru-RU" sz="900" b="1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СЕКТОР КОМПЛЕКТОВАНИЯ И УЧЕТА ФОНДОВ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2-й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эт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., комн. 201,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внутр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 тел.: 15-32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ru-RU" sz="900" b="1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СЕКТОР ОРГАНИЗАЦИИ И ХРАНЕНИЯ ФОНДОВ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2-й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эт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., комн. 200, 202,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внутр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 тел.: 15-16</a:t>
            </a:r>
          </a:p>
          <a:p>
            <a: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900" b="1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НАУЧНО-МЕТОДИЧЕСКИЙ </a:t>
            </a:r>
            <a:br>
              <a:rPr lang="ru-RU" sz="900" b="1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</a:br>
            <a:r>
              <a:rPr lang="ru-RU" sz="900" b="1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И ИНФОРМАЦИОННО-АНАЛИТИЧЕСКИЙ ОТДЕЛ</a:t>
            </a:r>
            <a:br>
              <a:rPr lang="ru-RU" sz="900" b="1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</a:b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420111, ул. К. Маркса, д. 10, 1-е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зд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 КНИТУ-КАИ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ru-RU" sz="900" b="1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ИНФОРМАЦИОННО-АНАЛИТИЧЕСКИЙ СЕКТОР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3-й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эт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., комн. 336,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внутр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 тел.: 15-38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ru-RU" sz="900" b="1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СЕКТОР НАУЧНОЙ ОБРАБОТКИ И КАТАЛОГИЗАЦИИ ДОКУМЕНТОВ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3-й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эт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., комн. 336,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внутр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 тел.: 15-38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ru-RU" sz="900" b="1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СЕКТОР ЭЛЕКТРОННЫХ РЕСУРСОВ И МБА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3-й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эт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., комн. 337,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внутр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 тел.: 16-29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ru-RU" sz="900" b="1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ОТДЕЛ ЭЛЕКТРОННЫХ ТЕХНОЛОГИЙ И СЕРВИСОВ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420111, ул. К. Маркса, д. 10, 1-е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зд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 КНИТУ-КАИ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3-й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эт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., комн. 335,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внутрен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 тел.: 15-38</a:t>
            </a:r>
          </a:p>
          <a:p>
            <a:pPr>
              <a:lnSpc>
                <a:spcPct val="95000"/>
              </a:lnSpc>
              <a:spcBef>
                <a:spcPts val="1200"/>
              </a:spcBef>
            </a:pPr>
            <a:r>
              <a:rPr lang="ru-RU" sz="900" b="1" kern="1400" spc="-2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ОТДЕЛ ПО ИНФОРМАЦИОННО-БИБЛИОТЕЧНОМУ  ОБСЛУЖИВАНИЮ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420111, ул. К. Маркса, д. 10,   420126, ул.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Четаева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, д. 18а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ru-RU" sz="900" b="1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СЕКТОР СОЦИОКУЛЬТУРНЫХ КОММУНИКАЦИЙ. </a:t>
            </a:r>
            <a:br>
              <a:rPr lang="ru-RU" sz="900" b="1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</a:br>
            <a:r>
              <a:rPr lang="ru-RU" sz="900" b="1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АБОНЕМЕНТ ХУДОЖЕСТВЕННОЙ ЛИТЕРАТУРЫ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420111, ул. К. Маркса, д. 10, 1-е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зд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 КНИТУ-КАИ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3-й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эт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., комн. 338,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внутр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 тел.: 15-38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ru-RU" sz="900" b="1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СЕКТОР ПО ИНФОРМАЦИОННО-БИБЛИОТЕЧНОМУ ОБСЛУЖИВАНИЮ ИНЖЕНЕРНОГО ПРОФИЛЯ </a:t>
            </a:r>
            <a:br>
              <a:rPr lang="ru-RU" sz="900" b="1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</a:br>
            <a:r>
              <a:rPr lang="ru-RU" sz="900" b="1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(Абонемент / Читальный Зал)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420015, ул. Толстого, д. 15, 3-е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зд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 КНИТУ-КАИ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5-й этаж, комн. 520, тел. 231-03-21,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внутр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 тел.: 33-21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ru-RU" sz="900" b="1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СЕКТОР ПО ИНФОРМАЦИОННО-БИБЛИОТЕЧНОМУ ОБСЛУЖИВАНИЮ IT- И РАДИОТЕХНИЧЕСКОГО ПРОФИЛЯ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900" b="1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(Абонемент / Читальный зал)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420015, ул. К. Маркса, д. 31/7, 5-е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зд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 КНИТУ-КАИ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7-е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зд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., 4-й этаж, комн. 423,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внутр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 тел.: 75-13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420111, ул. Б. Красная, д. 55, 7-е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зд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 КНИТУ-КАИ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5-е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зд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., 2-й этаж, комн. 300а</a:t>
            </a:r>
          </a:p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ru-RU" sz="900" b="1" kern="1400" spc="-3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СЕКТОР ИНФОРМАЦИОННО-БИБЛИОТЕЧНОГО ОБСЛУЖИВАНИЯ ФМФ, ИЭУИСТ, ГРИНТ</a:t>
            </a:r>
            <a:r>
              <a:rPr lang="ru-RU" sz="900" kern="1400" spc="-3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900" b="1" kern="1400" spc="-3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(Абонемент / Читальный зал открытого доступа / Компьютерный класс)</a:t>
            </a:r>
          </a:p>
          <a:p>
            <a:pPr>
              <a:lnSpc>
                <a:spcPct val="95000"/>
              </a:lnSpc>
              <a:spcBef>
                <a:spcPts val="0"/>
              </a:spcBef>
            </a:pP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420126, ул.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Четаева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, д. 18а, 8-е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зд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 КНИТУ-КАИ, </a:t>
            </a:r>
            <a:b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</a:b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2-й этаж, </a:t>
            </a:r>
            <a:r>
              <a:rPr lang="ru-RU" sz="900" kern="1400" dirty="0" err="1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внутрен</a:t>
            </a:r>
            <a:r>
              <a:rPr lang="ru-RU" sz="900" kern="1400" dirty="0" smtClean="0">
                <a:solidFill>
                  <a:srgbClr val="002060"/>
                </a:solidFill>
                <a:ea typeface="Times New Roman"/>
                <a:cs typeface="Times New Roman" panose="02020603050405020304" pitchFamily="18" charset="0"/>
              </a:rPr>
              <a:t>. тел.: 86-30</a:t>
            </a:r>
          </a:p>
          <a:p>
            <a:pPr marL="182563">
              <a:lnSpc>
                <a:spcPct val="95000"/>
              </a:lnSpc>
              <a:spcBef>
                <a:spcPts val="0"/>
              </a:spcBef>
            </a:pPr>
            <a:endParaRPr lang="ru-RU" sz="900" kern="1400" dirty="0" smtClean="0">
              <a:solidFill>
                <a:srgbClr val="002060"/>
              </a:solidFill>
              <a:ea typeface="Times New Roman"/>
              <a:cs typeface="Times New Roman"/>
            </a:endParaRPr>
          </a:p>
          <a:p>
            <a:pPr marL="182563">
              <a:lnSpc>
                <a:spcPct val="95000"/>
              </a:lnSpc>
              <a:spcBef>
                <a:spcPts val="0"/>
              </a:spcBef>
            </a:pPr>
            <a:endParaRPr lang="ru-RU" sz="900" dirty="0" smtClean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95000"/>
              </a:lnSpc>
            </a:pPr>
            <a:endParaRPr lang="ru-RU" sz="900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</a:pPr>
            <a:endParaRPr lang="ru-RU" sz="900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</a:pPr>
            <a:endParaRPr lang="ru-RU" sz="9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ct val="95000"/>
              </a:lnSpc>
            </a:pPr>
            <a:endParaRPr lang="ru-RU" sz="900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</a:pPr>
            <a:endParaRPr lang="ru-RU" sz="900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</a:pPr>
            <a:endParaRPr lang="ru-RU" sz="900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</a:pPr>
            <a:endParaRPr lang="ru-RU" sz="900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</a:pPr>
            <a:endParaRPr lang="ru-RU" sz="900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</a:pPr>
            <a:endParaRPr lang="ru-RU" sz="900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</a:pPr>
            <a:endParaRPr lang="ru-RU" sz="900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</a:pPr>
            <a:endParaRPr lang="ru-RU" sz="900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</a:pPr>
            <a:endParaRPr lang="ru-RU" sz="900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</a:pPr>
            <a:endParaRPr lang="ru-RU" sz="900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</a:pPr>
            <a:endParaRPr lang="ru-RU" sz="900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</a:pPr>
            <a:endParaRPr lang="ru-RU" sz="900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</a:pPr>
            <a:endParaRPr lang="ru-RU" sz="900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</a:pPr>
            <a:endParaRPr lang="ru-RU" sz="900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</a:pPr>
            <a:endParaRPr lang="ru-RU" sz="900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</a:pPr>
            <a:endParaRPr lang="ru-RU" sz="900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</a:pPr>
            <a:endParaRPr lang="ru-RU" sz="900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</a:pPr>
            <a:endParaRPr lang="ru-RU" sz="900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  <a:spcBef>
                <a:spcPts val="0"/>
              </a:spcBef>
            </a:pPr>
            <a:endParaRPr lang="en-US" sz="900" b="1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  <a:spcBef>
                <a:spcPts val="0"/>
              </a:spcBef>
            </a:pPr>
            <a:endParaRPr lang="en-US" sz="900" b="1" dirty="0" smtClean="0">
              <a:solidFill>
                <a:srgbClr val="002060"/>
              </a:solidFill>
            </a:endParaRPr>
          </a:p>
          <a:p>
            <a:pPr>
              <a:lnSpc>
                <a:spcPct val="95000"/>
              </a:lnSpc>
              <a:spcBef>
                <a:spcPts val="0"/>
              </a:spcBef>
            </a:pPr>
            <a:endParaRPr lang="ru-RU" sz="9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7140388" y="3790614"/>
            <a:ext cx="3537148" cy="3078626"/>
            <a:chOff x="7140388" y="3564607"/>
            <a:chExt cx="3537148" cy="3078626"/>
          </a:xfrm>
        </p:grpSpPr>
        <p:pic>
          <p:nvPicPr>
            <p:cNvPr id="1047" name="Picture 23" descr="Картинки по запросу книги стопки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0388" y="3564607"/>
              <a:ext cx="3537148" cy="3078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9" name="Picture 25" descr="Картинки по запросу цветные человечки для презентации"/>
            <p:cNvPicPr>
              <a:picLocks noChangeAspect="1" noChangeArrowheads="1"/>
            </p:cNvPicPr>
            <p:nvPr/>
          </p:nvPicPr>
          <p:blipFill>
            <a:blip r:embed="rId4" cstate="print">
              <a:grayscl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2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608289" y="4718014"/>
              <a:ext cx="808061" cy="8080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1" name="Picture 27" descr="Картинки по запросу цветные человечки для презентации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6285" y="4307004"/>
              <a:ext cx="834101" cy="7164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7" name="Picture 33" descr="Картинки по запросу лестница ghbcnfdyfz вверх 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92283" y="4012717"/>
              <a:ext cx="1482885" cy="1010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" name="Прямоугольник 28"/>
          <p:cNvSpPr/>
          <p:nvPr/>
        </p:nvSpPr>
        <p:spPr>
          <a:xfrm>
            <a:off x="8617055" y="7011699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КАЗАНЬ</a:t>
            </a:r>
          </a:p>
          <a:p>
            <a:pPr algn="ctr"/>
            <a:r>
              <a:rPr lang="ru-RU" sz="9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201</a:t>
            </a:r>
            <a:r>
              <a:rPr lang="ru-RU" sz="900" b="1" dirty="0">
                <a:solidFill>
                  <a:srgbClr val="002060"/>
                </a:solidFill>
                <a:cs typeface="Times New Roman" panose="02020603050405020304" pitchFamily="18" charset="0"/>
              </a:rPr>
              <a:t>7</a:t>
            </a:r>
          </a:p>
        </p:txBody>
      </p:sp>
      <p:pic>
        <p:nvPicPr>
          <p:cNvPr id="198" name="Рисунок 197" descr="knitu-logo2.jpg"/>
          <p:cNvPicPr>
            <a:picLocks noChangeAspect="1"/>
          </p:cNvPicPr>
          <p:nvPr/>
        </p:nvPicPr>
        <p:blipFill>
          <a:blip r:embed="rId8" cstate="print">
            <a:extLst/>
          </a:blip>
          <a:stretch>
            <a:fillRect/>
          </a:stretch>
        </p:blipFill>
        <p:spPr>
          <a:xfrm>
            <a:off x="8012320" y="207171"/>
            <a:ext cx="1793285" cy="816107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Прямоугольник 99"/>
          <p:cNvSpPr/>
          <p:nvPr/>
        </p:nvSpPr>
        <p:spPr>
          <a:xfrm>
            <a:off x="7434932" y="2795746"/>
            <a:ext cx="3070199" cy="98488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lvl="0" algn="ctr"/>
            <a:r>
              <a:rPr lang="ru-RU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Б</a:t>
            </a:r>
            <a:r>
              <a:rPr lang="ru-RU" sz="4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И</a:t>
            </a:r>
            <a:r>
              <a:rPr lang="ru-RU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Б</a:t>
            </a:r>
            <a:r>
              <a:rPr lang="ru-RU" sz="4000" b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Л</a:t>
            </a:r>
            <a:r>
              <a:rPr lang="ru-RU" sz="4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И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О</a:t>
            </a:r>
            <a:r>
              <a:rPr lang="ru-RU" sz="4000" b="1" dirty="0" smtClean="0">
                <a:solidFill>
                  <a:srgbClr val="7030A0"/>
                </a:solidFill>
                <a:cs typeface="Times New Roman" panose="02020603050405020304" pitchFamily="18" charset="0"/>
              </a:rPr>
              <a:t>Т</a:t>
            </a:r>
            <a:r>
              <a:rPr lang="ru-RU" sz="4000" b="1" dirty="0" smtClean="0">
                <a:solidFill>
                  <a:srgbClr val="00B050"/>
                </a:solidFill>
                <a:cs typeface="Times New Roman" panose="02020603050405020304" pitchFamily="18" charset="0"/>
              </a:rPr>
              <a:t>Е</a:t>
            </a:r>
            <a:r>
              <a:rPr lang="ru-RU" sz="40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К</a:t>
            </a:r>
            <a:r>
              <a:rPr lang="ru-RU" sz="4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А</a:t>
            </a:r>
            <a:r>
              <a:rPr lang="ru-RU" sz="2400" b="1" dirty="0" smtClean="0">
                <a:cs typeface="Times New Roman" panose="02020603050405020304" pitchFamily="18" charset="0"/>
              </a:rPr>
              <a:t> </a:t>
            </a:r>
          </a:p>
          <a:p>
            <a:pPr lvl="0" algn="ctr"/>
            <a:r>
              <a:rPr lang="ru-RU" sz="24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ШАГ ЗА ШАГОМ </a:t>
            </a:r>
          </a:p>
        </p:txBody>
      </p:sp>
      <p:grpSp>
        <p:nvGrpSpPr>
          <p:cNvPr id="195" name="Группа 194"/>
          <p:cNvGrpSpPr/>
          <p:nvPr/>
        </p:nvGrpSpPr>
        <p:grpSpPr>
          <a:xfrm>
            <a:off x="3564000" y="0"/>
            <a:ext cx="3564000" cy="7560000"/>
            <a:chOff x="3564000" y="0"/>
            <a:chExt cx="3564000" cy="7560000"/>
          </a:xfrm>
        </p:grpSpPr>
        <p:cxnSp>
          <p:nvCxnSpPr>
            <p:cNvPr id="196" name="Прямая соединительная линия 195"/>
            <p:cNvCxnSpPr/>
            <p:nvPr/>
          </p:nvCxnSpPr>
          <p:spPr>
            <a:xfrm>
              <a:off x="7128000" y="0"/>
              <a:ext cx="0" cy="7560000"/>
            </a:xfrm>
            <a:prstGeom prst="lin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Прямая соединительная линия 196"/>
            <p:cNvCxnSpPr/>
            <p:nvPr/>
          </p:nvCxnSpPr>
          <p:spPr>
            <a:xfrm>
              <a:off x="3564000" y="0"/>
              <a:ext cx="0" cy="7560000"/>
            </a:xfrm>
            <a:prstGeom prst="lin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9" name="Прямоугольник 198"/>
          <p:cNvSpPr/>
          <p:nvPr/>
        </p:nvSpPr>
        <p:spPr>
          <a:xfrm>
            <a:off x="9600" y="7224"/>
            <a:ext cx="3564000" cy="78304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1200" b="1" dirty="0" smtClean="0">
                <a:solidFill>
                  <a:srgbClr val="002060"/>
                </a:solidFill>
              </a:rPr>
              <a:t>Дорогой читатель!</a:t>
            </a:r>
          </a:p>
          <a:p>
            <a:pPr algn="just">
              <a:lnSpc>
                <a:spcPct val="110000"/>
              </a:lnSpc>
            </a:pPr>
            <a:r>
              <a:rPr lang="ru-RU" sz="1200" dirty="0" smtClean="0">
                <a:solidFill>
                  <a:srgbClr val="002060"/>
                </a:solidFill>
              </a:rPr>
              <a:t>Вы получили возможность пользоваться богатейшими фондами одной из крупнейших вузовских библиотек города Казани. В сети Интернет Вы можете узнать о библиотеке </a:t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по адресу </a:t>
            </a:r>
            <a:r>
              <a:rPr lang="ru-RU" sz="1200" b="1" dirty="0" smtClean="0">
                <a:solidFill>
                  <a:srgbClr val="002060"/>
                </a:solidFill>
                <a:hlinkClick r:id="rId9"/>
              </a:rPr>
              <a:t>http://library.kai.ru/index.php</a:t>
            </a:r>
            <a:r>
              <a:rPr lang="ru-RU" sz="1200" dirty="0" smtClean="0">
                <a:solidFill>
                  <a:srgbClr val="002060"/>
                </a:solidFill>
              </a:rPr>
              <a:t>. Фонды библиотеки насчитывают более 1,5 миллиона отечественных и зарубежных источников, в том числе научных – 711372, учебных – 775747 </a:t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и художественной литературы – 36934.  Ретро-фонд нашей библиотеки содержит более двух тысяч уникальных изданий 19 века </a:t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и начала 20 века. Книжные фонды формируются </a:t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в соответствии с образовательными учебными программами, тематикой научных исследований университета, информационными запросами читателей. Электронная библиотека насчитывает около двух тысяч наименований и постоянно пополняется </a:t>
            </a:r>
            <a:r>
              <a:rPr lang="ru-RU" sz="1200" dirty="0" err="1" smtClean="0">
                <a:solidFill>
                  <a:srgbClr val="002060"/>
                </a:solidFill>
              </a:rPr>
              <a:t>полнотекстами</a:t>
            </a:r>
            <a:r>
              <a:rPr lang="ru-RU" sz="1200" dirty="0" smtClean="0">
                <a:solidFill>
                  <a:srgbClr val="002060"/>
                </a:solidFill>
              </a:rPr>
              <a:t> учебных пособий преподавателей нашего университета, готовыми электронными книжными базами. Все электронные ресурсы библиотеки, в том числе </a:t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и электронный каталог, раскрывающий библиотечные фонды,  имеют локальный </a:t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и удаленный доступы по адресу:  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200" b="1" dirty="0" smtClean="0">
                <a:solidFill>
                  <a:srgbClr val="002060"/>
                </a:solidFill>
                <a:hlinkClick r:id="rId10"/>
              </a:rPr>
              <a:t>http://search.library.kai.ru/kai/search.html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ru-RU" sz="1200" dirty="0" smtClean="0">
                <a:solidFill>
                  <a:srgbClr val="002060"/>
                </a:solidFill>
              </a:rPr>
              <a:t>В каждом читальном зале есть компьютерные рабочие места для самостоятельной работы студентов. Общее количество компьютеров </a:t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в библиотеке более 70, есть </a:t>
            </a:r>
            <a:r>
              <a:rPr lang="ru-RU" sz="1200" dirty="0" err="1" smtClean="0">
                <a:solidFill>
                  <a:srgbClr val="002060"/>
                </a:solidFill>
              </a:rPr>
              <a:t>Wi</a:t>
            </a:r>
            <a:r>
              <a:rPr lang="ru-RU" sz="1200" dirty="0" smtClean="0">
                <a:solidFill>
                  <a:srgbClr val="002060"/>
                </a:solidFill>
              </a:rPr>
              <a:t>-</a:t>
            </a:r>
            <a:r>
              <a:rPr lang="ru-RU" sz="1200" dirty="0" err="1" smtClean="0">
                <a:solidFill>
                  <a:srgbClr val="002060"/>
                </a:solidFill>
              </a:rPr>
              <a:t>Fi</a:t>
            </a:r>
            <a:r>
              <a:rPr lang="ru-RU" sz="1200" dirty="0" smtClean="0">
                <a:solidFill>
                  <a:srgbClr val="002060"/>
                </a:solidFill>
              </a:rPr>
              <a:t>-зоны. </a:t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Вы можете получить консультацию и помощь </a:t>
            </a:r>
            <a:br>
              <a:rPr lang="ru-RU" sz="1200" dirty="0" smtClean="0">
                <a:solidFill>
                  <a:srgbClr val="002060"/>
                </a:solidFill>
              </a:rPr>
            </a:br>
            <a:r>
              <a:rPr lang="ru-RU" sz="1200" dirty="0" smtClean="0">
                <a:solidFill>
                  <a:srgbClr val="002060"/>
                </a:solidFill>
              </a:rPr>
              <a:t>в работе с электронными ресурсами.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lang="ru-RU" sz="1200" b="1" dirty="0" smtClean="0">
                <a:solidFill>
                  <a:srgbClr val="002060"/>
                </a:solidFill>
              </a:rPr>
              <a:t>Ждем Вас в библиотеке КНИТУ-КАИ!</a:t>
            </a:r>
          </a:p>
          <a:p>
            <a:pPr marL="900000">
              <a:lnSpc>
                <a:spcPct val="110000"/>
              </a:lnSpc>
              <a:spcBef>
                <a:spcPts val="300"/>
              </a:spcBef>
            </a:pPr>
            <a:r>
              <a:rPr lang="en-US" sz="1200" b="1" dirty="0">
                <a:solidFill>
                  <a:srgbClr val="002060"/>
                </a:solidFill>
                <a:hlinkClick r:id="rId11"/>
              </a:rPr>
              <a:t>http://library.kai.ru</a:t>
            </a:r>
            <a:r>
              <a:rPr lang="en-US" sz="1200" b="1" dirty="0" smtClean="0">
                <a:solidFill>
                  <a:srgbClr val="002060"/>
                </a:solidFill>
                <a:hlinkClick r:id="rId11"/>
              </a:rPr>
              <a:t>/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pPr marL="900000">
              <a:lnSpc>
                <a:spcPct val="110000"/>
              </a:lnSpc>
            </a:pPr>
            <a:r>
              <a:rPr lang="en-US" sz="1200" b="1" dirty="0">
                <a:solidFill>
                  <a:srgbClr val="002060"/>
                </a:solidFill>
                <a:hlinkClick r:id="rId12"/>
              </a:rPr>
              <a:t>https://</a:t>
            </a:r>
            <a:r>
              <a:rPr lang="en-US" sz="1200" b="1" dirty="0" smtClean="0">
                <a:solidFill>
                  <a:srgbClr val="002060"/>
                </a:solidFill>
                <a:hlinkClick r:id="rId12"/>
              </a:rPr>
              <a:t>vk.com/public95035719</a:t>
            </a:r>
            <a:endParaRPr lang="ru-RU" sz="1200" b="1" dirty="0" smtClean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</a:pPr>
            <a:r>
              <a:rPr lang="en-US" sz="1200" b="1" dirty="0">
                <a:solidFill>
                  <a:srgbClr val="002060"/>
                </a:solidFill>
                <a:ea typeface="Calibri"/>
                <a:cs typeface="Times New Roman"/>
              </a:rPr>
              <a:t>E-mail</a:t>
            </a:r>
            <a:r>
              <a:rPr lang="ru-RU" sz="1200" b="1" dirty="0">
                <a:solidFill>
                  <a:srgbClr val="002060"/>
                </a:solidFill>
                <a:ea typeface="Calibri"/>
                <a:cs typeface="Times New Roman"/>
              </a:rPr>
              <a:t>: </a:t>
            </a:r>
            <a:r>
              <a:rPr lang="en-US" sz="1200" b="1" dirty="0">
                <a:solidFill>
                  <a:srgbClr val="002060"/>
                </a:solidFill>
                <a:ea typeface="Calibri"/>
                <a:cs typeface="Times New Roman"/>
                <a:hlinkClick r:id="rId13"/>
              </a:rPr>
              <a:t>biblio.kstu-kai@mail.ru</a:t>
            </a:r>
            <a:endParaRPr lang="ru-RU" sz="1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900000">
              <a:lnSpc>
                <a:spcPct val="110000"/>
              </a:lnSpc>
            </a:pPr>
            <a:endParaRPr lang="ru-RU" sz="1200" b="1" dirty="0">
              <a:solidFill>
                <a:srgbClr val="002060"/>
              </a:solidFill>
            </a:endParaRPr>
          </a:p>
        </p:txBody>
      </p:sp>
      <p:pic>
        <p:nvPicPr>
          <p:cNvPr id="1041" name="Picture 17" descr="Картинки по запросу пиктограмма домашняя страница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97" y="6958406"/>
            <a:ext cx="166667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Картинки по запросу пиктограмма вк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64" y="7171535"/>
            <a:ext cx="180000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505130" y="4357"/>
            <a:ext cx="188269" cy="610868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37582" y="6963547"/>
            <a:ext cx="188269" cy="610868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1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651" y="1325414"/>
            <a:ext cx="884497" cy="108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3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380" y="0"/>
            <a:ext cx="3564000" cy="7560000"/>
          </a:xfrm>
          <a:prstGeom prst="rect">
            <a:avLst/>
          </a:prstGeom>
        </p:spPr>
        <p:txBody>
          <a:bodyPr vert="horz" lIns="104306" tIns="52153" rIns="104306" bIns="52153" numCol="1" rtlCol="0">
            <a:noAutofit/>
          </a:bodyPr>
          <a:lstStyle>
            <a:lvl1pPr marL="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152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305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458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86112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07640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29168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0696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72224" indent="0" algn="ctr" defTabSz="1043056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>
              <a:lnSpc>
                <a:spcPct val="70000"/>
              </a:lnSpc>
              <a:spcBef>
                <a:spcPts val="0"/>
              </a:spcBef>
            </a:pPr>
            <a:endParaRPr lang="ru-RU" sz="800" kern="1400" dirty="0" smtClean="0">
              <a:solidFill>
                <a:schemeClr val="accent1">
                  <a:lumMod val="75000"/>
                </a:schemeClr>
              </a:solidFill>
              <a:ea typeface="Times New Roman"/>
              <a:cs typeface="Times New Roman"/>
            </a:endParaRPr>
          </a:p>
          <a:p>
            <a:pPr marL="182563">
              <a:lnSpc>
                <a:spcPct val="90000"/>
              </a:lnSpc>
              <a:spcBef>
                <a:spcPts val="0"/>
              </a:spcBef>
            </a:pPr>
            <a:endParaRPr lang="ru-RU" sz="800" dirty="0" smtClean="0">
              <a:solidFill>
                <a:schemeClr val="accent1">
                  <a:lumMod val="75000"/>
                </a:schemeClr>
              </a:solidFill>
              <a:ea typeface="Calibri"/>
              <a:cs typeface="Times New Roman"/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ru-RU" sz="800" b="1" dirty="0" smtClean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564000" y="0"/>
            <a:ext cx="0" cy="756000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5408" y="14480"/>
            <a:ext cx="3564000" cy="70998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200" b="1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Правила библиотеки</a:t>
            </a:r>
          </a:p>
          <a:p>
            <a:pPr lvl="0" algn="just">
              <a:lnSpc>
                <a:spcPct val="112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Читательский </a:t>
            </a:r>
            <a:r>
              <a:rPr lang="ru-RU" sz="1200" b="1" dirty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билет</a:t>
            </a:r>
            <a:r>
              <a:rPr lang="ru-RU" sz="1200" dirty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 – это основной документ для   получения литературы в библиотеке. Он выдается при записи в библиотеку. Не теряйте, не забывайте его, не передавайте другому лицу и не пытайтесь пользоваться чужим.</a:t>
            </a:r>
          </a:p>
          <a:p>
            <a:pPr lvl="0" algn="just">
              <a:lnSpc>
                <a:spcPct val="112000"/>
              </a:lnSpc>
              <a:spcBef>
                <a:spcPts val="600"/>
              </a:spcBef>
              <a:buNone/>
            </a:pPr>
            <a:r>
              <a:rPr lang="ru-RU" sz="1200" dirty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При потере или порче библиотечной книги, закон </a:t>
            </a: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«О </a:t>
            </a:r>
            <a:r>
              <a:rPr lang="ru-RU" sz="1200" dirty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библиотечном </a:t>
            </a: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деле» </a:t>
            </a:r>
            <a:r>
              <a:rPr lang="ru-RU" sz="1200" dirty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дает Вам право компенсировать библиотеке причиненный ущерб точно такой же книгой или другой, признанной библиотекой равнозначной,  в некоторых случаях </a:t>
            </a: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  <a:sym typeface="Symbol"/>
              </a:rPr>
              <a:t> </a:t>
            </a: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ее </a:t>
            </a:r>
            <a:r>
              <a:rPr lang="ru-RU" sz="1200" dirty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копией.</a:t>
            </a:r>
          </a:p>
          <a:p>
            <a:pPr lvl="0" algn="ctr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1200" b="1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Убедительно </a:t>
            </a:r>
            <a:r>
              <a:rPr lang="ru-RU" sz="1200" b="1" dirty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просим Вас беречь </a:t>
            </a:r>
            <a:r>
              <a:rPr lang="ru-RU" sz="1200" b="1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и </a:t>
            </a:r>
            <a:r>
              <a:rPr lang="ru-RU" sz="1200" b="1" dirty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вовремя сдавать полученную литературу! </a:t>
            </a:r>
          </a:p>
          <a:p>
            <a:pPr lvl="0" algn="just">
              <a:lnSpc>
                <a:spcPct val="112000"/>
              </a:lnSpc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Не </a:t>
            </a:r>
            <a:r>
              <a:rPr lang="ru-RU" sz="1200" dirty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вынуждайте ректорат и библиотеку </a:t>
            </a: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применять</a:t>
            </a:r>
            <a:b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к </a:t>
            </a:r>
            <a:r>
              <a:rPr lang="ru-RU" sz="1200" dirty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Вам санкции за утерю, </a:t>
            </a: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порчу и несвоевременный </a:t>
            </a:r>
            <a:r>
              <a:rPr lang="ru-RU" sz="1200" dirty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возврат книг, не создавайте себе проблем при подписании обходного листа перед получением диплома.</a:t>
            </a:r>
          </a:p>
          <a:p>
            <a:pPr lvl="0" algn="just">
              <a:lnSpc>
                <a:spcPct val="112000"/>
              </a:lnSpc>
              <a:spcBef>
                <a:spcPts val="600"/>
              </a:spcBef>
              <a:buNone/>
            </a:pPr>
            <a:r>
              <a:rPr lang="ru-RU" sz="1200" b="1" dirty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Библиотека – это учреждение культуры</a:t>
            </a:r>
            <a:r>
              <a:rPr lang="ru-RU" sz="1200" dirty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. Здесь, как и в театре, все начинается с вешалки:</a:t>
            </a:r>
          </a:p>
          <a:p>
            <a:pPr algn="just">
              <a:lnSpc>
                <a:spcPct val="112000"/>
              </a:lnSpc>
              <a:spcBef>
                <a:spcPts val="600"/>
              </a:spcBef>
            </a:pP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  <a:sym typeface="Symbol"/>
              </a:rPr>
              <a:t> </a:t>
            </a: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верхнюю </a:t>
            </a:r>
            <a:r>
              <a:rPr lang="ru-RU" sz="1200" dirty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одежду, крупногабаритные, дорожные </a:t>
            </a: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и </a:t>
            </a:r>
            <a:r>
              <a:rPr lang="ru-RU" sz="1200" dirty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спортивные сумки и рюкзаки следует сдавать </a:t>
            </a: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в гардероб;</a:t>
            </a:r>
            <a:endParaRPr lang="ru-RU" sz="1200" dirty="0">
              <a:solidFill>
                <a:srgbClr val="002060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2000"/>
              </a:lnSpc>
              <a:spcBef>
                <a:spcPts val="600"/>
              </a:spcBef>
            </a:pPr>
            <a:r>
              <a:rPr lang="ru-RU" sz="1200" spc="-3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  <a:sym typeface="Symbol"/>
              </a:rPr>
              <a:t> </a:t>
            </a:r>
            <a:r>
              <a:rPr lang="ru-RU" sz="1200" spc="-3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не </a:t>
            </a:r>
            <a:r>
              <a:rPr lang="ru-RU" sz="1200" spc="-30" dirty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разговаривайте громко, не </a:t>
            </a:r>
            <a:r>
              <a:rPr lang="ru-RU" sz="1200" spc="-3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приносите в </a:t>
            </a:r>
            <a:r>
              <a:rPr lang="ru-RU" sz="1200" spc="-30" dirty="0" err="1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читаль-</a:t>
            </a:r>
            <a:r>
              <a:rPr lang="ru-RU" sz="1200" dirty="0" err="1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ные</a:t>
            </a: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залы пищу и </a:t>
            </a: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напитки;</a:t>
            </a:r>
            <a:endParaRPr lang="ru-RU" sz="1200" dirty="0">
              <a:solidFill>
                <a:srgbClr val="002060"/>
              </a:solidFill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2000"/>
              </a:lnSpc>
              <a:spcBef>
                <a:spcPts val="600"/>
              </a:spcBef>
            </a:pP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  <a:sym typeface="Symbol"/>
              </a:rPr>
              <a:t> </a:t>
            </a: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не </a:t>
            </a:r>
            <a:r>
              <a:rPr lang="ru-RU" sz="1200" dirty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оставляйте без присмотра личные вещи.</a:t>
            </a:r>
          </a:p>
          <a:p>
            <a:pPr algn="just">
              <a:lnSpc>
                <a:spcPct val="112000"/>
              </a:lnSpc>
              <a:spcBef>
                <a:spcPts val="600"/>
              </a:spcBef>
            </a:pP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  <a:sym typeface="Symbol"/>
              </a:rPr>
              <a:t> </a:t>
            </a: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выключайте </a:t>
            </a:r>
            <a:r>
              <a:rPr lang="ru-RU" sz="1200" dirty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свой мобильный телефон или </a:t>
            </a: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пере-водите </a:t>
            </a:r>
            <a:r>
              <a:rPr lang="ru-RU" sz="1200" dirty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его на беззвучный режим работы</a:t>
            </a: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.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ru-RU" sz="1200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200" i="1" dirty="0" smtClean="0">
                <a:solidFill>
                  <a:srgbClr val="002060"/>
                </a:solidFill>
                <a:ea typeface="Calibri"/>
                <a:cs typeface="Times New Roman" panose="02020603050405020304" pitchFamily="18" charset="0"/>
              </a:rPr>
              <a:t>    </a:t>
            </a:r>
            <a:endParaRPr lang="ru-RU" sz="1200" dirty="0">
              <a:solidFill>
                <a:srgbClr val="002060"/>
              </a:solidFill>
              <a:ea typeface="Calibri"/>
              <a:cs typeface="Times New Roman" panose="0202060305040502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30544" y="6872308"/>
            <a:ext cx="3317427" cy="538315"/>
            <a:chOff x="1237185" y="4860000"/>
            <a:chExt cx="4991718" cy="810000"/>
          </a:xfrm>
        </p:grpSpPr>
        <p:pic>
          <p:nvPicPr>
            <p:cNvPr id="110" name="Picture 17" descr="http://terres.ru/upload/static/links/533/5332_logo.jpe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191" y="4860000"/>
              <a:ext cx="989875" cy="79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19" descr="http://www.domznak.ru/1356/tablichka1356-s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73" t="3886" r="2752" b="5213"/>
            <a:stretch/>
          </p:blipFill>
          <p:spPr bwMode="auto">
            <a:xfrm>
              <a:off x="1237185" y="4860000"/>
              <a:ext cx="2138401" cy="79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21" descr="http://mireline.by/wp-content/gallery/info_zapret/1-19.gi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7570" y="4878000"/>
              <a:ext cx="821333" cy="79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" name="Picture 23" descr="http://mk.by/wp-content/uploads/2012/04/09-02-01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4254" y="4860000"/>
              <a:ext cx="792000" cy="79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749655"/>
              </p:ext>
            </p:extLst>
          </p:nvPr>
        </p:nvGraphicFramePr>
        <p:xfrm>
          <a:off x="3605213" y="536575"/>
          <a:ext cx="7146925" cy="368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Документ" r:id="rId8" imgW="6976467" imgH="3595615" progId="Word.Document.12">
                  <p:embed/>
                </p:oleObj>
              </mc:Choice>
              <mc:Fallback>
                <p:oleObj name="Документ" r:id="rId8" imgW="6976467" imgH="359561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05213" y="536575"/>
                        <a:ext cx="7146925" cy="368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569408" y="4278063"/>
            <a:ext cx="7123992" cy="2886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ru-RU" sz="1200" b="1" dirty="0">
                <a:solidFill>
                  <a:srgbClr val="002060"/>
                </a:solidFill>
              </a:rPr>
              <a:t>Учебную литературу </a:t>
            </a:r>
            <a:r>
              <a:rPr lang="ru-RU" sz="1200" dirty="0">
                <a:solidFill>
                  <a:srgbClr val="002060"/>
                </a:solidFill>
              </a:rPr>
              <a:t>на дом Вы можете получить на абонементе, обслуживающем Ваш институт 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(см. на обороте), сроком на учебный год. В конце весеннего семестра до 10 июля необходимо сдать всю литературу, взятую в библиотеке, и продлить читательский билет на следующий учебный год. При несвоевременной сдаче литературы Вы теряете право пользоваться библиотекой до возврата полученной литературы. </a:t>
            </a:r>
            <a:r>
              <a:rPr lang="ru-RU" sz="1200" b="1" dirty="0">
                <a:solidFill>
                  <a:srgbClr val="002060"/>
                </a:solidFill>
              </a:rPr>
              <a:t>Научную литературу </a:t>
            </a:r>
            <a:r>
              <a:rPr lang="ru-RU" sz="1200" dirty="0">
                <a:solidFill>
                  <a:srgbClr val="002060"/>
                </a:solidFill>
              </a:rPr>
              <a:t>Вы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dirty="0">
                <a:solidFill>
                  <a:srgbClr val="002060"/>
                </a:solidFill>
              </a:rPr>
              <a:t>можете получить в библиотеке  в 1-м и 8-м зданиях сроком на 1 месяц. </a:t>
            </a:r>
            <a:r>
              <a:rPr lang="ru-RU" sz="1200" b="1" dirty="0">
                <a:solidFill>
                  <a:srgbClr val="002060"/>
                </a:solidFill>
              </a:rPr>
              <a:t>Художественная литература </a:t>
            </a:r>
            <a:r>
              <a:rPr lang="ru-RU" sz="1200" dirty="0">
                <a:solidFill>
                  <a:srgbClr val="002060"/>
                </a:solidFill>
              </a:rPr>
              <a:t>выдается на дом в библиотеке 1-го здания на 15 дней. </a:t>
            </a:r>
            <a:r>
              <a:rPr lang="ru-RU" sz="1200" b="1" dirty="0">
                <a:solidFill>
                  <a:srgbClr val="002060"/>
                </a:solidFill>
              </a:rPr>
              <a:t>Читальные залы обслуживают всех читателей!</a:t>
            </a:r>
            <a:r>
              <a:rPr lang="ru-RU" sz="1200" dirty="0">
                <a:solidFill>
                  <a:srgbClr val="002060"/>
                </a:solidFill>
              </a:rPr>
              <a:t> В каждом зале формируется книжный фонд определенной тематики. Читальный зал в 8-м здании работает в режиме свободного доступа. 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Это значит, что Вы можете самостоятельно подбирать нужную литературу непосредственно 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с книжных полок. Литературу из читального зала выносить </a:t>
            </a:r>
            <a:r>
              <a:rPr lang="ru-RU" sz="1200" b="1" dirty="0">
                <a:solidFill>
                  <a:srgbClr val="002060"/>
                </a:solidFill>
              </a:rPr>
              <a:t>запрещено. </a:t>
            </a:r>
            <a:r>
              <a:rPr lang="ru-RU" sz="1200" dirty="0" smtClean="0">
                <a:solidFill>
                  <a:srgbClr val="002060"/>
                </a:solidFill>
              </a:rPr>
              <a:t>За </a:t>
            </a:r>
            <a:r>
              <a:rPr lang="ru-RU" sz="1200" dirty="0">
                <a:solidFill>
                  <a:srgbClr val="002060"/>
                </a:solidFill>
              </a:rPr>
              <a:t>наполнением 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200" dirty="0">
                <a:solidFill>
                  <a:srgbClr val="002060"/>
                </a:solidFill>
              </a:rPr>
              <a:t>и обновлением электронных ресурсов библиотеки следите на сайте библиотеки: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b="1" u="sng" dirty="0">
                <a:solidFill>
                  <a:srgbClr val="002060"/>
                </a:solidFill>
                <a:hlinkClick r:id="rId10"/>
              </a:rPr>
              <a:t>http</a:t>
            </a:r>
            <a:r>
              <a:rPr lang="ru-RU" sz="1200" b="1" u="sng" dirty="0">
                <a:solidFill>
                  <a:srgbClr val="002060"/>
                </a:solidFill>
                <a:hlinkClick r:id="rId10"/>
              </a:rPr>
              <a:t>://</a:t>
            </a:r>
            <a:r>
              <a:rPr lang="en-US" sz="1200" b="1" u="sng" dirty="0">
                <a:solidFill>
                  <a:srgbClr val="002060"/>
                </a:solidFill>
                <a:hlinkClick r:id="rId10"/>
              </a:rPr>
              <a:t>library</a:t>
            </a:r>
            <a:r>
              <a:rPr lang="ru-RU" sz="1200" b="1" u="sng" dirty="0">
                <a:solidFill>
                  <a:srgbClr val="002060"/>
                </a:solidFill>
                <a:hlinkClick r:id="rId10"/>
              </a:rPr>
              <a:t>.</a:t>
            </a:r>
            <a:r>
              <a:rPr lang="en-US" sz="1200" b="1" u="sng" dirty="0">
                <a:solidFill>
                  <a:srgbClr val="002060"/>
                </a:solidFill>
                <a:hlinkClick r:id="rId10"/>
              </a:rPr>
              <a:t>kai</a:t>
            </a:r>
            <a:r>
              <a:rPr lang="ru-RU" sz="1200" b="1" u="sng" dirty="0">
                <a:solidFill>
                  <a:srgbClr val="002060"/>
                </a:solidFill>
                <a:hlinkClick r:id="rId10"/>
              </a:rPr>
              <a:t>.</a:t>
            </a:r>
            <a:r>
              <a:rPr lang="en-US" sz="1200" b="1" u="sng" dirty="0" err="1">
                <a:solidFill>
                  <a:srgbClr val="002060"/>
                </a:solidFill>
                <a:hlinkClick r:id="rId10"/>
              </a:rPr>
              <a:t>ru</a:t>
            </a:r>
            <a:r>
              <a:rPr lang="ru-RU" sz="1200" b="1" u="sng" dirty="0">
                <a:solidFill>
                  <a:srgbClr val="002060"/>
                </a:solidFill>
                <a:hlinkClick r:id="rId10"/>
              </a:rPr>
              <a:t>/</a:t>
            </a:r>
            <a:r>
              <a:rPr lang="en-US" sz="1200" b="1" u="sng" dirty="0">
                <a:solidFill>
                  <a:srgbClr val="002060"/>
                </a:solidFill>
                <a:hlinkClick r:id="rId10"/>
              </a:rPr>
              <a:t>index</a:t>
            </a:r>
            <a:r>
              <a:rPr lang="ru-RU" sz="1200" b="1" u="sng" dirty="0">
                <a:solidFill>
                  <a:srgbClr val="002060"/>
                </a:solidFill>
                <a:hlinkClick r:id="rId10"/>
              </a:rPr>
              <a:t>.</a:t>
            </a:r>
            <a:r>
              <a:rPr lang="en-US" sz="1200" b="1" u="sng" dirty="0" err="1">
                <a:solidFill>
                  <a:srgbClr val="002060"/>
                </a:solidFill>
                <a:hlinkClick r:id="rId10"/>
              </a:rPr>
              <a:t>php</a:t>
            </a:r>
            <a:r>
              <a:rPr lang="ru-RU" sz="1200" b="1" u="sng" dirty="0">
                <a:solidFill>
                  <a:srgbClr val="002060"/>
                </a:solidFill>
                <a:hlinkClick r:id="rId10"/>
              </a:rPr>
              <a:t>?</a:t>
            </a:r>
            <a:r>
              <a:rPr lang="en-US" sz="1200" b="1" u="sng" dirty="0" err="1">
                <a:solidFill>
                  <a:srgbClr val="002060"/>
                </a:solidFill>
                <a:hlinkClick r:id="rId10"/>
              </a:rPr>
              <a:t>inc</a:t>
            </a:r>
            <a:r>
              <a:rPr lang="ru-RU" sz="1200" b="1" u="sng" dirty="0">
                <a:solidFill>
                  <a:srgbClr val="002060"/>
                </a:solidFill>
                <a:hlinkClick r:id="rId10"/>
              </a:rPr>
              <a:t>=</a:t>
            </a:r>
            <a:r>
              <a:rPr lang="en-US" sz="1200" b="1" u="sng" dirty="0" err="1">
                <a:solidFill>
                  <a:srgbClr val="002060"/>
                </a:solidFill>
                <a:hlinkClick r:id="rId10"/>
              </a:rPr>
              <a:t>elib</a:t>
            </a:r>
            <a:r>
              <a:rPr lang="ru-RU" sz="1200" b="1" dirty="0">
                <a:solidFill>
                  <a:srgbClr val="002060"/>
                </a:solidFill>
              </a:rPr>
              <a:t> </a:t>
            </a:r>
          </a:p>
          <a:p>
            <a:pPr algn="ctr">
              <a:lnSpc>
                <a:spcPct val="110000"/>
              </a:lnSpc>
            </a:pPr>
            <a:r>
              <a:rPr lang="en-US" sz="1200" b="1" u="sng" dirty="0">
                <a:solidFill>
                  <a:srgbClr val="002060"/>
                </a:solidFill>
                <a:hlinkClick r:id="rId11"/>
              </a:rPr>
              <a:t>http</a:t>
            </a:r>
            <a:r>
              <a:rPr lang="ru-RU" sz="1200" b="1" u="sng" dirty="0">
                <a:solidFill>
                  <a:srgbClr val="002060"/>
                </a:solidFill>
                <a:hlinkClick r:id="rId11"/>
              </a:rPr>
              <a:t>://</a:t>
            </a:r>
            <a:r>
              <a:rPr lang="en-US" sz="1200" b="1" u="sng" dirty="0">
                <a:solidFill>
                  <a:srgbClr val="002060"/>
                </a:solidFill>
                <a:hlinkClick r:id="rId11"/>
              </a:rPr>
              <a:t>library</a:t>
            </a:r>
            <a:r>
              <a:rPr lang="ru-RU" sz="1200" b="1" u="sng" dirty="0">
                <a:solidFill>
                  <a:srgbClr val="002060"/>
                </a:solidFill>
                <a:hlinkClick r:id="rId11"/>
              </a:rPr>
              <a:t>.</a:t>
            </a:r>
            <a:r>
              <a:rPr lang="en-US" sz="1200" b="1" u="sng" dirty="0">
                <a:solidFill>
                  <a:srgbClr val="002060"/>
                </a:solidFill>
                <a:hlinkClick r:id="rId11"/>
              </a:rPr>
              <a:t>kai</a:t>
            </a:r>
            <a:r>
              <a:rPr lang="ru-RU" sz="1200" b="1" u="sng" dirty="0">
                <a:solidFill>
                  <a:srgbClr val="002060"/>
                </a:solidFill>
                <a:hlinkClick r:id="rId11"/>
              </a:rPr>
              <a:t>.</a:t>
            </a:r>
            <a:r>
              <a:rPr lang="en-US" sz="1200" b="1" u="sng" dirty="0" err="1">
                <a:solidFill>
                  <a:srgbClr val="002060"/>
                </a:solidFill>
                <a:hlinkClick r:id="rId11"/>
              </a:rPr>
              <a:t>ru</a:t>
            </a:r>
            <a:r>
              <a:rPr lang="ru-RU" sz="1200" b="1" u="sng" dirty="0">
                <a:solidFill>
                  <a:srgbClr val="002060"/>
                </a:solidFill>
                <a:hlinkClick r:id="rId11"/>
              </a:rPr>
              <a:t>/</a:t>
            </a:r>
            <a:r>
              <a:rPr lang="en-US" sz="1200" b="1" u="sng" dirty="0">
                <a:solidFill>
                  <a:srgbClr val="002060"/>
                </a:solidFill>
                <a:hlinkClick r:id="rId11"/>
              </a:rPr>
              <a:t>index</a:t>
            </a:r>
            <a:r>
              <a:rPr lang="ru-RU" sz="1200" b="1" u="sng" dirty="0">
                <a:solidFill>
                  <a:srgbClr val="002060"/>
                </a:solidFill>
                <a:hlinkClick r:id="rId11"/>
              </a:rPr>
              <a:t>.</a:t>
            </a:r>
            <a:r>
              <a:rPr lang="en-US" sz="1200" b="1" u="sng" dirty="0" err="1">
                <a:solidFill>
                  <a:srgbClr val="002060"/>
                </a:solidFill>
                <a:hlinkClick r:id="rId11"/>
              </a:rPr>
              <a:t>php</a:t>
            </a:r>
            <a:r>
              <a:rPr lang="ru-RU" sz="1200" b="1" u="sng" dirty="0">
                <a:solidFill>
                  <a:srgbClr val="002060"/>
                </a:solidFill>
                <a:hlinkClick r:id="rId11"/>
              </a:rPr>
              <a:t>?</a:t>
            </a:r>
            <a:r>
              <a:rPr lang="en-US" sz="1200" b="1" u="sng" dirty="0" err="1">
                <a:solidFill>
                  <a:srgbClr val="002060"/>
                </a:solidFill>
                <a:hlinkClick r:id="rId11"/>
              </a:rPr>
              <a:t>inc</a:t>
            </a:r>
            <a:r>
              <a:rPr lang="ru-RU" sz="1200" b="1" u="sng" dirty="0">
                <a:solidFill>
                  <a:srgbClr val="002060"/>
                </a:solidFill>
                <a:hlinkClick r:id="rId11"/>
              </a:rPr>
              <a:t>=</a:t>
            </a:r>
            <a:r>
              <a:rPr lang="en-US" sz="1200" b="1" u="sng" dirty="0">
                <a:solidFill>
                  <a:srgbClr val="002060"/>
                </a:solidFill>
                <a:hlinkClick r:id="rId11"/>
              </a:rPr>
              <a:t>new</a:t>
            </a:r>
            <a:r>
              <a:rPr lang="ru-RU" sz="1200" b="1" u="sng" dirty="0">
                <a:solidFill>
                  <a:srgbClr val="002060"/>
                </a:solidFill>
                <a:hlinkClick r:id="rId11"/>
              </a:rPr>
              <a:t>_</a:t>
            </a:r>
            <a:r>
              <a:rPr lang="en-US" sz="1200" b="1" u="sng" dirty="0">
                <a:solidFill>
                  <a:srgbClr val="002060"/>
                </a:solidFill>
                <a:hlinkClick r:id="rId11"/>
              </a:rPr>
              <a:t>items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218909" y="0"/>
            <a:ext cx="3467208" cy="108223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586709" y="7442200"/>
            <a:ext cx="3467208" cy="108223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80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192</Words>
  <Application>Microsoft Office PowerPoint</Application>
  <PresentationFormat>Произвольный</PresentationFormat>
  <Paragraphs>105</Paragraphs>
  <Slides>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Документ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Молчанова Софья Александровна</dc:creator>
  <cp:lastModifiedBy>Ившина Галина Васильевна</cp:lastModifiedBy>
  <cp:revision>70</cp:revision>
  <dcterms:created xsi:type="dcterms:W3CDTF">2016-06-06T11:19:45Z</dcterms:created>
  <dcterms:modified xsi:type="dcterms:W3CDTF">2017-08-25T12:39:03Z</dcterms:modified>
</cp:coreProperties>
</file>