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6" r:id="rId1"/>
  </p:sldMasterIdLst>
  <p:notesMasterIdLst>
    <p:notesMasterId r:id="rId25"/>
  </p:notesMasterIdLst>
  <p:handoutMasterIdLst>
    <p:handoutMasterId r:id="rId26"/>
  </p:handoutMasterIdLst>
  <p:sldIdLst>
    <p:sldId id="359" r:id="rId2"/>
    <p:sldId id="352" r:id="rId3"/>
    <p:sldId id="330" r:id="rId4"/>
    <p:sldId id="327" r:id="rId5"/>
    <p:sldId id="358" r:id="rId6"/>
    <p:sldId id="328" r:id="rId7"/>
    <p:sldId id="356" r:id="rId8"/>
    <p:sldId id="329" r:id="rId9"/>
    <p:sldId id="353" r:id="rId10"/>
    <p:sldId id="361" r:id="rId11"/>
    <p:sldId id="362" r:id="rId12"/>
    <p:sldId id="363" r:id="rId13"/>
    <p:sldId id="364" r:id="rId14"/>
    <p:sldId id="366" r:id="rId15"/>
    <p:sldId id="367" r:id="rId16"/>
    <p:sldId id="373" r:id="rId17"/>
    <p:sldId id="368" r:id="rId18"/>
    <p:sldId id="369" r:id="rId19"/>
    <p:sldId id="370" r:id="rId20"/>
    <p:sldId id="371" r:id="rId21"/>
    <p:sldId id="372" r:id="rId22"/>
    <p:sldId id="374" r:id="rId23"/>
    <p:sldId id="375" r:id="rId24"/>
  </p:sldIdLst>
  <p:sldSz cx="12192000" cy="6858000"/>
  <p:notesSz cx="9874250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orient="horz" pos="164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529" userDrawn="1">
          <p15:clr>
            <a:srgbClr val="A4A3A4"/>
          </p15:clr>
        </p15:guide>
        <p15:guide id="6" orient="horz" pos="41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Dobrynina" initials="AD" lastIdx="0" clrIdx="0">
    <p:extLst>
      <p:ext uri="{19B8F6BF-5375-455C-9EA6-DF929625EA0E}">
        <p15:presenceInfo xmlns:p15="http://schemas.microsoft.com/office/powerpoint/2012/main" userId="S-1-5-21-2970730246-1432889327-3337488238-11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A8"/>
    <a:srgbClr val="2EBAB7"/>
    <a:srgbClr val="F07D22"/>
    <a:srgbClr val="C3E9E8"/>
    <a:srgbClr val="93FFFC"/>
    <a:srgbClr val="AAD2D1"/>
    <a:srgbClr val="00C4BF"/>
    <a:srgbClr val="9FDDDB"/>
    <a:srgbClr val="66CCC9"/>
    <a:srgbClr val="007E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6" autoAdjust="0"/>
    <p:restoredTop sz="96837" autoAdjust="0"/>
  </p:normalViewPr>
  <p:slideViewPr>
    <p:cSldViewPr snapToGrid="0" showGuides="1">
      <p:cViewPr varScale="1">
        <p:scale>
          <a:sx n="116" d="100"/>
          <a:sy n="116" d="100"/>
        </p:scale>
        <p:origin x="84" y="390"/>
      </p:cViewPr>
      <p:guideLst>
        <p:guide orient="horz" pos="935"/>
        <p:guide pos="3863"/>
        <p:guide orient="horz" pos="164"/>
        <p:guide orient="horz" pos="4042"/>
        <p:guide pos="529"/>
        <p:guide orient="horz" pos="41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9" d="100"/>
          <a:sy n="89" d="100"/>
        </p:scale>
        <p:origin x="373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88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3125" y="0"/>
            <a:ext cx="42788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07525-A371-49AA-BA88-77711F35AA93}" type="datetimeFigureOut">
              <a:rPr lang="ru-RU" smtClean="0"/>
              <a:t>24.09.2019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278842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3125" y="6456612"/>
            <a:ext cx="4278842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B6BC8-401C-4EEB-BA43-AB79CF92E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803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88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3125" y="0"/>
            <a:ext cx="42788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CC81D-1502-4E4B-97F5-32D286A374D2}" type="datetimeFigureOut">
              <a:rPr lang="ru-RU" smtClean="0"/>
              <a:t>24.09.2019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00363" y="850900"/>
            <a:ext cx="4073525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426" y="3271382"/>
            <a:ext cx="789940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278842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3125" y="6456612"/>
            <a:ext cx="4278842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6A51D-6AB3-41A8-A01D-D7201953F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914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 презент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5"/>
          <a:stretch/>
        </p:blipFill>
        <p:spPr>
          <a:xfrm>
            <a:off x="2902851" y="6825"/>
            <a:ext cx="936172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t="-10168" r="51938" b="52445"/>
          <a:stretch/>
        </p:blipFill>
        <p:spPr>
          <a:xfrm>
            <a:off x="9471086" y="2402007"/>
            <a:ext cx="2716365" cy="44628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5"/>
            <a:ext cx="12202947" cy="6864824"/>
          </a:xfrm>
          <a:prstGeom prst="rect">
            <a:avLst/>
          </a:prstGeom>
        </p:spPr>
      </p:pic>
      <p:sp>
        <p:nvSpPr>
          <p:cNvPr id="1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76596" y="2541004"/>
            <a:ext cx="5071281" cy="16992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1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986904" y="4296628"/>
            <a:ext cx="2900363" cy="62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ru-RU" dirty="0" smtClean="0"/>
              <a:t>дата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1" y="488681"/>
            <a:ext cx="2802011" cy="76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9896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еребивочный имиджевый слайд пр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3" b="9840"/>
          <a:stretch/>
        </p:blipFill>
        <p:spPr>
          <a:xfrm>
            <a:off x="4106956" y="0"/>
            <a:ext cx="8080496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5" y="0"/>
            <a:ext cx="12215074" cy="68716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02"/>
          <a:stretch/>
        </p:blipFill>
        <p:spPr>
          <a:xfrm>
            <a:off x="4306283" y="4094329"/>
            <a:ext cx="5258155" cy="2770495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5" y="553663"/>
            <a:ext cx="5849982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bg1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 smtClean="0"/>
              <a:t>Цитата</a:t>
            </a:r>
            <a:endParaRPr lang="ru-RU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ru-RU" sz="9600" b="0" kern="2500" baseline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316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59"/>
          <a:stretch/>
        </p:blipFill>
        <p:spPr>
          <a:xfrm>
            <a:off x="3946454" y="0"/>
            <a:ext cx="8264596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980" y="0"/>
            <a:ext cx="12215074" cy="68716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02"/>
          <a:stretch/>
        </p:blipFill>
        <p:spPr>
          <a:xfrm>
            <a:off x="4306283" y="4094329"/>
            <a:ext cx="5258155" cy="2770495"/>
          </a:xfrm>
          <a:prstGeom prst="rect">
            <a:avLst/>
          </a:prstGeom>
        </p:spPr>
      </p:pic>
      <p:sp>
        <p:nvSpPr>
          <p:cNvPr id="9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83955" y="559733"/>
            <a:ext cx="5071281" cy="1699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7275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еребивочный имиджевый слайд пр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3" b="9840"/>
          <a:stretch/>
        </p:blipFill>
        <p:spPr>
          <a:xfrm>
            <a:off x="4106956" y="0"/>
            <a:ext cx="8080496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5" y="0"/>
            <a:ext cx="12215074" cy="68716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02"/>
          <a:stretch/>
        </p:blipFill>
        <p:spPr>
          <a:xfrm>
            <a:off x="4306283" y="4094329"/>
            <a:ext cx="5258155" cy="2770495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5" y="553663"/>
            <a:ext cx="5825920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bg1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 smtClean="0"/>
              <a:t>Цитата</a:t>
            </a:r>
            <a:endParaRPr lang="ru-RU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ru-RU" sz="9600" b="0" kern="2500" baseline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689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итульный 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3" b="9840"/>
          <a:stretch/>
        </p:blipFill>
        <p:spPr>
          <a:xfrm>
            <a:off x="4106956" y="0"/>
            <a:ext cx="8080496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4" y="0"/>
            <a:ext cx="12215072" cy="68716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9" b="44478"/>
          <a:stretch/>
        </p:blipFill>
        <p:spPr>
          <a:xfrm>
            <a:off x="4322773" y="3063921"/>
            <a:ext cx="4793931" cy="380772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992775" y="5984332"/>
            <a:ext cx="3439888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2000" kern="1500" cap="all" spc="40" dirty="0" smtClean="0">
                <a:solidFill>
                  <a:schemeClr val="bg1"/>
                </a:solidFill>
              </a:rPr>
              <a:t>спорт</a:t>
            </a:r>
            <a:endParaRPr lang="ru-RU" sz="2000" kern="1500" cap="all" spc="40" dirty="0">
              <a:solidFill>
                <a:schemeClr val="bg1"/>
              </a:solidFill>
            </a:endParaRPr>
          </a:p>
        </p:txBody>
      </p:sp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83955" y="559733"/>
            <a:ext cx="5071281" cy="1699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3477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еребивочный имиджевый слайд пр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3" b="9840"/>
          <a:stretch/>
        </p:blipFill>
        <p:spPr>
          <a:xfrm>
            <a:off x="4106956" y="0"/>
            <a:ext cx="8080496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4" y="0"/>
            <a:ext cx="12215072" cy="68716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9" b="44478"/>
          <a:stretch/>
        </p:blipFill>
        <p:spPr>
          <a:xfrm>
            <a:off x="4322773" y="3063921"/>
            <a:ext cx="4793931" cy="3807725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5" y="553663"/>
            <a:ext cx="5849982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bg1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 smtClean="0"/>
              <a:t>Цитата</a:t>
            </a:r>
            <a:endParaRPr lang="ru-RU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ru-RU" sz="9600" b="0" kern="2500" baseline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34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внутренний слайд_фон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1408" cy="685833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179253743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текст 4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" y="0"/>
            <a:ext cx="12191405" cy="6858331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3517334" y="2000611"/>
            <a:ext cx="6289416" cy="8620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990270" y="2711996"/>
            <a:ext cx="1965325" cy="3469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500" b="1" kern="1200" cap="all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90271" y="3225787"/>
            <a:ext cx="2237988" cy="1233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21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3517334" y="3225787"/>
            <a:ext cx="2228832" cy="1233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24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6035230" y="3225787"/>
            <a:ext cx="2233671" cy="1233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27" name="Текст 17"/>
          <p:cNvSpPr>
            <a:spLocks noGrp="1"/>
          </p:cNvSpPr>
          <p:nvPr>
            <p:ph type="body" sz="quarter" idx="25" hasCustomPrompt="1"/>
          </p:nvPr>
        </p:nvSpPr>
        <p:spPr>
          <a:xfrm>
            <a:off x="8557965" y="3225787"/>
            <a:ext cx="2200153" cy="1233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40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4" y="559733"/>
            <a:ext cx="438814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4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6032430" y="553664"/>
            <a:ext cx="3603625" cy="882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0" kern="2500" baseline="0">
                <a:solidFill>
                  <a:schemeClr val="tx2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 smtClean="0"/>
              <a:t>Подзаголовок слайда</a:t>
            </a:r>
            <a:endParaRPr lang="ru-RU" dirty="0"/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983955" y="2000611"/>
            <a:ext cx="2071688" cy="401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 cap="all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999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4" pos="61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текст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03" cy="6858331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100" b="1" smtClean="0"/>
              <a:t>‹#›</a:t>
            </a:fld>
            <a:endParaRPr lang="ru-RU" sz="1100" b="1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5" hasCustomPrompt="1"/>
          </p:nvPr>
        </p:nvSpPr>
        <p:spPr>
          <a:xfrm>
            <a:off x="990270" y="2720683"/>
            <a:ext cx="2935706" cy="4128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20" name="Текст 15"/>
          <p:cNvSpPr>
            <a:spLocks noGrp="1"/>
          </p:cNvSpPr>
          <p:nvPr>
            <p:ph type="body" sz="quarter" idx="18" hasCustomPrompt="1"/>
          </p:nvPr>
        </p:nvSpPr>
        <p:spPr>
          <a:xfrm>
            <a:off x="4597208" y="2720683"/>
            <a:ext cx="2935706" cy="4128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24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4597208" y="3225787"/>
            <a:ext cx="2935706" cy="1783258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Font typeface="Tahoma" panose="020B0604030504040204" pitchFamily="34" charset="0"/>
              <a:buChar char="•"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Список</a:t>
            </a:r>
          </a:p>
          <a:p>
            <a:pPr lvl="0"/>
            <a:endParaRPr lang="ru-RU" dirty="0"/>
          </a:p>
        </p:txBody>
      </p:sp>
      <p:sp>
        <p:nvSpPr>
          <p:cNvPr id="26" name="Текст 15"/>
          <p:cNvSpPr>
            <a:spLocks noGrp="1"/>
          </p:cNvSpPr>
          <p:nvPr>
            <p:ph type="body" sz="quarter" idx="24" hasCustomPrompt="1"/>
          </p:nvPr>
        </p:nvSpPr>
        <p:spPr>
          <a:xfrm>
            <a:off x="8557965" y="2720683"/>
            <a:ext cx="2589006" cy="4128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40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4" y="559733"/>
            <a:ext cx="7264696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25" name="Текст 15"/>
          <p:cNvSpPr>
            <a:spLocks noGrp="1"/>
          </p:cNvSpPr>
          <p:nvPr>
            <p:ph type="body" sz="quarter" idx="26" hasCustomPrompt="1"/>
          </p:nvPr>
        </p:nvSpPr>
        <p:spPr>
          <a:xfrm>
            <a:off x="990270" y="2000611"/>
            <a:ext cx="5802416" cy="4128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29" name="Текст 17"/>
          <p:cNvSpPr>
            <a:spLocks noGrp="1"/>
          </p:cNvSpPr>
          <p:nvPr>
            <p:ph type="body" sz="quarter" idx="27" hasCustomPrompt="1"/>
          </p:nvPr>
        </p:nvSpPr>
        <p:spPr>
          <a:xfrm>
            <a:off x="990270" y="3225787"/>
            <a:ext cx="2935706" cy="1783258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Font typeface="Tahoma" panose="020B0604030504040204" pitchFamily="34" charset="0"/>
              <a:buChar char="•"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Список</a:t>
            </a:r>
          </a:p>
          <a:p>
            <a:pPr lvl="0"/>
            <a:endParaRPr lang="ru-RU" dirty="0"/>
          </a:p>
        </p:txBody>
      </p:sp>
      <p:sp>
        <p:nvSpPr>
          <p:cNvPr id="33" name="TextBox 32"/>
          <p:cNvSpPr txBox="1"/>
          <p:nvPr userDrawn="1"/>
        </p:nvSpPr>
        <p:spPr>
          <a:xfrm>
            <a:off x="45833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 smtClean="0">
                <a:solidFill>
                  <a:schemeClr val="bg1"/>
                </a:solidFill>
              </a:rPr>
              <a:t>Название программы (если применимо)</a:t>
            </a:r>
            <a:endParaRPr lang="ru-RU" sz="1000" b="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4956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4" pos="61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текст и несколько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" y="0"/>
            <a:ext cx="12191405" cy="6858332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4" y="559733"/>
            <a:ext cx="438814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983955" y="2000611"/>
            <a:ext cx="2946428" cy="401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 cap="all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10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588392" y="2000611"/>
            <a:ext cx="2950091" cy="3469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500" b="1" kern="1200" cap="all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2716727"/>
            <a:ext cx="2946428" cy="7282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4577758" y="2720899"/>
            <a:ext cx="2960725" cy="724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8207006" y="2716727"/>
            <a:ext cx="2925282" cy="7282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21" name="Текст 13"/>
          <p:cNvSpPr>
            <a:spLocks noGrp="1"/>
          </p:cNvSpPr>
          <p:nvPr>
            <p:ph type="body" sz="quarter" idx="26" hasCustomPrompt="1"/>
          </p:nvPr>
        </p:nvSpPr>
        <p:spPr>
          <a:xfrm>
            <a:off x="8196373" y="2000611"/>
            <a:ext cx="2935915" cy="3469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500" b="1" kern="1200" cap="all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27"/>
          </p:nvPr>
        </p:nvSpPr>
        <p:spPr>
          <a:xfrm>
            <a:off x="1064041" y="3796577"/>
            <a:ext cx="2866342" cy="179228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3" name="Рисунок 2"/>
          <p:cNvSpPr>
            <a:spLocks noGrp="1"/>
          </p:cNvSpPr>
          <p:nvPr>
            <p:ph type="pic" sz="quarter" idx="28"/>
          </p:nvPr>
        </p:nvSpPr>
        <p:spPr>
          <a:xfrm>
            <a:off x="4666806" y="3796577"/>
            <a:ext cx="2871677" cy="179228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4" name="Рисунок 2"/>
          <p:cNvSpPr>
            <a:spLocks noGrp="1"/>
          </p:cNvSpPr>
          <p:nvPr>
            <p:ph type="pic" sz="quarter" idx="29"/>
          </p:nvPr>
        </p:nvSpPr>
        <p:spPr>
          <a:xfrm>
            <a:off x="8257876" y="3796577"/>
            <a:ext cx="2874412" cy="179228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3" name="TextBox 32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9849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2" pos="61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текст и пикт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" y="0"/>
            <a:ext cx="12191405" cy="6858331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4" y="559733"/>
            <a:ext cx="4397397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983955" y="2000611"/>
            <a:ext cx="2071688" cy="401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 cap="all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2716726"/>
            <a:ext cx="2946428" cy="28721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5604237" y="2716726"/>
            <a:ext cx="1930038" cy="724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23" name="Рисунок 2"/>
          <p:cNvSpPr>
            <a:spLocks noGrp="1"/>
          </p:cNvSpPr>
          <p:nvPr>
            <p:ph type="pic" sz="quarter" idx="28"/>
          </p:nvPr>
        </p:nvSpPr>
        <p:spPr>
          <a:xfrm>
            <a:off x="4669986" y="2716726"/>
            <a:ext cx="711366" cy="7282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26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6032430" y="553664"/>
            <a:ext cx="3603625" cy="882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0" kern="2500" baseline="0">
                <a:solidFill>
                  <a:schemeClr val="tx2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 smtClean="0"/>
              <a:t>Подзаголовок слайда</a:t>
            </a:r>
            <a:endParaRPr lang="ru-RU" dirty="0"/>
          </a:p>
        </p:txBody>
      </p:sp>
      <p:sp>
        <p:nvSpPr>
          <p:cNvPr id="17" name="Текст 17"/>
          <p:cNvSpPr>
            <a:spLocks noGrp="1"/>
          </p:cNvSpPr>
          <p:nvPr>
            <p:ph type="body" sz="quarter" idx="30" hasCustomPrompt="1"/>
          </p:nvPr>
        </p:nvSpPr>
        <p:spPr>
          <a:xfrm>
            <a:off x="5604237" y="3796577"/>
            <a:ext cx="1930038" cy="724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31"/>
          </p:nvPr>
        </p:nvSpPr>
        <p:spPr>
          <a:xfrm>
            <a:off x="4669986" y="3796577"/>
            <a:ext cx="711366" cy="7282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32" hasCustomPrompt="1"/>
          </p:nvPr>
        </p:nvSpPr>
        <p:spPr>
          <a:xfrm>
            <a:off x="5604237" y="4880964"/>
            <a:ext cx="1930038" cy="724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22" name="Рисунок 2"/>
          <p:cNvSpPr>
            <a:spLocks noGrp="1"/>
          </p:cNvSpPr>
          <p:nvPr>
            <p:ph type="pic" sz="quarter" idx="33"/>
          </p:nvPr>
        </p:nvSpPr>
        <p:spPr>
          <a:xfrm>
            <a:off x="4669986" y="4880964"/>
            <a:ext cx="711366" cy="7282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25" name="Текст 17"/>
          <p:cNvSpPr>
            <a:spLocks noGrp="1"/>
          </p:cNvSpPr>
          <p:nvPr>
            <p:ph type="body" sz="quarter" idx="34" hasCustomPrompt="1"/>
          </p:nvPr>
        </p:nvSpPr>
        <p:spPr>
          <a:xfrm>
            <a:off x="9189413" y="2716726"/>
            <a:ext cx="1945312" cy="724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35"/>
          </p:nvPr>
        </p:nvSpPr>
        <p:spPr>
          <a:xfrm>
            <a:off x="8263871" y="2716726"/>
            <a:ext cx="711366" cy="7282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28" name="Текст 17"/>
          <p:cNvSpPr>
            <a:spLocks noGrp="1"/>
          </p:cNvSpPr>
          <p:nvPr>
            <p:ph type="body" sz="quarter" idx="36" hasCustomPrompt="1"/>
          </p:nvPr>
        </p:nvSpPr>
        <p:spPr>
          <a:xfrm>
            <a:off x="9189413" y="3796577"/>
            <a:ext cx="1945312" cy="724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29" name="Рисунок 2"/>
          <p:cNvSpPr>
            <a:spLocks noGrp="1"/>
          </p:cNvSpPr>
          <p:nvPr>
            <p:ph type="pic" sz="quarter" idx="37"/>
          </p:nvPr>
        </p:nvSpPr>
        <p:spPr>
          <a:xfrm>
            <a:off x="8263871" y="3796577"/>
            <a:ext cx="711366" cy="7282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30" name="Текст 17"/>
          <p:cNvSpPr>
            <a:spLocks noGrp="1"/>
          </p:cNvSpPr>
          <p:nvPr>
            <p:ph type="body" sz="quarter" idx="38" hasCustomPrompt="1"/>
          </p:nvPr>
        </p:nvSpPr>
        <p:spPr>
          <a:xfrm>
            <a:off x="9189413" y="4880964"/>
            <a:ext cx="1945312" cy="724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31" name="Рисунок 2"/>
          <p:cNvSpPr>
            <a:spLocks noGrp="1"/>
          </p:cNvSpPr>
          <p:nvPr>
            <p:ph type="pic" sz="quarter" idx="39"/>
          </p:nvPr>
        </p:nvSpPr>
        <p:spPr>
          <a:xfrm>
            <a:off x="8263871" y="4880964"/>
            <a:ext cx="711366" cy="7282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35" name="TextBox 34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1790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2" pos="61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825"/>
            <a:ext cx="10287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5"/>
            <a:ext cx="12202947" cy="68648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t="-10168" r="51938" b="52445"/>
          <a:stretch/>
        </p:blipFill>
        <p:spPr>
          <a:xfrm>
            <a:off x="9471086" y="2402007"/>
            <a:ext cx="2716365" cy="4462818"/>
          </a:xfrm>
          <a:prstGeom prst="rect">
            <a:avLst/>
          </a:prstGeom>
        </p:spPr>
      </p:pic>
      <p:sp>
        <p:nvSpPr>
          <p:cNvPr id="1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83955" y="559733"/>
            <a:ext cx="5071281" cy="1699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904264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" y="0"/>
            <a:ext cx="12191403" cy="6858331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5" y="559733"/>
            <a:ext cx="3714750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5514974"/>
            <a:ext cx="2229508" cy="51791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7"/>
          </p:nvPr>
        </p:nvSpPr>
        <p:spPr>
          <a:xfrm>
            <a:off x="1061993" y="1993856"/>
            <a:ext cx="10093325" cy="3230562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8" hasCustomPrompt="1"/>
          </p:nvPr>
        </p:nvSpPr>
        <p:spPr>
          <a:xfrm>
            <a:off x="4583342" y="5514974"/>
            <a:ext cx="2950933" cy="51791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15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8194288" y="5514974"/>
            <a:ext cx="2961029" cy="51791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26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6032430" y="553664"/>
            <a:ext cx="3603625" cy="882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0" kern="2500" baseline="0">
                <a:solidFill>
                  <a:schemeClr val="tx2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 smtClean="0"/>
              <a:t>Подзаголовок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783377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2" pos="619">
          <p15:clr>
            <a:srgbClr val="FBAE40"/>
          </p15:clr>
        </p15:guide>
        <p15:guide id="6" pos="31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" y="0"/>
            <a:ext cx="12191405" cy="6858331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5" y="559733"/>
            <a:ext cx="3714750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1996393"/>
            <a:ext cx="2946428" cy="2865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7"/>
          </p:nvPr>
        </p:nvSpPr>
        <p:spPr>
          <a:xfrm>
            <a:off x="5016500" y="908050"/>
            <a:ext cx="7175500" cy="5041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8" name="TextBox 27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7835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2" pos="619">
          <p15:clr>
            <a:srgbClr val="FBAE40"/>
          </p15:clr>
        </p15:guide>
        <p15:guide id="6" pos="3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цита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" y="0"/>
            <a:ext cx="12191403" cy="6858331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4" y="3076262"/>
            <a:ext cx="4537279" cy="25079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5" y="553663"/>
            <a:ext cx="7994582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tx2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 smtClean="0"/>
              <a:t>Цитата</a:t>
            </a:r>
            <a:endParaRPr lang="ru-RU" dirty="0"/>
          </a:p>
        </p:txBody>
      </p:sp>
      <p:sp>
        <p:nvSpPr>
          <p:cNvPr id="17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32430" y="3076263"/>
            <a:ext cx="4537279" cy="2507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ru-RU" sz="9600" b="0" kern="2500" baseline="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196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6" pos="3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инверсия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" y="0"/>
            <a:ext cx="12191403" cy="685833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4" y="3076262"/>
            <a:ext cx="4537279" cy="25079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5" y="553663"/>
            <a:ext cx="7994582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bg1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 smtClean="0"/>
              <a:t>Цитата</a:t>
            </a:r>
            <a:endParaRPr lang="ru-RU" dirty="0"/>
          </a:p>
        </p:txBody>
      </p:sp>
      <p:sp>
        <p:nvSpPr>
          <p:cNvPr id="17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32430" y="3076263"/>
            <a:ext cx="4537279" cy="2507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ru-RU" sz="9600" b="0" kern="2500" baseline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tx1"/>
                </a:solidFill>
              </a:rPr>
              <a:t>fondpotanin.ru</a:t>
            </a:r>
            <a:endParaRPr lang="ru-RU" sz="1000" b="0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633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" y="0"/>
            <a:ext cx="12191405" cy="6858332"/>
          </a:xfrm>
          <a:prstGeom prst="rect">
            <a:avLst/>
          </a:prstGeom>
        </p:spPr>
      </p:pic>
      <p:sp>
        <p:nvSpPr>
          <p:cNvPr id="1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78658" y="2541004"/>
            <a:ext cx="6615274" cy="16992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987942" y="4670534"/>
            <a:ext cx="3087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baseline="0" dirty="0" smtClean="0">
                <a:solidFill>
                  <a:schemeClr val="bg1"/>
                </a:solidFill>
              </a:rPr>
              <a:t>fondpotanin.ru</a:t>
            </a:r>
            <a:endParaRPr lang="ru-RU" sz="1200" b="0" baseline="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04" y="4694386"/>
            <a:ext cx="179459" cy="1794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98" y="4694386"/>
            <a:ext cx="179459" cy="179459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5052857" y="4670534"/>
            <a:ext cx="3087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baseline="0" dirty="0" err="1" smtClean="0">
                <a:solidFill>
                  <a:schemeClr val="bg1"/>
                </a:solidFill>
              </a:rPr>
              <a:t>potaninfoundation</a:t>
            </a:r>
            <a:endParaRPr lang="ru-RU" sz="1200" b="0" baseline="0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1" y="488681"/>
            <a:ext cx="2802011" cy="76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36437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внутренний слайд_эрмита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7" cy="685680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83341" y="6432481"/>
            <a:ext cx="4532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 smtClean="0">
                <a:solidFill>
                  <a:schemeClr val="bg1"/>
                </a:solidFill>
              </a:rPr>
              <a:t>Программа поддержки</a:t>
            </a:r>
            <a:r>
              <a:rPr lang="ru-RU" sz="1000" b="0" baseline="0" dirty="0" smtClean="0">
                <a:solidFill>
                  <a:schemeClr val="bg1"/>
                </a:solidFill>
              </a:rPr>
              <a:t> </a:t>
            </a:r>
            <a:r>
              <a:rPr lang="ru-RU" sz="1000" b="0" dirty="0" smtClean="0">
                <a:solidFill>
                  <a:schemeClr val="bg1"/>
                </a:solidFill>
              </a:rPr>
              <a:t>Эрмитажа</a:t>
            </a:r>
            <a:endParaRPr lang="ru-RU" sz="1000" b="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02310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р внутреннего слайда_эрмита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7" cy="685680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83341" y="6432481"/>
            <a:ext cx="4532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 smtClean="0">
                <a:solidFill>
                  <a:schemeClr val="bg1"/>
                </a:solidFill>
              </a:rPr>
              <a:t>Программа поддержки</a:t>
            </a:r>
            <a:r>
              <a:rPr lang="ru-RU" sz="1000" b="0" baseline="0" dirty="0" smtClean="0">
                <a:solidFill>
                  <a:schemeClr val="bg1"/>
                </a:solidFill>
              </a:rPr>
              <a:t> </a:t>
            </a:r>
            <a:r>
              <a:rPr lang="ru-RU" sz="1000" b="0" dirty="0" smtClean="0">
                <a:solidFill>
                  <a:schemeClr val="bg1"/>
                </a:solidFill>
              </a:rPr>
              <a:t>Эрмитажа</a:t>
            </a:r>
            <a:endParaRPr lang="ru-RU" sz="1000" b="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5" y="559733"/>
            <a:ext cx="3714750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9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1996393"/>
            <a:ext cx="2946428" cy="2865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7"/>
          </p:nvPr>
        </p:nvSpPr>
        <p:spPr>
          <a:xfrm>
            <a:off x="5016500" y="908050"/>
            <a:ext cx="7175500" cy="5041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3211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внутренний слайд_муз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7" cy="68568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5833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 smtClean="0">
                <a:solidFill>
                  <a:schemeClr val="bg1"/>
                </a:solidFill>
              </a:rPr>
              <a:t>Музей</a:t>
            </a:r>
            <a:r>
              <a:rPr lang="ru-RU" sz="1000" b="0" baseline="0" dirty="0" smtClean="0">
                <a:solidFill>
                  <a:schemeClr val="bg1"/>
                </a:solidFill>
              </a:rPr>
              <a:t> без границ</a:t>
            </a:r>
            <a:endParaRPr lang="ru-RU" sz="1000" b="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2681848296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р внутренненого слайда_муз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7" cy="68568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5833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 smtClean="0">
                <a:solidFill>
                  <a:schemeClr val="bg1"/>
                </a:solidFill>
              </a:rPr>
              <a:t>Музей</a:t>
            </a:r>
            <a:r>
              <a:rPr lang="ru-RU" sz="1000" b="0" baseline="0" dirty="0" smtClean="0">
                <a:solidFill>
                  <a:schemeClr val="bg1"/>
                </a:solidFill>
              </a:rPr>
              <a:t> без границ</a:t>
            </a:r>
            <a:endParaRPr lang="ru-RU" sz="1000" b="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5" y="559733"/>
            <a:ext cx="3714750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9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1996393"/>
            <a:ext cx="2946428" cy="2865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7"/>
          </p:nvPr>
        </p:nvSpPr>
        <p:spPr>
          <a:xfrm>
            <a:off x="5016500" y="908050"/>
            <a:ext cx="7175500" cy="5041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373284754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внутренний слайд_филантроп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6" cy="685680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3823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еребивочный имиджевый слайд фо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" t="20943" r="1547" b="21089"/>
          <a:stretch/>
        </p:blipFill>
        <p:spPr>
          <a:xfrm>
            <a:off x="4831308" y="0"/>
            <a:ext cx="7356143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6" y="-6824"/>
            <a:ext cx="12202947" cy="68648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t="-10168" r="51938" b="52445"/>
          <a:stretch/>
        </p:blipFill>
        <p:spPr>
          <a:xfrm>
            <a:off x="9471086" y="2402007"/>
            <a:ext cx="2716365" cy="4462818"/>
          </a:xfrm>
          <a:prstGeom prst="rect">
            <a:avLst/>
          </a:prstGeom>
        </p:spPr>
      </p:pic>
      <p:sp>
        <p:nvSpPr>
          <p:cNvPr id="8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4" y="553663"/>
            <a:ext cx="5825919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bg1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 smtClean="0"/>
              <a:t>Цитата</a:t>
            </a:r>
            <a:endParaRPr lang="ru-RU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ru-RU" sz="9600" b="0" kern="2500" baseline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9210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р внутреннего слайда_филантроп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6" cy="685680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83341" y="6432481"/>
            <a:ext cx="4532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 smtClean="0">
                <a:solidFill>
                  <a:schemeClr val="bg1"/>
                </a:solidFill>
              </a:rPr>
              <a:t>Эффективная</a:t>
            </a:r>
            <a:r>
              <a:rPr lang="ru-RU" sz="1000" b="0" baseline="0" dirty="0" smtClean="0">
                <a:solidFill>
                  <a:schemeClr val="bg1"/>
                </a:solidFill>
              </a:rPr>
              <a:t> </a:t>
            </a:r>
            <a:r>
              <a:rPr lang="ru-RU" sz="1000" b="0" dirty="0" smtClean="0">
                <a:solidFill>
                  <a:schemeClr val="bg1"/>
                </a:solidFill>
              </a:rPr>
              <a:t>филантропия</a:t>
            </a:r>
            <a:endParaRPr lang="ru-RU" sz="1000" b="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5" y="559733"/>
            <a:ext cx="3714750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9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1996393"/>
            <a:ext cx="2946428" cy="2865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7"/>
          </p:nvPr>
        </p:nvSpPr>
        <p:spPr>
          <a:xfrm>
            <a:off x="5016500" y="908050"/>
            <a:ext cx="7175500" cy="5041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25615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внутренний слайд_стипендиальная про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6" cy="685680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83341" y="6432481"/>
            <a:ext cx="4532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 smtClean="0">
                <a:solidFill>
                  <a:schemeClr val="bg1"/>
                </a:solidFill>
              </a:rPr>
              <a:t>Стипендиальная программа </a:t>
            </a:r>
            <a:endParaRPr lang="ru-RU" sz="1000" b="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49817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р внутреннего слайда_стипендиальная про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6" cy="685680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83341" y="6432481"/>
            <a:ext cx="4532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 smtClean="0">
                <a:solidFill>
                  <a:schemeClr val="bg1"/>
                </a:solidFill>
              </a:rPr>
              <a:t>Стипендиальная программа </a:t>
            </a:r>
            <a:endParaRPr lang="ru-RU" sz="1000" b="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5" y="559733"/>
            <a:ext cx="3714750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9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1996393"/>
            <a:ext cx="2946428" cy="2865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7"/>
          </p:nvPr>
        </p:nvSpPr>
        <p:spPr>
          <a:xfrm>
            <a:off x="5016500" y="908050"/>
            <a:ext cx="7175500" cy="5041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33286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внутренний слайд_спор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761"/>
            <a:ext cx="12191408" cy="685680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833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 smtClean="0">
                <a:solidFill>
                  <a:schemeClr val="bg1"/>
                </a:solidFill>
              </a:rPr>
              <a:t>Спорт</a:t>
            </a:r>
            <a:endParaRPr lang="ru-RU" sz="1000" b="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24827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р внутреннего слайда_спор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761"/>
            <a:ext cx="12191408" cy="685680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833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 smtClean="0">
                <a:solidFill>
                  <a:schemeClr val="bg1"/>
                </a:solidFill>
              </a:rPr>
              <a:t>Спорт</a:t>
            </a:r>
            <a:endParaRPr lang="ru-RU" sz="1000" b="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5" y="559733"/>
            <a:ext cx="3714750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9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1996393"/>
            <a:ext cx="2946428" cy="2865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7"/>
          </p:nvPr>
        </p:nvSpPr>
        <p:spPr>
          <a:xfrm>
            <a:off x="5016500" y="908050"/>
            <a:ext cx="7175500" cy="5041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16844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66"/>
          <a:stretch/>
        </p:blipFill>
        <p:spPr>
          <a:xfrm>
            <a:off x="3440942" y="13648"/>
            <a:ext cx="8809115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1"/>
          <a:stretch/>
        </p:blipFill>
        <p:spPr>
          <a:xfrm>
            <a:off x="0" y="-20472"/>
            <a:ext cx="11408229" cy="6885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6568" r="28694" b="43531"/>
          <a:stretch/>
        </p:blipFill>
        <p:spPr>
          <a:xfrm>
            <a:off x="4148051" y="3442648"/>
            <a:ext cx="4436391" cy="3422176"/>
          </a:xfrm>
          <a:prstGeom prst="rect">
            <a:avLst/>
          </a:prstGeom>
        </p:spPr>
      </p:pic>
      <p:sp>
        <p:nvSpPr>
          <p:cNvPr id="14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83955" y="559733"/>
            <a:ext cx="5071281" cy="1699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2832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еребивочный имиджевый слайд пр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3" b="9840"/>
          <a:stretch/>
        </p:blipFill>
        <p:spPr>
          <a:xfrm>
            <a:off x="4106956" y="0"/>
            <a:ext cx="8080496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5" y="-6824"/>
            <a:ext cx="12202945" cy="68648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6568" r="28694" b="43531"/>
          <a:stretch/>
        </p:blipFill>
        <p:spPr>
          <a:xfrm>
            <a:off x="4148051" y="3442648"/>
            <a:ext cx="4436391" cy="3422176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5" y="553663"/>
            <a:ext cx="5849982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bg1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 smtClean="0"/>
              <a:t>Цитата</a:t>
            </a:r>
            <a:endParaRPr lang="ru-RU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ru-RU" sz="9600" b="0" kern="2500" baseline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08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6"/>
          <a:stretch/>
        </p:blipFill>
        <p:spPr>
          <a:xfrm>
            <a:off x="2830286" y="5403"/>
            <a:ext cx="9372831" cy="68525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5" y="-4164"/>
            <a:ext cx="12215075" cy="6871647"/>
          </a:xfrm>
          <a:prstGeom prst="rect">
            <a:avLst/>
          </a:prstGeom>
        </p:spPr>
      </p:pic>
      <p:sp>
        <p:nvSpPr>
          <p:cNvPr id="7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83955" y="559733"/>
            <a:ext cx="5071281" cy="1699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6568" r="28694" b="43531"/>
          <a:stretch/>
        </p:blipFill>
        <p:spPr>
          <a:xfrm>
            <a:off x="4148051" y="3442648"/>
            <a:ext cx="4436391" cy="342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27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еребивочный имиджевый слайд пр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3" b="9840"/>
          <a:stretch/>
        </p:blipFill>
        <p:spPr>
          <a:xfrm>
            <a:off x="4106956" y="0"/>
            <a:ext cx="8080496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5" y="0"/>
            <a:ext cx="12215075" cy="6871647"/>
          </a:xfrm>
          <a:prstGeom prst="rect">
            <a:avLst/>
          </a:prstGeom>
        </p:spPr>
      </p:pic>
      <p:sp>
        <p:nvSpPr>
          <p:cNvPr id="6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5" y="553663"/>
            <a:ext cx="5845470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bg1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 smtClean="0"/>
              <a:t>Цитата</a:t>
            </a:r>
            <a:endParaRPr lang="ru-RU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ru-RU" sz="9600" b="0" kern="2500" baseline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 smtClean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004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00"/>
          <a:stretch/>
        </p:blipFill>
        <p:spPr>
          <a:xfrm>
            <a:off x="3230184" y="0"/>
            <a:ext cx="8990845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4" y="-6824"/>
            <a:ext cx="12215074" cy="68716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02"/>
          <a:stretch/>
        </p:blipFill>
        <p:spPr>
          <a:xfrm>
            <a:off x="4306283" y="4094329"/>
            <a:ext cx="5258155" cy="2770495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83955" y="559733"/>
            <a:ext cx="5473995" cy="1699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9572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4" r="28339"/>
          <a:stretch/>
        </p:blipFill>
        <p:spPr>
          <a:xfrm>
            <a:off x="3800059" y="-13648"/>
            <a:ext cx="8404641" cy="68716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73"/>
            <a:ext cx="12215074" cy="68716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02"/>
          <a:stretch/>
        </p:blipFill>
        <p:spPr>
          <a:xfrm>
            <a:off x="4306283" y="4094329"/>
            <a:ext cx="5258155" cy="2770495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83955" y="559733"/>
            <a:ext cx="5473995" cy="1699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4562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83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32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  <p:sldLayoutId id="2147483729" r:id="rId3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ondpotanin.ru/library/analytics/" TargetMode="Externa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mailto:o.anistratenko@soc-invest.ru" TargetMode="External"/><Relationship Id="rId3" Type="http://schemas.openxmlformats.org/officeDocument/2006/relationships/hyperlink" Target="mailto:Shulgina_ny@fondpotanin.ru" TargetMode="External"/><Relationship Id="rId7" Type="http://schemas.openxmlformats.org/officeDocument/2006/relationships/hyperlink" Target="http://www.soc-invest.ru/" TargetMode="External"/><Relationship Id="rId2" Type="http://schemas.openxmlformats.org/officeDocument/2006/relationships/hyperlink" Target="http://www.fondpotanin.ru/" TargetMode="External"/><Relationship Id="rId1" Type="http://schemas.openxmlformats.org/officeDocument/2006/relationships/slideLayout" Target="../slideLayouts/slideLayout32.xml"/><Relationship Id="rId6" Type="http://schemas.openxmlformats.org/officeDocument/2006/relationships/hyperlink" Target="mailto:zavarykina_lv@fondpotanin.ru" TargetMode="External"/><Relationship Id="rId5" Type="http://schemas.openxmlformats.org/officeDocument/2006/relationships/hyperlink" Target="mailto:bolotinskaya_da@fondpotanin.ru" TargetMode="External"/><Relationship Id="rId4" Type="http://schemas.openxmlformats.org/officeDocument/2006/relationships/hyperlink" Target="mailto:shulgina_ny@fondpotanin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>
          <a:xfrm>
            <a:off x="576648" y="2380735"/>
            <a:ext cx="3942698" cy="988541"/>
          </a:xfrm>
        </p:spPr>
        <p:txBody>
          <a:bodyPr/>
          <a:lstStyle/>
          <a:p>
            <a:r>
              <a:rPr lang="ru-RU" sz="2000" dirty="0"/>
              <a:t>Встреча координаторов Стипендиальной программы Владимира Потанина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634313" y="3369276"/>
            <a:ext cx="5321643" cy="3006810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1600" dirty="0" smtClean="0"/>
              <a:t>Москва, 13 сентября 2019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36886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B972DD6-9D08-3641-9CFA-56C634B2BB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9327" y="369934"/>
            <a:ext cx="10878532" cy="777743"/>
          </a:xfrm>
        </p:spPr>
        <p:txBody>
          <a:bodyPr/>
          <a:lstStyle/>
          <a:p>
            <a:r>
              <a:rPr lang="ru-RU" spc="0" dirty="0">
                <a:solidFill>
                  <a:srgbClr val="485860"/>
                </a:solidFill>
              </a:rPr>
              <a:t>Стипендиальная программа Владимира Потанина</a:t>
            </a:r>
          </a:p>
          <a:p>
            <a:r>
              <a:rPr lang="ru-RU" b="0" spc="0" dirty="0" smtClean="0">
                <a:solidFill>
                  <a:schemeClr val="bg2">
                    <a:lumMod val="50000"/>
                  </a:schemeClr>
                </a:solidFill>
              </a:rPr>
              <a:t>2019-2020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СТИПЕНДИАЛЬНЫЙ Конкурс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endParaRPr lang="ru-RU" b="0" spc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45272" y="1983945"/>
            <a:ext cx="9033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4044" y="1268626"/>
            <a:ext cx="5965990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</a:rPr>
              <a:t>ЦЕЛИ: 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поддержать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лучших студентов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очной магистратуры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наиболее динамично развивающихся вузов Российской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Федерации по широкому спектру специальностей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развить их лидерский потенциал</a:t>
            </a:r>
          </a:p>
          <a:p>
            <a:pPr>
              <a:spcBef>
                <a:spcPts val="600"/>
              </a:spcBef>
              <a:defRPr/>
            </a:pPr>
            <a:endParaRPr lang="ru-RU" sz="1600" dirty="0" smtClean="0">
              <a:ln w="0"/>
              <a:solidFill>
                <a:schemeClr val="bg2">
                  <a:lumMod val="10000"/>
                </a:schemeClr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>
              <a:spcBef>
                <a:spcPts val="600"/>
              </a:spcBef>
              <a:defRPr/>
            </a:pPr>
            <a:r>
              <a:rPr lang="ru-RU" sz="1600" b="1" dirty="0">
                <a:solidFill>
                  <a:schemeClr val="bg2">
                    <a:lumMod val="10000"/>
                  </a:schemeClr>
                </a:solidFill>
              </a:rPr>
              <a:t>ГРАФИК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о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ткрытие конкурса: 1 октября 2019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прием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заявок: с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7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октября по 20 ноября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2019</a:t>
            </a: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экспертиза заявок заочного этапа: с 20 ноября по 16 декабря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2019</a:t>
            </a: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объявление результатов заочного этапа: 20 декабря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201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9</a:t>
            </a: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очный этап: один день в период с 27 января по 10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февраля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202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0</a:t>
            </a: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подведение итогов конкурса с 10 февраля по 20 февраля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2020</a:t>
            </a: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объявление победителей: не позднее 25 февраля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</a:rPr>
              <a:t>2020</a:t>
            </a: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3AFD942E-262B-D24D-B59C-86BBDB8ECC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" y="1771135"/>
            <a:ext cx="4723572" cy="4536706"/>
          </a:xfrm>
        </p:spPr>
        <p:txBody>
          <a:bodyPr/>
          <a:lstStyle/>
          <a:p>
            <a:pPr marL="241300" indent="-2286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241935" algn="l"/>
              </a:tabLst>
            </a:pPr>
            <a:r>
              <a:rPr lang="ru-RU" sz="1500" spc="-20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Российские</a:t>
            </a:r>
            <a:r>
              <a:rPr lang="ru-RU" sz="1500" spc="-110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500" spc="-10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граждане</a:t>
            </a:r>
            <a:endParaRPr lang="ru-RU" sz="1500" dirty="0">
              <a:solidFill>
                <a:schemeClr val="bg2">
                  <a:lumMod val="10000"/>
                </a:schemeClr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41300" indent="-2286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241935" algn="l"/>
              </a:tabLst>
            </a:pPr>
            <a:r>
              <a:rPr lang="ru-RU" sz="1500" spc="-30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Иностранные</a:t>
            </a:r>
            <a:r>
              <a:rPr lang="ru-RU" sz="1500" spc="-110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500" spc="-10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граждане</a:t>
            </a:r>
          </a:p>
          <a:p>
            <a:pPr marL="12700">
              <a:spcBef>
                <a:spcPts val="600"/>
              </a:spcBef>
              <a:tabLst>
                <a:tab pos="241935" algn="l"/>
              </a:tabLst>
            </a:pPr>
            <a:endParaRPr lang="ru-RU" sz="1500" spc="-10" dirty="0">
              <a:solidFill>
                <a:schemeClr val="bg2">
                  <a:lumMod val="10000"/>
                </a:schemeClr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12700">
              <a:spcBef>
                <a:spcPts val="600"/>
              </a:spcBef>
            </a:pPr>
            <a:r>
              <a:rPr lang="ru-RU" sz="1500" b="1" spc="-35" dirty="0" smtClean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Студенты </a:t>
            </a:r>
            <a:r>
              <a:rPr lang="ru-RU" sz="1500" b="1" spc="-35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очной</a:t>
            </a:r>
            <a:r>
              <a:rPr lang="ru-RU" sz="1500" b="1" spc="-70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500" b="1" spc="-30" dirty="0" smtClean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магистратуры 1 и 2 курсов</a:t>
            </a:r>
            <a:endParaRPr lang="en-US" sz="1500" b="1" spc="-30" dirty="0" smtClean="0">
              <a:solidFill>
                <a:schemeClr val="bg2">
                  <a:lumMod val="10000"/>
                </a:schemeClr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12700">
              <a:spcBef>
                <a:spcPts val="600"/>
              </a:spcBef>
            </a:pPr>
            <a:r>
              <a:rPr lang="en-US" sz="1500" b="1" spc="-30" dirty="0" smtClean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(</a:t>
            </a:r>
            <a:r>
              <a:rPr lang="ru-RU" sz="1500" b="1" spc="-30" dirty="0" smtClean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бюджет, договор)</a:t>
            </a:r>
          </a:p>
          <a:p>
            <a:pPr marL="12700">
              <a:spcBef>
                <a:spcPts val="600"/>
              </a:spcBef>
            </a:pPr>
            <a:endParaRPr lang="ru-RU" sz="1500" b="1" spc="-30" dirty="0">
              <a:solidFill>
                <a:schemeClr val="bg2">
                  <a:lumMod val="10000"/>
                </a:schemeClr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12700">
              <a:spcBef>
                <a:spcPts val="600"/>
              </a:spcBef>
            </a:pPr>
            <a:r>
              <a:rPr lang="ru-RU" sz="1500" b="1" spc="-30" dirty="0" smtClean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Хорошая успеваемость + социальная активность</a:t>
            </a:r>
          </a:p>
          <a:p>
            <a:pPr marL="12700">
              <a:spcBef>
                <a:spcPts val="600"/>
              </a:spcBef>
            </a:pPr>
            <a:endParaRPr lang="ru-RU" sz="1500" dirty="0">
              <a:solidFill>
                <a:schemeClr val="bg2">
                  <a:lumMod val="10000"/>
                </a:schemeClr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12700">
              <a:spcBef>
                <a:spcPts val="600"/>
              </a:spcBef>
              <a:tabLst>
                <a:tab pos="241935" algn="l"/>
              </a:tabLst>
            </a:pPr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Два этапа конкурса</a:t>
            </a:r>
          </a:p>
          <a:p>
            <a:pPr marL="184150" indent="-17145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241935" algn="l"/>
              </a:tabLst>
            </a:pPr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заочный</a:t>
            </a:r>
          </a:p>
          <a:p>
            <a:pPr marL="184150" indent="-17145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241935" algn="l"/>
              </a:tabLst>
            </a:pPr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очный</a:t>
            </a:r>
            <a:endParaRPr lang="ru-RU" sz="1500" dirty="0">
              <a:solidFill>
                <a:schemeClr val="bg2">
                  <a:lumMod val="10000"/>
                </a:schemeClr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endParaRPr lang="ru-RU" sz="1500" b="1" dirty="0">
              <a:solidFill>
                <a:srgbClr val="EB4195"/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r>
              <a:rPr lang="ru-RU" sz="1500" b="1" dirty="0" smtClean="0">
                <a:solidFill>
                  <a:srgbClr val="EB4195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СТИПЕНДИЯ</a:t>
            </a:r>
            <a:endParaRPr lang="ru-RU" sz="1500" b="1" dirty="0">
              <a:solidFill>
                <a:srgbClr val="EB4195"/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r>
              <a:rPr lang="ru-RU" sz="1500" b="1" dirty="0">
                <a:solidFill>
                  <a:schemeClr val="bg2">
                    <a:lumMod val="10000"/>
                  </a:schemeClr>
                </a:solidFill>
              </a:rPr>
              <a:t>20 тыс. руб. в </a:t>
            </a:r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</a:rPr>
              <a:t>месяц до окончания обучения</a:t>
            </a:r>
            <a:endParaRPr lang="ru-RU" sz="1500" b="1" dirty="0">
              <a:solidFill>
                <a:schemeClr val="bg2">
                  <a:lumMod val="10000"/>
                </a:schemeClr>
              </a:solidFill>
            </a:endParaRPr>
          </a:p>
          <a:p>
            <a:endParaRPr lang="ru-RU" sz="1100" b="1" dirty="0" smtClean="0">
              <a:solidFill>
                <a:srgbClr val="485860"/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endParaRPr lang="ru-RU" sz="1100" b="1" dirty="0">
              <a:solidFill>
                <a:srgbClr val="485860"/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12700" marR="193675">
              <a:spcBef>
                <a:spcPts val="600"/>
              </a:spcBef>
              <a:tabLst>
                <a:tab pos="241935" algn="l"/>
              </a:tabLst>
            </a:pPr>
            <a:endParaRPr lang="ru-RU" sz="1100" dirty="0">
              <a:solidFill>
                <a:schemeClr val="bg2">
                  <a:lumMod val="10000"/>
                </a:schemeClr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12700">
              <a:spcBef>
                <a:spcPts val="600"/>
              </a:spcBef>
              <a:tabLst>
                <a:tab pos="241935" algn="l"/>
              </a:tabLst>
            </a:pPr>
            <a:endParaRPr lang="ru-RU" sz="1100" dirty="0">
              <a:solidFill>
                <a:srgbClr val="485860"/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0341" y="1404228"/>
            <a:ext cx="21629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1600" b="1" dirty="0" smtClean="0">
                <a:ln w="0"/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УЧАСТНИКИ</a:t>
            </a:r>
            <a:endParaRPr lang="ru-RU" sz="1600" b="1" dirty="0">
              <a:ln w="0"/>
              <a:solidFill>
                <a:schemeClr val="bg2">
                  <a:lumMod val="10000"/>
                </a:schemeClr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52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B972DD6-9D08-3641-9CFA-56C634B2BB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215" y="340672"/>
            <a:ext cx="10878532" cy="777743"/>
          </a:xfrm>
        </p:spPr>
        <p:txBody>
          <a:bodyPr/>
          <a:lstStyle/>
          <a:p>
            <a:r>
              <a:rPr lang="ru-RU" spc="0" dirty="0">
                <a:solidFill>
                  <a:srgbClr val="485860"/>
                </a:solidFill>
              </a:rPr>
              <a:t>Стипендиальная программа Владимира Потанина</a:t>
            </a:r>
          </a:p>
          <a:p>
            <a:r>
              <a:rPr lang="ru-RU" b="0" spc="0" dirty="0" smtClean="0">
                <a:solidFill>
                  <a:schemeClr val="bg2">
                    <a:lumMod val="50000"/>
                  </a:schemeClr>
                </a:solidFill>
              </a:rPr>
              <a:t>2019-2020 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Грантовый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конкурс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endParaRPr lang="ru-RU" b="0" spc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45272" y="1983945"/>
            <a:ext cx="9033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2510" y="1359501"/>
            <a:ext cx="5785259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</a:rPr>
              <a:t>ЦЕЛИ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</a:rPr>
              <a:t>создать </a:t>
            </a:r>
            <a:r>
              <a:rPr lang="ru-RU" sz="1500" dirty="0">
                <a:solidFill>
                  <a:schemeClr val="bg2">
                    <a:lumMod val="10000"/>
                  </a:schemeClr>
                </a:solidFill>
              </a:rPr>
              <a:t>условия для профессионального роста и обмена опытом лучших преподавателей </a:t>
            </a:r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</a:rPr>
              <a:t>магистратуры</a:t>
            </a:r>
            <a:endParaRPr lang="ru-RU" sz="1500" dirty="0">
              <a:solidFill>
                <a:schemeClr val="bg2">
                  <a:lumMod val="10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</a:rPr>
              <a:t>стимулировать </a:t>
            </a:r>
            <a:r>
              <a:rPr lang="ru-RU" sz="1500" dirty="0">
                <a:solidFill>
                  <a:schemeClr val="bg2">
                    <a:lumMod val="10000"/>
                  </a:schemeClr>
                </a:solidFill>
              </a:rPr>
              <a:t>разработку и внедрение инновационных образовательных </a:t>
            </a:r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</a:rPr>
              <a:t>технологий для подготовки высококлассных  профессионалов-лидеров</a:t>
            </a:r>
            <a:endParaRPr lang="ru-RU" sz="1500" dirty="0">
              <a:solidFill>
                <a:schemeClr val="bg2">
                  <a:lumMod val="10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</a:rPr>
              <a:t>способствовать </a:t>
            </a:r>
            <a:r>
              <a:rPr lang="ru-RU" sz="1500" dirty="0">
                <a:solidFill>
                  <a:schemeClr val="bg2">
                    <a:lumMod val="10000"/>
                  </a:schemeClr>
                </a:solidFill>
              </a:rPr>
              <a:t>усилению роли университетов как катализаторов развития научных, профессиональных, местных сообществ и общества в </a:t>
            </a:r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</a:rPr>
              <a:t>целом</a:t>
            </a:r>
            <a:endParaRPr lang="ru-RU" sz="1500" dirty="0">
              <a:solidFill>
                <a:schemeClr val="bg2">
                  <a:lumMod val="10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</a:rPr>
              <a:t>способствовать </a:t>
            </a:r>
            <a:r>
              <a:rPr lang="ru-RU" sz="1500" dirty="0">
                <a:solidFill>
                  <a:schemeClr val="bg2">
                    <a:lumMod val="10000"/>
                  </a:schemeClr>
                </a:solidFill>
              </a:rPr>
              <a:t>формированию качественной устойчивой академической среды в университетах как центрах </a:t>
            </a:r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</a:rPr>
              <a:t>позитивных изменений </a:t>
            </a:r>
            <a:r>
              <a:rPr lang="ru-RU" sz="1500" dirty="0">
                <a:solidFill>
                  <a:schemeClr val="bg2">
                    <a:lumMod val="10000"/>
                  </a:schemeClr>
                </a:solidFill>
              </a:rPr>
              <a:t>в </a:t>
            </a:r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</a:rPr>
              <a:t>регионах</a:t>
            </a:r>
            <a:endParaRPr lang="ru-RU" sz="15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spcBef>
                <a:spcPts val="600"/>
              </a:spcBef>
              <a:defRPr/>
            </a:pP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  <a:p>
            <a:pPr lvl="0">
              <a:spcBef>
                <a:spcPts val="600"/>
              </a:spcBef>
              <a:defRPr/>
            </a:pPr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</a:rPr>
              <a:t>ГРАФИК</a:t>
            </a:r>
            <a:endParaRPr lang="ru-RU" sz="1500" b="1" dirty="0">
              <a:solidFill>
                <a:schemeClr val="bg2">
                  <a:lumMod val="10000"/>
                </a:schemeClr>
              </a:solidFill>
            </a:endParaRP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sz="1500" dirty="0">
                <a:solidFill>
                  <a:schemeClr val="bg2">
                    <a:lumMod val="10000"/>
                  </a:schemeClr>
                </a:solidFill>
              </a:rPr>
              <a:t>о</a:t>
            </a:r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</a:rPr>
              <a:t>ткрытие конкурса: 1 октября 2019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</a:rPr>
              <a:t>прием </a:t>
            </a:r>
            <a:r>
              <a:rPr lang="ru-RU" sz="1500" dirty="0">
                <a:solidFill>
                  <a:schemeClr val="bg2">
                    <a:lumMod val="10000"/>
                  </a:schemeClr>
                </a:solidFill>
              </a:rPr>
              <a:t>заявок: с </a:t>
            </a:r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</a:rPr>
              <a:t>7 </a:t>
            </a:r>
            <a:r>
              <a:rPr lang="ru-RU" sz="1500" dirty="0">
                <a:solidFill>
                  <a:schemeClr val="bg2">
                    <a:lumMod val="10000"/>
                  </a:schemeClr>
                </a:solidFill>
              </a:rPr>
              <a:t>октября </a:t>
            </a:r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</a:rPr>
              <a:t>2019 по </a:t>
            </a:r>
            <a:r>
              <a:rPr lang="ru-RU" sz="1500" dirty="0">
                <a:solidFill>
                  <a:schemeClr val="bg2">
                    <a:lumMod val="10000"/>
                  </a:schemeClr>
                </a:solidFill>
              </a:rPr>
              <a:t>15 января </a:t>
            </a:r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</a:rPr>
              <a:t>20</a:t>
            </a:r>
            <a:r>
              <a:rPr lang="en-US" sz="1500" dirty="0" smtClean="0">
                <a:solidFill>
                  <a:schemeClr val="bg2">
                    <a:lumMod val="10000"/>
                  </a:schemeClr>
                </a:solidFill>
              </a:rPr>
              <a:t>20</a:t>
            </a:r>
            <a:endParaRPr lang="ru-RU" sz="1500" dirty="0">
              <a:solidFill>
                <a:schemeClr val="bg2">
                  <a:lumMod val="10000"/>
                </a:schemeClr>
              </a:solidFill>
            </a:endParaRP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</a:rPr>
              <a:t>экспертиза </a:t>
            </a:r>
            <a:r>
              <a:rPr lang="ru-RU" sz="1500" dirty="0">
                <a:solidFill>
                  <a:schemeClr val="bg2">
                    <a:lumMod val="10000"/>
                  </a:schemeClr>
                </a:solidFill>
              </a:rPr>
              <a:t>заявок: с 15 января 2019 по 28 февраля </a:t>
            </a:r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</a:rPr>
              <a:t>2020</a:t>
            </a:r>
            <a:endParaRPr lang="ru-RU" sz="1500" dirty="0">
              <a:solidFill>
                <a:schemeClr val="bg2">
                  <a:lumMod val="10000"/>
                </a:schemeClr>
              </a:solidFill>
            </a:endParaRP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</a:rPr>
              <a:t>объявление </a:t>
            </a:r>
            <a:r>
              <a:rPr lang="ru-RU" sz="1500" dirty="0">
                <a:solidFill>
                  <a:schemeClr val="bg2">
                    <a:lumMod val="10000"/>
                  </a:schemeClr>
                </a:solidFill>
              </a:rPr>
              <a:t>победителей: не позднее 20 марта </a:t>
            </a:r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</a:rPr>
              <a:t>2020</a:t>
            </a:r>
            <a:endParaRPr lang="ru-RU" sz="1500" dirty="0">
              <a:solidFill>
                <a:schemeClr val="bg2">
                  <a:lumMod val="10000"/>
                </a:schemeClr>
              </a:solidFill>
            </a:endParaRPr>
          </a:p>
          <a:p>
            <a:pPr lvl="0">
              <a:spcBef>
                <a:spcPts val="600"/>
              </a:spcBef>
              <a:defRPr/>
            </a:pPr>
            <a:endParaRPr lang="ru-RU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3AFD942E-262B-D24D-B59C-86BBDB8ECC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6032" y="1740928"/>
            <a:ext cx="5231027" cy="4413139"/>
          </a:xfrm>
        </p:spPr>
        <p:txBody>
          <a:bodyPr/>
          <a:lstStyle/>
          <a:p>
            <a:pPr marL="298450" indent="-28575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241935" algn="l"/>
              </a:tabLst>
            </a:pPr>
            <a:r>
              <a:rPr lang="ru-RU" sz="1500" spc="-20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Российские</a:t>
            </a:r>
            <a:r>
              <a:rPr lang="ru-RU" sz="1500" spc="-110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500" spc="-10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граждане</a:t>
            </a:r>
            <a:endParaRPr lang="ru-RU" sz="1500" dirty="0">
              <a:solidFill>
                <a:schemeClr val="bg2">
                  <a:lumMod val="10000"/>
                </a:schemeClr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98450" indent="-28575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241935" algn="l"/>
              </a:tabLst>
            </a:pPr>
            <a:r>
              <a:rPr lang="ru-RU" sz="1500" spc="-30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Иностранные</a:t>
            </a:r>
            <a:r>
              <a:rPr lang="ru-RU" sz="1500" spc="-110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500" spc="-10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граждане</a:t>
            </a:r>
          </a:p>
          <a:p>
            <a:pPr marL="298450" indent="-28575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241935" algn="l"/>
              </a:tabLst>
            </a:pPr>
            <a:endParaRPr lang="ru-RU" sz="1500" spc="-10" dirty="0">
              <a:solidFill>
                <a:schemeClr val="bg2">
                  <a:lumMod val="10000"/>
                </a:schemeClr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12700">
              <a:spcBef>
                <a:spcPts val="600"/>
              </a:spcBef>
            </a:pPr>
            <a:r>
              <a:rPr lang="ru-RU" sz="1500" b="1" spc="-35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Преподаватели очной</a:t>
            </a:r>
            <a:r>
              <a:rPr lang="ru-RU" sz="1500" b="1" spc="-70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500" b="1" spc="-30" dirty="0" smtClean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магистратуры из 75 вузов</a:t>
            </a:r>
            <a:endParaRPr lang="ru-RU" sz="1500" b="1" dirty="0">
              <a:solidFill>
                <a:schemeClr val="bg2">
                  <a:lumMod val="10000"/>
                </a:schemeClr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98450" marR="5080" indent="-28575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241935" algn="l"/>
              </a:tabLst>
            </a:pPr>
            <a:r>
              <a:rPr lang="ru-RU" sz="1500" spc="-20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а</a:t>
            </a:r>
            <a:r>
              <a:rPr lang="ru-RU" sz="1500" spc="-20" dirty="0" smtClean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кадемические </a:t>
            </a:r>
            <a:r>
              <a:rPr lang="ru-RU" sz="1500" spc="-15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и </a:t>
            </a:r>
            <a:r>
              <a:rPr lang="ru-RU" sz="1500" spc="-35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научные</a:t>
            </a:r>
            <a:r>
              <a:rPr lang="ru-RU" sz="1500" spc="-185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500" spc="-30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руководители </a:t>
            </a:r>
            <a:endParaRPr lang="ru-RU" sz="1500" spc="-30" dirty="0" smtClean="0">
              <a:solidFill>
                <a:schemeClr val="bg2">
                  <a:lumMod val="10000"/>
                </a:schemeClr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12700" marR="5080">
              <a:spcBef>
                <a:spcPts val="600"/>
              </a:spcBef>
              <a:tabLst>
                <a:tab pos="241935" algn="l"/>
              </a:tabLst>
            </a:pPr>
            <a:r>
              <a:rPr lang="ru-RU" sz="1500" spc="-30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500" spc="-30" dirty="0" smtClean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    </a:t>
            </a:r>
            <a:r>
              <a:rPr lang="ru-RU" sz="1500" spc="-15" dirty="0" smtClean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магистерских</a:t>
            </a:r>
            <a:r>
              <a:rPr lang="ru-RU" sz="1500" spc="-70" dirty="0" smtClean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500" spc="-5" dirty="0" smtClean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программ</a:t>
            </a:r>
            <a:endParaRPr lang="ru-RU" sz="1500" dirty="0">
              <a:solidFill>
                <a:schemeClr val="bg2">
                  <a:lumMod val="10000"/>
                </a:schemeClr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98450" marR="193675" indent="-28575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241935" algn="l"/>
              </a:tabLst>
            </a:pPr>
            <a:r>
              <a:rPr lang="ru-RU" sz="1500" spc="-35" dirty="0" smtClean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преподаватели </a:t>
            </a:r>
            <a:r>
              <a:rPr lang="ru-RU" sz="1500" spc="-65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отдельных</a:t>
            </a:r>
            <a:r>
              <a:rPr lang="ru-RU" sz="1500" spc="-125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500" spc="-30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дисциплин, </a:t>
            </a:r>
            <a:r>
              <a:rPr lang="ru-RU" sz="1500" spc="-15" dirty="0" smtClean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семинаров</a:t>
            </a:r>
            <a:r>
              <a:rPr lang="ru-RU" sz="1500" spc="-15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,</a:t>
            </a:r>
            <a:r>
              <a:rPr lang="ru-RU" sz="1500" spc="-70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500" spc="-5" dirty="0" smtClean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курсов</a:t>
            </a:r>
          </a:p>
          <a:p>
            <a:pPr marL="298450" marR="193675" indent="-28575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241935" algn="l"/>
              </a:tabLst>
            </a:pPr>
            <a:r>
              <a:rPr lang="ru-RU" sz="1500" spc="-5" dirty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и</a:t>
            </a:r>
            <a:r>
              <a:rPr lang="ru-RU" sz="1500" spc="-5" dirty="0" smtClean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ндивидуально или в команде</a:t>
            </a:r>
            <a:endParaRPr lang="ru-RU" sz="1500" spc="-5" dirty="0">
              <a:solidFill>
                <a:schemeClr val="bg2">
                  <a:lumMod val="10000"/>
                </a:schemeClr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endParaRPr lang="ru-RU" sz="1600" b="1" dirty="0" smtClean="0">
              <a:solidFill>
                <a:srgbClr val="EB4195"/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12700">
              <a:spcBef>
                <a:spcPts val="600"/>
              </a:spcBef>
              <a:tabLst>
                <a:tab pos="241935" algn="l"/>
              </a:tabLst>
            </a:pP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Один этап конкурса -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заочный</a:t>
            </a:r>
            <a:endParaRPr lang="ru-RU" sz="1600" dirty="0">
              <a:solidFill>
                <a:schemeClr val="bg2">
                  <a:lumMod val="10000"/>
                </a:schemeClr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endParaRPr lang="ru-RU" sz="1600" b="1" dirty="0" smtClean="0">
              <a:solidFill>
                <a:srgbClr val="EB4195"/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endParaRPr lang="ru-RU" sz="1600" b="1" dirty="0">
              <a:solidFill>
                <a:srgbClr val="EB4195"/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r>
              <a:rPr lang="ru-RU" sz="1500" b="1" dirty="0" smtClean="0">
                <a:solidFill>
                  <a:srgbClr val="EB4195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ГРАНТ</a:t>
            </a:r>
          </a:p>
          <a:p>
            <a:r>
              <a:rPr lang="ru-RU" sz="1500" b="1" dirty="0" smtClean="0"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1 год, до 500 тыс. руб.</a:t>
            </a:r>
            <a:endParaRPr lang="ru-RU" sz="1600" dirty="0" smtClean="0">
              <a:solidFill>
                <a:schemeClr val="bg2">
                  <a:lumMod val="10000"/>
                </a:schemeClr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41300" indent="-228600">
              <a:spcBef>
                <a:spcPts val="600"/>
              </a:spcBef>
              <a:buChar char="•"/>
              <a:tabLst>
                <a:tab pos="241935" algn="l"/>
              </a:tabLst>
            </a:pPr>
            <a:endParaRPr lang="ru-RU" sz="1100" dirty="0">
              <a:solidFill>
                <a:schemeClr val="bg2">
                  <a:lumMod val="10000"/>
                </a:schemeClr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6032" y="1361432"/>
            <a:ext cx="14498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1500" b="1" dirty="0" smtClean="0">
                <a:ln w="0"/>
                <a:solidFill>
                  <a:schemeClr val="bg2">
                    <a:lumMod val="10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УЧАСТНИКИ</a:t>
            </a:r>
            <a:endParaRPr lang="ru-RU" sz="1500" b="1" dirty="0">
              <a:ln w="0"/>
              <a:solidFill>
                <a:schemeClr val="bg2">
                  <a:lumMod val="10000"/>
                </a:schemeClr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739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601362" y="526781"/>
            <a:ext cx="3714750" cy="733425"/>
          </a:xfrm>
        </p:spPr>
        <p:txBody>
          <a:bodyPr/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Допуск к конкурсам  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1362" y="1367527"/>
            <a:ext cx="105526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ПРОВЕРКА НА ПЛАГИАТ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% оригинального текста (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самоцитирование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– при определенных условиях)</a:t>
            </a:r>
            <a:endParaRPr lang="ru-RU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ru-RU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ru-RU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ПОЛНЫЙ КОМПЛЕКТ КОНКУРСНЫХ ДОКУМЕНТОВ</a:t>
            </a: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Для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студентов и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преподавателей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Справка из вуза</a:t>
            </a:r>
          </a:p>
          <a:p>
            <a:pPr>
              <a:spcAft>
                <a:spcPts val="0"/>
              </a:spcAft>
            </a:pPr>
            <a:endParaRPr lang="ru-RU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Для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студентов</a:t>
            </a:r>
            <a:endParaRPr lang="ru-RU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Рекомендации из вуза (от научного руководителя, декана и т.д.)</a:t>
            </a:r>
          </a:p>
          <a:p>
            <a:pPr>
              <a:spcAft>
                <a:spcPts val="0"/>
              </a:spcAft>
            </a:pPr>
            <a:endParaRPr lang="ru-RU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Для преподавателей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Согласие членов команды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Согласие партнеров проекта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Письмо поддержки от вуза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400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601362" y="526781"/>
            <a:ext cx="8748584" cy="964268"/>
          </a:xfrm>
        </p:spPr>
        <p:txBody>
          <a:bodyPr/>
          <a:lstStyle/>
          <a:p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</a:rPr>
              <a:t>ИНФОРМАЦИОННАЯ КАМПАНИЯ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1362" y="1367527"/>
            <a:ext cx="1055267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ВЕБИНАРЫ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РОЛИКИ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ПРЕЗЕНТАЦИИ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LIVE CHATS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ОЧНЫЕ ПРЕЗЕНТАЦИИ В ВУЗАХ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738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B972DD6-9D08-3641-9CFA-56C634B2BB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3954" y="408506"/>
            <a:ext cx="8744932" cy="733425"/>
          </a:xfrm>
        </p:spPr>
        <p:txBody>
          <a:bodyPr/>
          <a:lstStyle/>
          <a:p>
            <a:r>
              <a:rPr lang="ru-RU" spc="0" dirty="0" smtClean="0">
                <a:solidFill>
                  <a:srgbClr val="485860"/>
                </a:solidFill>
              </a:rPr>
              <a:t>Коммуникация в вузе: два подхода</a:t>
            </a:r>
            <a:endParaRPr lang="ru-RU" spc="0" dirty="0">
              <a:solidFill>
                <a:srgbClr val="48586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FD942E-262B-D24D-B59C-86BBDB8ECC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2534" y="2670136"/>
            <a:ext cx="5288627" cy="707886"/>
          </a:xfrm>
          <a:solidFill>
            <a:srgbClr val="EB4195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ПОДХОД, ОСНОВАННЫЙ НА ВЗАИМОДЕЙСТВИИ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99712" y="3704548"/>
            <a:ext cx="39764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485860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в </a:t>
            </a:r>
            <a:r>
              <a:rPr lang="ru-RU" sz="2000" dirty="0">
                <a:solidFill>
                  <a:srgbClr val="485860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центре внимания – </a:t>
            </a:r>
            <a:r>
              <a:rPr lang="ru-RU" sz="2000" dirty="0" smtClean="0">
                <a:solidFill>
                  <a:srgbClr val="485860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студент, преподаватель </a:t>
            </a:r>
            <a:endParaRPr lang="ru-RU" sz="2000" dirty="0">
              <a:solidFill>
                <a:srgbClr val="485860"/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3954" y="3704548"/>
            <a:ext cx="3148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485860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в центре внимания – вуз </a:t>
            </a:r>
            <a:endParaRPr lang="ru-RU" sz="2000" dirty="0">
              <a:solidFill>
                <a:srgbClr val="485860"/>
              </a:solidFill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00068" y="2670136"/>
            <a:ext cx="3015122" cy="707886"/>
          </a:xfrm>
          <a:prstGeom prst="rect">
            <a:avLst/>
          </a:prstGeom>
          <a:solidFill>
            <a:srgbClr val="EB4195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ВЕЩАТЕЛЬНЫЙ ПОДХОД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217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B972DD6-9D08-3641-9CFA-56C634B2BB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2849" y="418031"/>
            <a:ext cx="10878532" cy="777743"/>
          </a:xfrm>
        </p:spPr>
        <p:txBody>
          <a:bodyPr/>
          <a:lstStyle/>
          <a:p>
            <a:r>
              <a:rPr lang="ru-RU" spc="0" dirty="0" smtClean="0">
                <a:solidFill>
                  <a:srgbClr val="485860"/>
                </a:solidFill>
              </a:rPr>
              <a:t>Современные методы продвижения информации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45272" y="1983945"/>
            <a:ext cx="9033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22848" y="1642412"/>
            <a:ext cx="89449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600" dirty="0" smtClean="0"/>
              <a:t>Оксана Силантьева («</a:t>
            </a:r>
            <a:r>
              <a:rPr lang="ru-RU" sz="2600" dirty="0" err="1"/>
              <a:t>Силамедиа</a:t>
            </a:r>
            <a:r>
              <a:rPr lang="ru-RU" sz="2600" dirty="0" smtClean="0"/>
              <a:t>»), по заказу Фонда, 2019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600" dirty="0" smtClean="0"/>
              <a:t>Сформирован список </a:t>
            </a:r>
            <a:r>
              <a:rPr lang="ru-RU" sz="2600" dirty="0"/>
              <a:t>из 30 способов продвижения информации </a:t>
            </a:r>
            <a:endParaRPr lang="ru-RU" sz="2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600" dirty="0"/>
              <a:t>П</a:t>
            </a:r>
            <a:r>
              <a:rPr lang="ru-RU" sz="2600" dirty="0" smtClean="0"/>
              <a:t>роанализированы </a:t>
            </a:r>
            <a:r>
              <a:rPr lang="ru-RU" sz="2600" dirty="0"/>
              <a:t>сайты 75 российских вузов, с точки зрения использования/ неиспользования каждого из 30 </a:t>
            </a:r>
            <a:r>
              <a:rPr lang="ru-RU" sz="2600" dirty="0" smtClean="0"/>
              <a:t>способов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331804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983954" y="400343"/>
            <a:ext cx="10870294" cy="1005456"/>
          </a:xfrm>
        </p:spPr>
        <p:txBody>
          <a:bodyPr/>
          <a:lstStyle/>
          <a:p>
            <a:r>
              <a:rPr lang="ru-RU" dirty="0" smtClean="0"/>
              <a:t>НЕЭФФЕКТИВНАЯ КОММУНИКАЦИЯ = Упущенные </a:t>
            </a:r>
            <a:r>
              <a:rPr lang="ru-RU" dirty="0"/>
              <a:t>возможности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6"/>
          </p:nvPr>
        </p:nvSpPr>
        <p:spPr>
          <a:xfrm>
            <a:off x="983954" y="1773535"/>
            <a:ext cx="1788275" cy="716221"/>
          </a:xfrm>
          <a:solidFill>
            <a:srgbClr val="485860"/>
          </a:solidFill>
        </p:spPr>
        <p:txBody>
          <a:bodyPr>
            <a:no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Фонд </a:t>
            </a:r>
            <a:r>
              <a:rPr lang="ru-RU" sz="1400" dirty="0" smtClean="0">
                <a:solidFill>
                  <a:schemeClr val="bg1"/>
                </a:solidFill>
              </a:rPr>
              <a:t>отправил </a:t>
            </a:r>
            <a:r>
              <a:rPr lang="ru-RU" sz="1400" dirty="0">
                <a:solidFill>
                  <a:schemeClr val="bg1"/>
                </a:solidFill>
              </a:rPr>
              <a:t>информацию в вуз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05721" y="3523340"/>
            <a:ext cx="33490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Вуз</a:t>
            </a:r>
            <a:r>
              <a:rPr lang="ru-RU" dirty="0" smtClean="0"/>
              <a:t> не повысил показатели активности, успешности (рейтинги), информационный вес и медиа авторитет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95486" y="1762313"/>
            <a:ext cx="2866571" cy="738664"/>
          </a:xfrm>
          <a:prstGeom prst="rect">
            <a:avLst/>
          </a:prstGeom>
          <a:solidFill>
            <a:srgbClr val="485860"/>
          </a:solidFill>
        </p:spPr>
        <p:txBody>
          <a:bodyPr>
            <a:no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Вуз ее опубликовал </a:t>
            </a: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в </a:t>
            </a:r>
            <a:r>
              <a:rPr lang="ru-RU" sz="1400" dirty="0">
                <a:solidFill>
                  <a:schemeClr val="bg1"/>
                </a:solidFill>
              </a:rPr>
              <a:t>привычном для себя формате (например, в ленте новостей)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685314" y="1773535"/>
            <a:ext cx="4049485" cy="738664"/>
          </a:xfrm>
          <a:prstGeom prst="rect">
            <a:avLst/>
          </a:prstGeom>
          <a:solidFill>
            <a:srgbClr val="485860"/>
          </a:solidFill>
        </p:spPr>
        <p:txBody>
          <a:bodyPr>
            <a:no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Студент/ </a:t>
            </a:r>
            <a:r>
              <a:rPr lang="ru-RU" sz="1400" dirty="0">
                <a:solidFill>
                  <a:schemeClr val="bg1"/>
                </a:solidFill>
              </a:rPr>
              <a:t>преподаватель ее вовремя не прочитал, поскольку использует другие каналы и форматы коммуникации, нежели вуз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2888343" y="1901371"/>
            <a:ext cx="783771" cy="435429"/>
          </a:xfrm>
          <a:prstGeom prst="rightArrow">
            <a:avLst/>
          </a:prstGeom>
          <a:noFill/>
          <a:ln>
            <a:solidFill>
              <a:srgbClr val="485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6781800" y="1901370"/>
            <a:ext cx="783771" cy="435429"/>
          </a:xfrm>
          <a:prstGeom prst="rightArrow">
            <a:avLst/>
          </a:prstGeom>
          <a:noFill/>
          <a:ln>
            <a:solidFill>
              <a:srgbClr val="485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4674555" y="2832370"/>
            <a:ext cx="2387425" cy="2231471"/>
          </a:xfrm>
          <a:prstGeom prst="triangle">
            <a:avLst/>
          </a:prstGeom>
          <a:solidFill>
            <a:srgbClr val="EB4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781800" y="3523340"/>
            <a:ext cx="42157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Студент/ преподаватель </a:t>
            </a:r>
            <a:r>
              <a:rPr lang="ru-RU" dirty="0" smtClean="0"/>
              <a:t>не узнал</a:t>
            </a:r>
            <a:r>
              <a:rPr lang="ru-RU" dirty="0"/>
              <a:t>, не подал заявку вовремя, не получил поддержки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03485" y="5276378"/>
            <a:ext cx="33818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Фонд</a:t>
            </a:r>
            <a:r>
              <a:rPr lang="ru-RU" dirty="0"/>
              <a:t> не смог поддержать самых ярких и перспективных студентов и преподавателей</a:t>
            </a:r>
          </a:p>
          <a:p>
            <a:pPr algn="ctr"/>
            <a:endParaRPr lang="ru-RU" dirty="0"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907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983955" y="425510"/>
            <a:ext cx="9964131" cy="733425"/>
          </a:xfrm>
        </p:spPr>
        <p:txBody>
          <a:bodyPr/>
          <a:lstStyle/>
          <a:p>
            <a:r>
              <a:rPr lang="ru-RU" spc="0" dirty="0" smtClean="0">
                <a:solidFill>
                  <a:srgbClr val="485860"/>
                </a:solidFill>
              </a:rPr>
              <a:t>Современные </a:t>
            </a:r>
            <a:r>
              <a:rPr lang="ru-RU" spc="0" dirty="0">
                <a:solidFill>
                  <a:srgbClr val="485860"/>
                </a:solidFill>
              </a:rPr>
              <a:t>методы продвижения информации</a:t>
            </a:r>
            <a:r>
              <a:rPr lang="ru-RU" spc="0" dirty="0" smtClean="0">
                <a:solidFill>
                  <a:srgbClr val="485860"/>
                </a:solidFill>
              </a:rPr>
              <a:t>» </a:t>
            </a:r>
            <a:r>
              <a:rPr lang="ru-RU" b="0" dirty="0" smtClean="0">
                <a:solidFill>
                  <a:schemeClr val="bg1">
                    <a:lumMod val="50000"/>
                  </a:schemeClr>
                </a:solidFill>
              </a:rPr>
              <a:t>Почему </a:t>
            </a:r>
            <a:r>
              <a:rPr lang="ru-RU" b="0" dirty="0">
                <a:solidFill>
                  <a:schemeClr val="bg1">
                    <a:lumMod val="50000"/>
                  </a:schemeClr>
                </a:solidFill>
              </a:rPr>
              <a:t>университетские сайты?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6"/>
          </p:nvPr>
        </p:nvSpPr>
        <p:spPr>
          <a:xfrm>
            <a:off x="983954" y="3323277"/>
            <a:ext cx="4212160" cy="1887351"/>
          </a:xfrm>
          <a:solidFill>
            <a:srgbClr val="485860"/>
          </a:solidFill>
        </p:spPr>
        <p:txBody>
          <a:bodyPr/>
          <a:lstStyle/>
          <a:p>
            <a:r>
              <a:rPr lang="ru-RU" sz="2000" dirty="0" smtClean="0">
                <a:solidFill>
                  <a:schemeClr val="bg1"/>
                </a:solidFill>
              </a:rPr>
              <a:t>Университетский </a:t>
            </a:r>
            <a:r>
              <a:rPr lang="ru-RU" sz="2000" dirty="0">
                <a:solidFill>
                  <a:schemeClr val="bg1"/>
                </a:solidFill>
              </a:rPr>
              <a:t>сайт </a:t>
            </a:r>
            <a:r>
              <a:rPr lang="ru-RU" sz="2000" dirty="0" smtClean="0">
                <a:solidFill>
                  <a:schemeClr val="bg1"/>
                </a:solidFill>
              </a:rPr>
              <a:t>– ядро, центр информации </a:t>
            </a:r>
            <a:r>
              <a:rPr lang="ru-RU" sz="2000" dirty="0">
                <a:solidFill>
                  <a:schemeClr val="bg1"/>
                </a:solidFill>
              </a:rPr>
              <a:t>о </a:t>
            </a:r>
            <a:r>
              <a:rPr lang="ru-RU" sz="2000" dirty="0" smtClean="0">
                <a:solidFill>
                  <a:schemeClr val="bg1"/>
                </a:solidFill>
              </a:rPr>
              <a:t>жизни вуза (даже если работа </a:t>
            </a:r>
            <a:r>
              <a:rPr lang="ru-RU" sz="2000" dirty="0">
                <a:solidFill>
                  <a:schemeClr val="bg1"/>
                </a:solidFill>
              </a:rPr>
              <a:t>ведется </a:t>
            </a:r>
            <a:r>
              <a:rPr lang="ru-RU" sz="2000" dirty="0" smtClean="0">
                <a:solidFill>
                  <a:schemeClr val="bg1"/>
                </a:solidFill>
              </a:rPr>
              <a:t>в </a:t>
            </a:r>
            <a:r>
              <a:rPr lang="ru-RU" sz="2000" dirty="0">
                <a:solidFill>
                  <a:schemeClr val="bg1"/>
                </a:solidFill>
              </a:rPr>
              <a:t>социальных </a:t>
            </a:r>
            <a:r>
              <a:rPr lang="ru-RU" sz="2000" dirty="0" smtClean="0">
                <a:solidFill>
                  <a:schemeClr val="bg1"/>
                </a:solidFill>
              </a:rPr>
              <a:t>сетях)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83954" y="1742986"/>
            <a:ext cx="99641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каждому университете - собственная система информирования студентов и магистрантов о возможностях академического и профессионального </a:t>
            </a:r>
            <a:r>
              <a:rPr lang="ru-RU" sz="2400" dirty="0" smtClean="0"/>
              <a:t>развития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72216" y="3323277"/>
            <a:ext cx="4511897" cy="1888918"/>
          </a:xfrm>
          <a:prstGeom prst="rect">
            <a:avLst/>
          </a:prstGeom>
          <a:solidFill>
            <a:srgbClr val="485860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Университетский сайт – навигатор</a:t>
            </a:r>
            <a:r>
              <a:rPr lang="ru-RU" sz="2000" dirty="0">
                <a:solidFill>
                  <a:schemeClr val="bg1"/>
                </a:solidFill>
              </a:rPr>
              <a:t>, ориентир по </a:t>
            </a:r>
            <a:r>
              <a:rPr lang="ru-RU" sz="2000" dirty="0" smtClean="0">
                <a:solidFill>
                  <a:schemeClr val="bg1"/>
                </a:solidFill>
              </a:rPr>
              <a:t>деятельности вуза. </a:t>
            </a:r>
            <a:r>
              <a:rPr lang="ru-RU" sz="2000" dirty="0">
                <a:solidFill>
                  <a:schemeClr val="bg1"/>
                </a:solidFill>
              </a:rPr>
              <a:t>За актуальной информацией к нему </a:t>
            </a:r>
            <a:r>
              <a:rPr lang="ru-RU" sz="2000" dirty="0" smtClean="0">
                <a:solidFill>
                  <a:schemeClr val="bg1"/>
                </a:solidFill>
              </a:rPr>
              <a:t>обращается </a:t>
            </a:r>
            <a:r>
              <a:rPr lang="ru-RU" sz="2000" dirty="0">
                <a:solidFill>
                  <a:schemeClr val="bg1"/>
                </a:solidFill>
              </a:rPr>
              <a:t>внутренняя </a:t>
            </a:r>
            <a:r>
              <a:rPr lang="ru-RU" sz="2000" dirty="0" smtClean="0">
                <a:solidFill>
                  <a:schemeClr val="bg1"/>
                </a:solidFill>
              </a:rPr>
              <a:t>и </a:t>
            </a:r>
            <a:r>
              <a:rPr lang="ru-RU" sz="2000" dirty="0">
                <a:solidFill>
                  <a:schemeClr val="bg1"/>
                </a:solidFill>
              </a:rPr>
              <a:t>внешняя </a:t>
            </a:r>
            <a:r>
              <a:rPr lang="ru-RU" sz="2000" dirty="0" smtClean="0">
                <a:solidFill>
                  <a:schemeClr val="bg1"/>
                </a:solidFill>
              </a:rPr>
              <a:t>аудитория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58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975717" y="96600"/>
            <a:ext cx="10898660" cy="964267"/>
          </a:xfrm>
        </p:spPr>
        <p:txBody>
          <a:bodyPr/>
          <a:lstStyle/>
          <a:p>
            <a:r>
              <a:rPr lang="ru-RU" sz="2000" spc="0" dirty="0" smtClean="0">
                <a:solidFill>
                  <a:srgbClr val="485860"/>
                </a:solidFill>
              </a:rPr>
              <a:t>Современные </a:t>
            </a:r>
            <a:r>
              <a:rPr lang="ru-RU" sz="2000" spc="0" dirty="0">
                <a:solidFill>
                  <a:srgbClr val="485860"/>
                </a:solidFill>
              </a:rPr>
              <a:t>методы продвижения </a:t>
            </a:r>
            <a:r>
              <a:rPr lang="ru-RU" sz="2000" spc="0" dirty="0" smtClean="0">
                <a:solidFill>
                  <a:srgbClr val="485860"/>
                </a:solidFill>
              </a:rPr>
              <a:t>информации»</a:t>
            </a:r>
          </a:p>
          <a:p>
            <a:r>
              <a:rPr lang="ru-RU" sz="2000" b="0" dirty="0" smtClean="0">
                <a:solidFill>
                  <a:schemeClr val="bg1">
                    <a:lumMod val="50000"/>
                  </a:schemeClr>
                </a:solidFill>
              </a:rPr>
              <a:t>30 </a:t>
            </a:r>
            <a:r>
              <a:rPr lang="ru-RU" sz="2000" b="0" dirty="0">
                <a:solidFill>
                  <a:schemeClr val="bg1">
                    <a:lumMod val="50000"/>
                  </a:schemeClr>
                </a:solidFill>
              </a:rPr>
              <a:t>способов продвижения </a:t>
            </a:r>
            <a:r>
              <a:rPr lang="ru-RU" sz="2000" b="0" dirty="0" smtClean="0">
                <a:solidFill>
                  <a:schemeClr val="bg1">
                    <a:lumMod val="50000"/>
                  </a:schemeClr>
                </a:solidFill>
              </a:rPr>
              <a:t>информации о </a:t>
            </a:r>
            <a:r>
              <a:rPr lang="ru-RU" sz="2000" b="0" dirty="0" err="1" smtClean="0">
                <a:solidFill>
                  <a:schemeClr val="bg1">
                    <a:lumMod val="50000"/>
                  </a:schemeClr>
                </a:solidFill>
              </a:rPr>
              <a:t>гРАНТАХ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6"/>
          </p:nvPr>
        </p:nvSpPr>
        <p:spPr>
          <a:xfrm>
            <a:off x="860386" y="863390"/>
            <a:ext cx="5028883" cy="5574180"/>
          </a:xfrm>
        </p:spPr>
        <p:txBody>
          <a:bodyPr/>
          <a:lstStyle/>
          <a:p>
            <a:r>
              <a:rPr lang="ru-RU" sz="1400" dirty="0"/>
              <a:t>1. Рубрика, серия регулярных материалов в общей ленте новостей </a:t>
            </a:r>
          </a:p>
          <a:p>
            <a:r>
              <a:rPr lang="ru-RU" sz="1400" dirty="0"/>
              <a:t>2. Отдельный раздел на сайте </a:t>
            </a:r>
          </a:p>
          <a:p>
            <a:r>
              <a:rPr lang="ru-RU" sz="1400" dirty="0"/>
              <a:t>3. Рубрика, серия регулярных материалов в ленте анонсов </a:t>
            </a:r>
          </a:p>
          <a:p>
            <a:r>
              <a:rPr lang="ru-RU" sz="1400" dirty="0"/>
              <a:t>4. Опубликованные </a:t>
            </a:r>
            <a:r>
              <a:rPr lang="ru-RU" sz="1400" dirty="0" err="1"/>
              <a:t>email</a:t>
            </a:r>
            <a:r>
              <a:rPr lang="ru-RU" sz="1400" dirty="0"/>
              <a:t>, телефон, мессенджер контактного лица по вопросам участия в программах </a:t>
            </a:r>
          </a:p>
          <a:p>
            <a:r>
              <a:rPr lang="ru-RU" sz="1400" dirty="0"/>
              <a:t>5. Список ссылок на сайты стипендиальных программ </a:t>
            </a:r>
          </a:p>
          <a:p>
            <a:r>
              <a:rPr lang="ru-RU" sz="1400" dirty="0"/>
              <a:t>6. База конкурсов и программ с возможностью выбора по фильтрам</a:t>
            </a:r>
          </a:p>
          <a:p>
            <a:r>
              <a:rPr lang="ru-RU" sz="1400" dirty="0"/>
              <a:t>7. Интервью с выпускниками стипендиальных программ на сайте </a:t>
            </a:r>
          </a:p>
          <a:p>
            <a:r>
              <a:rPr lang="ru-RU" sz="1400" dirty="0"/>
              <a:t>8. Публикация статистики, сколько студентов участвовали в каких стипендиальных программах</a:t>
            </a:r>
          </a:p>
          <a:p>
            <a:r>
              <a:rPr lang="ru-RU" sz="1400" dirty="0"/>
              <a:t>9. </a:t>
            </a:r>
            <a:r>
              <a:rPr lang="ru-RU" sz="1400" dirty="0" err="1"/>
              <a:t>Виджет</a:t>
            </a:r>
            <a:r>
              <a:rPr lang="ru-RU" sz="1400" dirty="0"/>
              <a:t> анонсов на главной странице сайта </a:t>
            </a:r>
          </a:p>
          <a:p>
            <a:r>
              <a:rPr lang="ru-RU" sz="1400" dirty="0"/>
              <a:t>10. Специализированная </a:t>
            </a:r>
            <a:r>
              <a:rPr lang="ru-RU" sz="1400" dirty="0" err="1"/>
              <a:t>email</a:t>
            </a:r>
            <a:r>
              <a:rPr lang="ru-RU" sz="1400" dirty="0"/>
              <a:t>-рассылка, посвященная теме участия в конкурсах</a:t>
            </a:r>
          </a:p>
          <a:p>
            <a:r>
              <a:rPr lang="ru-RU" sz="1400" dirty="0"/>
              <a:t>11. Интерактивный календарь с возможностью подписаться на обновления</a:t>
            </a:r>
          </a:p>
          <a:p>
            <a:r>
              <a:rPr lang="ru-RU" sz="1400" dirty="0"/>
              <a:t>12. Слайды-презентации программ и конкурсов для просмотра и скачивания</a:t>
            </a:r>
          </a:p>
          <a:p>
            <a:r>
              <a:rPr lang="ru-RU" sz="1400" dirty="0"/>
              <a:t>13. Специализированная группа, паблик с объявлениями</a:t>
            </a:r>
          </a:p>
          <a:p>
            <a:r>
              <a:rPr lang="ru-RU" sz="1400" dirty="0"/>
              <a:t>14. Анимированные или видеоролики, стимулирующие участвовать в стипендиальных программах</a:t>
            </a:r>
          </a:p>
          <a:p>
            <a:r>
              <a:rPr lang="ru-RU" sz="1400" dirty="0"/>
              <a:t>15. Форма на сайте «Задайте вопрос»</a:t>
            </a:r>
          </a:p>
          <a:p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17244" y="869402"/>
            <a:ext cx="463005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16. Чек-листы «Что нужно, чтобы получить стипендию/грант»</a:t>
            </a:r>
          </a:p>
          <a:p>
            <a:r>
              <a:rPr lang="ru-RU" sz="1400" dirty="0"/>
              <a:t>17. Онлайн-трансляции очных презентаций конкурсов и программ</a:t>
            </a:r>
          </a:p>
          <a:p>
            <a:r>
              <a:rPr lang="ru-RU" sz="1400" dirty="0"/>
              <a:t>18. Бот в </a:t>
            </a:r>
            <a:r>
              <a:rPr lang="ru-RU" sz="1400" dirty="0" err="1"/>
              <a:t>Телеграме</a:t>
            </a:r>
            <a:r>
              <a:rPr lang="ru-RU" sz="1400" dirty="0"/>
              <a:t>, </a:t>
            </a:r>
            <a:r>
              <a:rPr lang="ru-RU" sz="1400" dirty="0" err="1"/>
              <a:t>Фейсбуке</a:t>
            </a:r>
            <a:r>
              <a:rPr lang="ru-RU" sz="1400" dirty="0"/>
              <a:t>, </a:t>
            </a:r>
            <a:r>
              <a:rPr lang="ru-RU" sz="1400" dirty="0" err="1"/>
              <a:t>Вконтакте</a:t>
            </a:r>
            <a:r>
              <a:rPr lang="ru-RU" sz="1400" dirty="0"/>
              <a:t> </a:t>
            </a:r>
          </a:p>
          <a:p>
            <a:r>
              <a:rPr lang="ru-RU" sz="1400" dirty="0"/>
              <a:t>19. Раздел вопрос/ответ или карточки</a:t>
            </a:r>
          </a:p>
          <a:p>
            <a:r>
              <a:rPr lang="ru-RU" sz="1400" dirty="0"/>
              <a:t>20. Канал в </a:t>
            </a:r>
            <a:r>
              <a:rPr lang="ru-RU" sz="1400" dirty="0" err="1"/>
              <a:t>Телеграме</a:t>
            </a:r>
            <a:r>
              <a:rPr lang="ru-RU" sz="1400" dirty="0"/>
              <a:t>, </a:t>
            </a:r>
            <a:r>
              <a:rPr lang="ru-RU" sz="1400" dirty="0" err="1"/>
              <a:t>WhatsApp</a:t>
            </a:r>
            <a:r>
              <a:rPr lang="ru-RU" sz="1400" dirty="0"/>
              <a:t>, </a:t>
            </a:r>
            <a:r>
              <a:rPr lang="ru-RU" sz="1400" dirty="0" err="1"/>
              <a:t>Viber</a:t>
            </a:r>
            <a:r>
              <a:rPr lang="ru-RU" sz="1400" dirty="0"/>
              <a:t> разъясняющий</a:t>
            </a:r>
          </a:p>
          <a:p>
            <a:r>
              <a:rPr lang="ru-RU" sz="1400" dirty="0"/>
              <a:t>21. Канал в </a:t>
            </a:r>
            <a:r>
              <a:rPr lang="ru-RU" sz="1400" dirty="0" err="1"/>
              <a:t>Телеграме</a:t>
            </a:r>
            <a:r>
              <a:rPr lang="ru-RU" sz="1400" dirty="0"/>
              <a:t>, </a:t>
            </a:r>
            <a:r>
              <a:rPr lang="ru-RU" sz="1400" dirty="0" err="1"/>
              <a:t>WhatsApp</a:t>
            </a:r>
            <a:r>
              <a:rPr lang="ru-RU" sz="1400" dirty="0"/>
              <a:t>, </a:t>
            </a:r>
            <a:r>
              <a:rPr lang="ru-RU" sz="1400" dirty="0" err="1"/>
              <a:t>Viber</a:t>
            </a:r>
            <a:r>
              <a:rPr lang="ru-RU" sz="1400" dirty="0"/>
              <a:t> с анонсами</a:t>
            </a:r>
          </a:p>
          <a:p>
            <a:r>
              <a:rPr lang="ru-RU" sz="1400" dirty="0"/>
              <a:t>22. Тематический </a:t>
            </a:r>
            <a:r>
              <a:rPr lang="ru-RU" sz="1400" dirty="0" err="1"/>
              <a:t>Инстаграм</a:t>
            </a:r>
            <a:endParaRPr lang="ru-RU" sz="1400" dirty="0"/>
          </a:p>
          <a:p>
            <a:r>
              <a:rPr lang="ru-RU" sz="1400" dirty="0"/>
              <a:t>23. Презентация проектов, созданных в рамках стипендиальных и </a:t>
            </a:r>
            <a:r>
              <a:rPr lang="ru-RU" sz="1400" dirty="0" err="1"/>
              <a:t>грантовых</a:t>
            </a:r>
            <a:r>
              <a:rPr lang="ru-RU" sz="1400" dirty="0"/>
              <a:t> программ</a:t>
            </a:r>
          </a:p>
          <a:p>
            <a:r>
              <a:rPr lang="ru-RU" sz="1400" dirty="0"/>
              <a:t>24. Тематические онлайн-конференции </a:t>
            </a:r>
          </a:p>
          <a:p>
            <a:r>
              <a:rPr lang="ru-RU" sz="1400" dirty="0"/>
              <a:t>25. </a:t>
            </a:r>
            <a:r>
              <a:rPr lang="ru-RU" sz="1400" dirty="0" err="1"/>
              <a:t>Events</a:t>
            </a:r>
            <a:r>
              <a:rPr lang="ru-RU" sz="1400" dirty="0"/>
              <a:t>, события в </a:t>
            </a:r>
            <a:r>
              <a:rPr lang="ru-RU" sz="1400" dirty="0" err="1"/>
              <a:t>соцсетях</a:t>
            </a:r>
            <a:endParaRPr lang="ru-RU" sz="1400" dirty="0"/>
          </a:p>
          <a:p>
            <a:r>
              <a:rPr lang="ru-RU" sz="1400" dirty="0"/>
              <a:t>26. </a:t>
            </a:r>
            <a:r>
              <a:rPr lang="ru-RU" sz="1400" dirty="0" err="1"/>
              <a:t>Инфографика</a:t>
            </a:r>
            <a:r>
              <a:rPr lang="ru-RU" sz="1400" dirty="0"/>
              <a:t> для скачивания и распечатки — алгоритмы участия, подачи заявок</a:t>
            </a:r>
          </a:p>
          <a:p>
            <a:r>
              <a:rPr lang="ru-RU" sz="1400" dirty="0"/>
              <a:t>27. </a:t>
            </a:r>
            <a:r>
              <a:rPr lang="ru-RU" sz="1400" dirty="0" err="1"/>
              <a:t>Mindmap</a:t>
            </a:r>
            <a:r>
              <a:rPr lang="ru-RU" sz="1400" dirty="0"/>
              <a:t> — обзор действующих конкурсов и программ </a:t>
            </a:r>
          </a:p>
          <a:p>
            <a:r>
              <a:rPr lang="ru-RU" sz="1400" dirty="0"/>
              <a:t>28. Интерактивный тест, по результатам которого рекомендуется программа для участия</a:t>
            </a:r>
          </a:p>
          <a:p>
            <a:r>
              <a:rPr lang="ru-RU" sz="1400" dirty="0"/>
              <a:t>29. Кнопка «Я участвую» с возможностью поделиться в </a:t>
            </a:r>
            <a:r>
              <a:rPr lang="ru-RU" sz="1400" dirty="0" err="1"/>
              <a:t>соцсетях</a:t>
            </a:r>
            <a:endParaRPr lang="ru-RU" sz="1400" dirty="0"/>
          </a:p>
          <a:p>
            <a:r>
              <a:rPr lang="ru-RU" sz="1400" dirty="0"/>
              <a:t>30. </a:t>
            </a:r>
            <a:r>
              <a:rPr lang="ru-RU" sz="1400" dirty="0" err="1"/>
              <a:t>Фотопосты</a:t>
            </a:r>
            <a:r>
              <a:rPr lang="ru-RU" sz="1400" dirty="0"/>
              <a:t>, </a:t>
            </a:r>
            <a:r>
              <a:rPr lang="ru-RU" sz="1400" dirty="0" err="1"/>
              <a:t>фотоцитаты</a:t>
            </a:r>
            <a:r>
              <a:rPr lang="ru-RU" sz="1400" dirty="0"/>
              <a:t>, </a:t>
            </a:r>
            <a:r>
              <a:rPr lang="ru-RU" sz="1400" dirty="0" err="1"/>
              <a:t>мемы</a:t>
            </a:r>
            <a:r>
              <a:rPr lang="ru-RU" sz="1400" dirty="0"/>
              <a:t>, стимулирующие участвовать в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3062828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983955" y="361950"/>
            <a:ext cx="10211267" cy="733425"/>
          </a:xfrm>
        </p:spPr>
        <p:txBody>
          <a:bodyPr/>
          <a:lstStyle/>
          <a:p>
            <a:r>
              <a:rPr lang="ru-RU" dirty="0" smtClean="0"/>
              <a:t>Современные </a:t>
            </a:r>
            <a:r>
              <a:rPr lang="ru-RU" dirty="0"/>
              <a:t>методы продвижения </a:t>
            </a:r>
            <a:r>
              <a:rPr lang="ru-RU" dirty="0" smtClean="0"/>
              <a:t>информации </a:t>
            </a:r>
            <a:r>
              <a:rPr lang="ru-RU" b="0" dirty="0" smtClean="0">
                <a:solidFill>
                  <a:schemeClr val="bg1">
                    <a:lumMod val="50000"/>
                  </a:schemeClr>
                </a:solidFill>
              </a:rPr>
              <a:t>Результаты анализа</a:t>
            </a:r>
            <a:endParaRPr lang="ru-RU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8016" t="14032" r="35476" b="73397"/>
          <a:stretch/>
        </p:blipFill>
        <p:spPr>
          <a:xfrm>
            <a:off x="1102422" y="2380898"/>
            <a:ext cx="9974331" cy="214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5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025" y="3713754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 smtClean="0">
                <a:solidFill>
                  <a:srgbClr val="00ACA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ru-RU" sz="9600" b="0" kern="2500" baseline="0" dirty="0">
              <a:solidFill>
                <a:srgbClr val="00ACA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2663" y="4176146"/>
            <a:ext cx="10736757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Roboto Condensed"/>
                <a:ea typeface="Calibri" panose="020F0502020204030204" pitchFamily="34" charset="0"/>
                <a:cs typeface="Times New Roman" panose="02020603050405020304" pitchFamily="18" charset="0"/>
              </a:rPr>
              <a:t>Мы </a:t>
            </a:r>
            <a:r>
              <a:rPr lang="ru-RU" i="1" dirty="0">
                <a:latin typeface="Roboto Condensed"/>
                <a:ea typeface="Calibri" panose="020F0502020204030204" pitchFamily="34" charset="0"/>
                <a:cs typeface="Times New Roman" panose="02020603050405020304" pitchFamily="18" charset="0"/>
              </a:rPr>
              <a:t>развиваем культуру благотворительности, объединяя вокруг себя активных творческих профессионалов, которые участвуют в решении общественно значимых задач и добиваются устойчивых социальных изменений. Мы открываем возможности для появления новых идей и создаем условия для их воплощения</a:t>
            </a:r>
            <a:r>
              <a:rPr lang="ru-RU" i="1" dirty="0" smtClean="0">
                <a:latin typeface="Roboto Condensed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i="1" dirty="0">
              <a:latin typeface="Roboto Condensed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Текст 1"/>
          <p:cNvSpPr txBox="1">
            <a:spLocks/>
          </p:cNvSpPr>
          <p:nvPr/>
        </p:nvSpPr>
        <p:spPr>
          <a:xfrm>
            <a:off x="974273" y="484622"/>
            <a:ext cx="9872691" cy="733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500" b="1" dirty="0" smtClean="0"/>
              <a:t>О ФОНДЕ</a:t>
            </a:r>
            <a:endParaRPr lang="ru-RU" sz="2500" b="1" dirty="0"/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982663" y="1216952"/>
            <a:ext cx="10736757" cy="28653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None/>
            </a:pPr>
            <a:r>
              <a:rPr lang="ru-RU" sz="1800" dirty="0" smtClean="0"/>
              <a:t>Благотворительный фонд Владимира Потанина – один из первых частных фондов в современной России. Он был создан в 1999 году предпринимателем Владимиром Потаниным для реализации масштабных программ в сфере образования, культуры и развития филантропии.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None/>
            </a:pPr>
            <a:r>
              <a:rPr lang="ru-RU" sz="1800" dirty="0" smtClean="0"/>
              <a:t>Фонд входит в состав Европейского центра фондов, а также Российского Форума Доноров, являясь, кроме того, одним из его учредителей. Сотрудники Фонда активно участвуют в формировании и развитии профессионального благотворительного сообщества в России, продвижении лучших практик и современных методик в сфере филантропии.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None/>
            </a:pPr>
            <a:r>
              <a:rPr lang="ru-RU" sz="1800" dirty="0" smtClean="0"/>
              <a:t>Фонд финансируется из средств Владимира Потанина.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99324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/>
          </p:cNvSpPr>
          <p:nvPr/>
        </p:nvSpPr>
        <p:spPr>
          <a:xfrm>
            <a:off x="983955" y="361950"/>
            <a:ext cx="11208045" cy="733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/>
              <a:t>СОВРЕМЕННЫЕ МЕТОДЫ ПРОДВИЖЕНИЯ ИНФОРМАЦИИ </a:t>
            </a:r>
            <a:br>
              <a:rPr lang="ru-RU" b="1" dirty="0" smtClean="0"/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РЕЗУЛЬТАТЫ АНАЛИЗА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6111" t="26476" r="33651" b="45714"/>
          <a:stretch/>
        </p:blipFill>
        <p:spPr>
          <a:xfrm>
            <a:off x="983955" y="1640114"/>
            <a:ext cx="9437302" cy="407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26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8095" t="54159" r="35000" b="21460"/>
          <a:stretch/>
        </p:blipFill>
        <p:spPr>
          <a:xfrm>
            <a:off x="1132492" y="1835942"/>
            <a:ext cx="10211267" cy="4216267"/>
          </a:xfrm>
          <a:prstGeom prst="rect">
            <a:avLst/>
          </a:prstGeom>
        </p:spPr>
      </p:pic>
      <p:sp>
        <p:nvSpPr>
          <p:cNvPr id="7" name="Текст 1"/>
          <p:cNvSpPr txBox="1">
            <a:spLocks/>
          </p:cNvSpPr>
          <p:nvPr/>
        </p:nvSpPr>
        <p:spPr>
          <a:xfrm>
            <a:off x="983955" y="361950"/>
            <a:ext cx="11208045" cy="733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/>
              <a:t>СОВРЕМЕННЫЕ МЕТОДЫ ПРОДВИЖЕНИЯ ИНФОРМАЦИИ</a:t>
            </a:r>
            <a:br>
              <a:rPr lang="ru-RU" b="1" dirty="0" smtClean="0"/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РЕЗУЛЬТАТЫ АНАЛИЗА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647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983955" y="559733"/>
            <a:ext cx="11479894" cy="865413"/>
          </a:xfrm>
        </p:spPr>
        <p:txBody>
          <a:bodyPr/>
          <a:lstStyle/>
          <a:p>
            <a:r>
              <a:rPr lang="ru-RU" dirty="0"/>
              <a:t>СОВРЕМЕННЫЕ МЕТОДЫ ПРОДВИЖЕНИЯ ИНФОРМАЦИИ </a:t>
            </a:r>
            <a:br>
              <a:rPr lang="ru-RU" dirty="0"/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ВЫВОДЫ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6"/>
          </p:nvPr>
        </p:nvSpPr>
        <p:spPr>
          <a:xfrm>
            <a:off x="983955" y="1688756"/>
            <a:ext cx="10516067" cy="4291914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 smtClean="0"/>
              <a:t>Университетский </a:t>
            </a:r>
            <a:r>
              <a:rPr lang="ru-RU" sz="2000" dirty="0"/>
              <a:t>сайт </a:t>
            </a:r>
            <a:r>
              <a:rPr lang="ru-RU" sz="2000" dirty="0" smtClean="0"/>
              <a:t>как центр </a:t>
            </a:r>
            <a:r>
              <a:rPr lang="ru-RU" sz="2000" dirty="0"/>
              <a:t>информации о </a:t>
            </a:r>
            <a:r>
              <a:rPr lang="ru-RU" sz="2000" dirty="0" smtClean="0"/>
              <a:t>жизни вуза нуждается в улучшениях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 smtClean="0"/>
              <a:t>Современные </a:t>
            </a:r>
            <a:r>
              <a:rPr lang="ru-RU" sz="2000" dirty="0"/>
              <a:t>технологии позволяют </a:t>
            </a:r>
            <a:r>
              <a:rPr lang="ru-RU" sz="2000" dirty="0" smtClean="0"/>
              <a:t>перейти </a:t>
            </a:r>
            <a:r>
              <a:rPr lang="ru-RU" sz="2000" dirty="0"/>
              <a:t>от вещательного </a:t>
            </a:r>
            <a:r>
              <a:rPr lang="ru-RU" sz="2000" dirty="0" smtClean="0"/>
              <a:t>подхода к «</a:t>
            </a:r>
            <a:r>
              <a:rPr lang="ru-RU" sz="2000" dirty="0" err="1" smtClean="0"/>
              <a:t>клиентоориентированному</a:t>
            </a:r>
            <a:r>
              <a:rPr lang="ru-RU" sz="2000" dirty="0" smtClean="0"/>
              <a:t>» - через включение разных каналов </a:t>
            </a:r>
            <a:r>
              <a:rPr lang="ru-RU" sz="2000" dirty="0"/>
              <a:t>и </a:t>
            </a:r>
            <a:r>
              <a:rPr lang="ru-RU" sz="2000" dirty="0" smtClean="0"/>
              <a:t>форматов  представления информации </a:t>
            </a:r>
            <a:r>
              <a:rPr lang="ru-RU" sz="2000" dirty="0"/>
              <a:t>для достижения целевой </a:t>
            </a:r>
            <a:r>
              <a:rPr lang="ru-RU" sz="2000" dirty="0" smtClean="0"/>
              <a:t>аудитории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 smtClean="0"/>
              <a:t>Большинство </a:t>
            </a:r>
            <a:r>
              <a:rPr lang="ru-RU" sz="2000" dirty="0"/>
              <a:t>решений </a:t>
            </a:r>
            <a:r>
              <a:rPr lang="ru-RU" sz="2000" dirty="0" smtClean="0"/>
              <a:t>не </a:t>
            </a:r>
            <a:r>
              <a:rPr lang="ru-RU" sz="2000" dirty="0"/>
              <a:t>является </a:t>
            </a:r>
            <a:r>
              <a:rPr lang="ru-RU" sz="2000" dirty="0" smtClean="0"/>
              <a:t>дорогостоящим </a:t>
            </a:r>
            <a:r>
              <a:rPr lang="ru-RU" sz="2000" dirty="0"/>
              <a:t>или </a:t>
            </a:r>
            <a:r>
              <a:rPr lang="ru-RU" sz="2000" dirty="0" smtClean="0"/>
              <a:t>требующим высокой </a:t>
            </a:r>
            <a:r>
              <a:rPr lang="ru-RU" sz="2000" dirty="0"/>
              <a:t>квалификации технических </a:t>
            </a:r>
            <a:r>
              <a:rPr lang="ru-RU" sz="2000" dirty="0" smtClean="0"/>
              <a:t>сотрудников</a:t>
            </a:r>
            <a:endParaRPr lang="ru-RU" sz="2000" dirty="0"/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 smtClean="0"/>
              <a:t>Грамотный </a:t>
            </a:r>
            <a:r>
              <a:rPr lang="ru-RU" sz="2000" dirty="0"/>
              <a:t>медиа менеджмент </a:t>
            </a:r>
            <a:r>
              <a:rPr lang="ru-RU" sz="2000" dirty="0" smtClean="0"/>
              <a:t>необходим для повышения эффективности коммуникации. В итоге выигрывают все заинтересованные стороны.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ru-RU" sz="2000" dirty="0"/>
          </a:p>
          <a:p>
            <a:pPr>
              <a:spcAft>
                <a:spcPts val="1200"/>
              </a:spcAft>
            </a:pPr>
            <a:r>
              <a:rPr lang="ru-RU" sz="2000" dirty="0" smtClean="0"/>
              <a:t>Исследование доступно по ссылке: </a:t>
            </a:r>
            <a:r>
              <a:rPr lang="en-US" sz="2000" dirty="0" smtClean="0">
                <a:hlinkClick r:id="rId2"/>
              </a:rPr>
              <a:t>www.fondpotanin.ru/library/analytics/</a:t>
            </a:r>
            <a:r>
              <a:rPr lang="ru-RU" sz="2000" dirty="0" smtClean="0"/>
              <a:t> </a:t>
            </a:r>
            <a:endParaRPr lang="ru-RU" sz="2000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840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6"/>
          </p:nvPr>
        </p:nvSpPr>
        <p:spPr>
          <a:xfrm>
            <a:off x="951002" y="620674"/>
            <a:ext cx="8242425" cy="3325250"/>
          </a:xfrm>
        </p:spPr>
        <p:txBody>
          <a:bodyPr/>
          <a:lstStyle/>
          <a:p>
            <a:endParaRPr lang="en-US" sz="4400" dirty="0" smtClean="0"/>
          </a:p>
          <a:p>
            <a:r>
              <a:rPr lang="ru-RU" sz="3000" dirty="0" smtClean="0"/>
              <a:t>Спасибо за внимание!</a:t>
            </a:r>
          </a:p>
          <a:p>
            <a:endParaRPr lang="en-US" sz="3000" dirty="0" smtClean="0">
              <a:hlinkClick r:id="rId2"/>
            </a:endParaRPr>
          </a:p>
          <a:p>
            <a:r>
              <a:rPr lang="en-US" sz="3000" dirty="0" smtClean="0">
                <a:hlinkClick r:id="rId2"/>
              </a:rPr>
              <a:t>www.fondpotanin.ru</a:t>
            </a:r>
            <a:r>
              <a:rPr lang="en-US" sz="3000" dirty="0" smtClean="0"/>
              <a:t> </a:t>
            </a:r>
            <a:endParaRPr lang="ru-RU" sz="3000" dirty="0" smtClean="0"/>
          </a:p>
          <a:p>
            <a:endParaRPr lang="ru-RU" sz="1800" dirty="0" smtClean="0"/>
          </a:p>
          <a:p>
            <a:endParaRPr lang="en-US" sz="1800" dirty="0" smtClean="0">
              <a:hlinkClick r:id="rId3"/>
            </a:endParaRPr>
          </a:p>
          <a:p>
            <a:r>
              <a:rPr lang="ru-RU" sz="1800" dirty="0" smtClean="0"/>
              <a:t>Наталья Шульгина  </a:t>
            </a:r>
            <a:r>
              <a:rPr lang="en-US" sz="1800" dirty="0" smtClean="0">
                <a:hlinkClick r:id="rId4"/>
              </a:rPr>
              <a:t>shulgina_ny@fondpotanin.ru</a:t>
            </a:r>
            <a:endParaRPr lang="ru-RU" sz="1800" dirty="0" smtClean="0"/>
          </a:p>
          <a:p>
            <a:r>
              <a:rPr lang="ru-RU" sz="1800" dirty="0" smtClean="0"/>
              <a:t>Дарья Болотинская </a:t>
            </a:r>
            <a:r>
              <a:rPr lang="en-US" sz="1800" dirty="0" smtClean="0">
                <a:hlinkClick r:id="rId5"/>
              </a:rPr>
              <a:t>bolotinskaya_da@fondpotanin.ru</a:t>
            </a:r>
            <a:r>
              <a:rPr lang="en-US" sz="1800" dirty="0" smtClean="0"/>
              <a:t> </a:t>
            </a:r>
            <a:endParaRPr lang="ru-RU" sz="1800" dirty="0" smtClean="0"/>
          </a:p>
          <a:p>
            <a:r>
              <a:rPr lang="ru-RU" sz="1800" dirty="0" smtClean="0"/>
              <a:t>Любовь </a:t>
            </a:r>
            <a:r>
              <a:rPr lang="ru-RU" sz="1800" dirty="0" err="1" smtClean="0"/>
              <a:t>Заварыкина</a:t>
            </a:r>
            <a:r>
              <a:rPr lang="ru-RU" sz="1800" dirty="0" smtClean="0"/>
              <a:t> </a:t>
            </a:r>
            <a:r>
              <a:rPr lang="en-US" sz="1800" dirty="0" smtClean="0">
                <a:hlinkClick r:id="rId6"/>
              </a:rPr>
              <a:t>zavarykina_lv@fondpotanin.ru</a:t>
            </a:r>
            <a:r>
              <a:rPr lang="en-US" sz="1800" dirty="0" smtClean="0"/>
              <a:t> </a:t>
            </a:r>
            <a:endParaRPr lang="ru-RU" sz="1800" dirty="0" smtClean="0"/>
          </a:p>
          <a:p>
            <a:endParaRPr lang="ru-RU" sz="1800" dirty="0"/>
          </a:p>
          <a:p>
            <a:endParaRPr lang="en-US" sz="1800" dirty="0" smtClean="0"/>
          </a:p>
          <a:p>
            <a:r>
              <a:rPr lang="ru-RU" sz="1800" dirty="0" smtClean="0"/>
              <a:t>Оператор «Фонд социальных инвестиций» </a:t>
            </a:r>
            <a:r>
              <a:rPr lang="en-US" sz="1800" dirty="0" smtClean="0">
                <a:hlinkClick r:id="rId7"/>
              </a:rPr>
              <a:t>www.soc-invest.ru</a:t>
            </a:r>
            <a:r>
              <a:rPr lang="en-US" sz="1800" dirty="0" smtClean="0"/>
              <a:t> </a:t>
            </a:r>
            <a:endParaRPr lang="ru-RU" sz="1800" dirty="0" smtClean="0"/>
          </a:p>
          <a:p>
            <a:r>
              <a:rPr lang="ru-RU" sz="1800" dirty="0" smtClean="0"/>
              <a:t>Оксана Анистратенко </a:t>
            </a:r>
            <a:r>
              <a:rPr lang="en-US" sz="1800" dirty="0" smtClean="0">
                <a:hlinkClick r:id="rId8"/>
              </a:rPr>
              <a:t>o.anistratenko@soc-invest.ru</a:t>
            </a:r>
            <a:r>
              <a:rPr lang="ru-RU" sz="1800" dirty="0" smtClean="0"/>
              <a:t>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7604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49" y="1084806"/>
            <a:ext cx="2768369" cy="2240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470" y="1084010"/>
            <a:ext cx="2758480" cy="22206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870" y="1084805"/>
            <a:ext cx="2775405" cy="2238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50" y="3443210"/>
            <a:ext cx="2768369" cy="2778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470" y="3443210"/>
            <a:ext cx="2758480" cy="2778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339" y="3443210"/>
            <a:ext cx="2778936" cy="2793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Текст 1"/>
          <p:cNvSpPr txBox="1">
            <a:spLocks/>
          </p:cNvSpPr>
          <p:nvPr/>
        </p:nvSpPr>
        <p:spPr>
          <a:xfrm>
            <a:off x="982663" y="484808"/>
            <a:ext cx="4233997" cy="733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500" b="1" dirty="0" smtClean="0"/>
              <a:t>ПРОГРАММЫ ФОНДА</a:t>
            </a:r>
            <a:endParaRPr lang="ru-RU" sz="2500" b="1" dirty="0"/>
          </a:p>
        </p:txBody>
      </p:sp>
    </p:spTree>
    <p:extLst>
      <p:ext uri="{BB962C8B-B14F-4D97-AF65-F5344CB8AC3E}">
        <p14:creationId xmlns:p14="http://schemas.microsoft.com/office/powerpoint/2010/main" val="15293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62287" y="427957"/>
            <a:ext cx="7827372" cy="609830"/>
          </a:xfrm>
        </p:spPr>
        <p:txBody>
          <a:bodyPr>
            <a:normAutofit/>
          </a:bodyPr>
          <a:lstStyle/>
          <a:p>
            <a:r>
              <a:rPr lang="ru-RU" sz="2500" dirty="0" smtClean="0"/>
              <a:t>Программа «музей без границ»</a:t>
            </a:r>
            <a:endParaRPr lang="ru-RU" sz="25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62287" y="1021008"/>
            <a:ext cx="6048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Продолжает деятельность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Фонда по поддержке специалистов и организаций, способных сделать музей современным открытым общественным институтом, центром просвещения и инноваций, а также придать дополнительный импульс социально-экономическому развитию территорий.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3920" y="2884553"/>
            <a:ext cx="4909533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Музей 4.0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Музей. Сила места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Музейный десант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Школа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музейного лидерства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От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управления проектами к управлению изменениями в музее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Искусный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глагол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Theatrum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2019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Форум «Музейный гид»</a:t>
            </a:r>
          </a:p>
        </p:txBody>
      </p:sp>
    </p:spTree>
    <p:extLst>
      <p:ext uri="{BB962C8B-B14F-4D97-AF65-F5344CB8AC3E}">
        <p14:creationId xmlns:p14="http://schemas.microsoft.com/office/powerpoint/2010/main" val="217956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723899" y="539520"/>
            <a:ext cx="7921625" cy="5508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500" b="1" dirty="0" smtClean="0"/>
              <a:t>ВОЗМОЖНОСТИ ДЛЯ ВУЗОВ</a:t>
            </a:r>
            <a:endParaRPr lang="ru-RU" sz="2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23900" y="3613860"/>
            <a:ext cx="4909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"/>
              </a:rPr>
              <a:t>Музейный десант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3899" y="1934724"/>
            <a:ext cx="4699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ahoma"/>
              </a:rPr>
              <a:t>Реализация общественно значимых проектов, 2-5 млн, 1-2 года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Tahoma"/>
            </a:endParaRPr>
          </a:p>
          <a:p>
            <a:pPr>
              <a:spcBef>
                <a:spcPts val="600"/>
              </a:spcBef>
              <a:defRPr/>
            </a:pP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ahoma"/>
              </a:rPr>
              <a:t>Организации в сфере культуры, в </a:t>
            </a:r>
            <a:r>
              <a:rPr lang="ru-RU" sz="1600" dirty="0" err="1" smtClean="0">
                <a:solidFill>
                  <a:schemeClr val="tx1">
                    <a:lumMod val="50000"/>
                  </a:schemeClr>
                </a:solidFill>
                <a:latin typeface="Tahoma"/>
              </a:rPr>
              <a:t>т.ч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ahoma"/>
              </a:rPr>
              <a:t>. университетские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Tahoma"/>
              </a:rPr>
              <a:t>музеи</a:t>
            </a:r>
          </a:p>
          <a:p>
            <a:pPr marR="0" lvl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ahoma"/>
              </a:rPr>
              <a:t>Новый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Tahoma"/>
              </a:rPr>
              <a:t>цикл – ноябрь 2019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3899" y="3927124"/>
            <a:ext cx="58950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ahoma"/>
              </a:rPr>
              <a:t>Индивидуальное и групповое обучение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Tahoma"/>
              </a:rPr>
              <a:t>в России и за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ahoma"/>
              </a:rPr>
              <a:t>рубежом, гранты до 300 т. руб., не более 14 дней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Tahoma"/>
            </a:endParaRPr>
          </a:p>
          <a:p>
            <a:pPr>
              <a:spcBef>
                <a:spcPts val="600"/>
              </a:spcBef>
              <a:defRPr/>
            </a:pP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ahoma"/>
              </a:rPr>
              <a:t>Сотрудники музейных организаций, в </a:t>
            </a:r>
            <a:r>
              <a:rPr lang="ru-RU" sz="1600" dirty="0" err="1" smtClean="0">
                <a:solidFill>
                  <a:schemeClr val="tx1">
                    <a:lumMod val="50000"/>
                  </a:schemeClr>
                </a:solidFill>
                <a:latin typeface="Tahoma"/>
              </a:rPr>
              <a:t>т.ч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ahoma"/>
              </a:rPr>
              <a:t>.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Tahoma"/>
              </a:rPr>
              <a:t>университетских музеев</a:t>
            </a:r>
          </a:p>
          <a:p>
            <a:pPr>
              <a:spcBef>
                <a:spcPts val="600"/>
              </a:spcBef>
              <a:defRPr/>
            </a:pP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ahoma"/>
              </a:rPr>
              <a:t>Новый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Tahoma"/>
              </a:rPr>
              <a:t>цикл – декабрь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ahoma"/>
              </a:rPr>
              <a:t>2019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3900" y="1557878"/>
            <a:ext cx="4909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"/>
              </a:rPr>
              <a:t>Музей 4.0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45590" y="1557878"/>
            <a:ext cx="4909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"/>
              </a:rPr>
              <a:t>Школа музейного лидерства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453828" y="183029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1600">
                <a:solidFill>
                  <a:schemeClr val="tx1">
                    <a:lumMod val="50000"/>
                  </a:schemeClr>
                </a:solidFill>
                <a:latin typeface="Tahoma"/>
              </a:rPr>
              <a:t>Участие </a:t>
            </a:r>
            <a:r>
              <a:rPr lang="ru-RU" sz="1600" smtClean="0">
                <a:solidFill>
                  <a:schemeClr val="tx1">
                    <a:lumMod val="50000"/>
                  </a:schemeClr>
                </a:solidFill>
                <a:latin typeface="Tahoma"/>
              </a:rPr>
              <a:t>в </a:t>
            </a:r>
            <a:r>
              <a:rPr lang="ru-RU" sz="1600">
                <a:solidFill>
                  <a:schemeClr val="tx1">
                    <a:lumMod val="50000"/>
                  </a:schemeClr>
                </a:solidFill>
                <a:latin typeface="Tahoma"/>
              </a:rPr>
              <a:t>семинарах </a:t>
            </a:r>
            <a:r>
              <a:rPr lang="ru-RU" sz="1600" smtClean="0">
                <a:solidFill>
                  <a:schemeClr val="tx1">
                    <a:lumMod val="50000"/>
                  </a:schemeClr>
                </a:solidFill>
                <a:latin typeface="Tahoma"/>
              </a:rPr>
              <a:t>под руководством российских и зарубежных экспертов</a:t>
            </a:r>
          </a:p>
          <a:p>
            <a:pPr>
              <a:spcBef>
                <a:spcPts val="600"/>
              </a:spcBef>
              <a:defRPr/>
            </a:pPr>
            <a:r>
              <a:rPr lang="ru-RU" sz="1600">
                <a:solidFill>
                  <a:schemeClr val="tx1">
                    <a:lumMod val="50000"/>
                  </a:schemeClr>
                </a:solidFill>
              </a:rPr>
              <a:t>Сотрудники музейных организаций, в т.ч. университетских музеев</a:t>
            </a:r>
          </a:p>
          <a:p>
            <a:pPr>
              <a:spcBef>
                <a:spcPts val="600"/>
              </a:spcBef>
              <a:defRPr/>
            </a:pPr>
            <a:r>
              <a:rPr lang="ru-RU" sz="1600" smtClean="0">
                <a:solidFill>
                  <a:schemeClr val="tx1">
                    <a:lumMod val="50000"/>
                  </a:schemeClr>
                </a:solidFill>
                <a:latin typeface="Tahoma"/>
              </a:rPr>
              <a:t>Новый </a:t>
            </a:r>
            <a:r>
              <a:rPr lang="ru-RU" sz="1600">
                <a:solidFill>
                  <a:schemeClr val="tx1">
                    <a:lumMod val="50000"/>
                  </a:schemeClr>
                </a:solidFill>
                <a:latin typeface="Tahoma"/>
              </a:rPr>
              <a:t>цикл – январь 2020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45590" y="3613860"/>
            <a:ext cx="4909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"/>
              </a:rPr>
              <a:t>Программа повышения квалификации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43865" y="3891819"/>
            <a:ext cx="490953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Tahoma"/>
              </a:rPr>
              <a:t>Участие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ahoma"/>
              </a:rPr>
              <a:t>в серии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Tahoma"/>
              </a:rPr>
              <a:t>образовательных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ahoma"/>
              </a:rPr>
              <a:t>мероприятий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Tahoma"/>
            </a:endParaRPr>
          </a:p>
          <a:p>
            <a:pPr>
              <a:spcBef>
                <a:spcPts val="600"/>
              </a:spcBef>
              <a:defRPr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Сотрудники музейных организаций, в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т.ч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. университетских музеев</a:t>
            </a:r>
          </a:p>
          <a:p>
            <a:pPr>
              <a:spcBef>
                <a:spcPts val="600"/>
              </a:spcBef>
              <a:defRPr/>
            </a:pP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ahoma"/>
              </a:rPr>
              <a:t>Новый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Tahoma"/>
              </a:rPr>
              <a:t>цикл – февраль 2020</a:t>
            </a:r>
          </a:p>
        </p:txBody>
      </p:sp>
    </p:spTree>
    <p:extLst>
      <p:ext uri="{BB962C8B-B14F-4D97-AF65-F5344CB8AC3E}">
        <p14:creationId xmlns:p14="http://schemas.microsoft.com/office/powerpoint/2010/main" val="72392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>
          <a:xfrm>
            <a:off x="672952" y="427275"/>
            <a:ext cx="6575136" cy="1699219"/>
          </a:xfrm>
        </p:spPr>
        <p:txBody>
          <a:bodyPr>
            <a:normAutofit/>
          </a:bodyPr>
          <a:lstStyle/>
          <a:p>
            <a:r>
              <a:rPr lang="ru-RU" sz="2500" dirty="0" smtClean="0"/>
              <a:t>Программа</a:t>
            </a:r>
          </a:p>
          <a:p>
            <a:r>
              <a:rPr lang="ru-RU" sz="2500" dirty="0" smtClean="0"/>
              <a:t>«Эффективная филантропия»</a:t>
            </a:r>
            <a:endParaRPr lang="ru-RU" sz="25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72952" y="1672122"/>
            <a:ext cx="49523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Продолжает деятельность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по развитию благотворительности, поддержке некоммерческого сектора 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волонтерства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которую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Фонд ведет с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момента его создания в 1999 году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8393" y="3472009"/>
            <a:ext cx="49650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Целевые капиталы: стратегия роста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Центры знаний по целевым капиталам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Центры социальных инноваций в сфере культуры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Социальные финансы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Форум «Эндаументы»</a:t>
            </a:r>
          </a:p>
        </p:txBody>
      </p:sp>
    </p:spTree>
    <p:extLst>
      <p:ext uri="{BB962C8B-B14F-4D97-AF65-F5344CB8AC3E}">
        <p14:creationId xmlns:p14="http://schemas.microsoft.com/office/powerpoint/2010/main" val="324425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520700" y="38100"/>
            <a:ext cx="7008813" cy="10826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200" dirty="0" smtClean="0"/>
          </a:p>
          <a:p>
            <a:pPr marL="0" indent="0">
              <a:buNone/>
            </a:pPr>
            <a:r>
              <a:rPr lang="ru-RU" sz="2500" b="1" dirty="0"/>
              <a:t>ВОЗМОЖНОСТИ ДЛЯ ВУЗОВ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0700" y="1527175"/>
            <a:ext cx="485140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ahoma"/>
              </a:rPr>
              <a:t>Целевые капиталы: стратегия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ahoma"/>
              </a:rPr>
              <a:t>роста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ahoma"/>
            </a:endParaRPr>
          </a:p>
          <a:p>
            <a:pPr>
              <a:spcBef>
                <a:spcPts val="600"/>
              </a:spcBef>
              <a:defRPr/>
            </a:pP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ahoma"/>
              </a:rPr>
              <a:t>ПК в МШУ СКОЛКОВО - 2 года, с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</a:rPr>
              <a:t>ледующий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цикл в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</a:rPr>
              <a:t>2021</a:t>
            </a:r>
            <a:endParaRPr lang="ru-RU" sz="1600" dirty="0">
              <a:solidFill>
                <a:schemeClr val="tx1">
                  <a:lumMod val="50000"/>
                </a:schemeClr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ahoma"/>
              </a:rPr>
              <a:t>Представители НКО, вузов со статусом НКО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600" b="0" i="0" u="none" strike="noStrike" kern="1200" cap="none" spc="0" normalizeH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ahom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ahoma"/>
              </a:rPr>
              <a:t>Центры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ahoma"/>
              </a:rPr>
              <a:t>знаний по целевым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ahoma"/>
              </a:rPr>
              <a:t>капиталам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Tahom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ahoma"/>
              </a:rPr>
              <a:t>5 центров знаний: Пермь (ПГНИУ),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</a:rPr>
              <a:t>Томск (ТГУ),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ahoma"/>
              </a:rPr>
              <a:t>Пенза, Омск и Москва. Возможность получить информационную и методическую поддержку по ЦК</a:t>
            </a:r>
          </a:p>
          <a:p>
            <a:pPr>
              <a:spcBef>
                <a:spcPts val="600"/>
              </a:spcBef>
              <a:defRPr/>
            </a:pPr>
            <a:endParaRPr lang="ru-RU" sz="1600" dirty="0" smtClean="0">
              <a:solidFill>
                <a:schemeClr val="tx1">
                  <a:lumMod val="50000"/>
                </a:schemeClr>
              </a:solidFill>
              <a:latin typeface="Tahom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26100" y="1527175"/>
            <a:ext cx="6096000" cy="31854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1600" b="1" dirty="0">
                <a:solidFill>
                  <a:schemeClr val="tx1">
                    <a:lumMod val="50000"/>
                  </a:schemeClr>
                </a:solidFill>
              </a:rPr>
              <a:t>Центры социальных инноваций в сфере культуры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  <a:defRPr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10 центров в СПб, Архангельске, Коломне, Тотьме, Нижнем Новгороде, Ульяновске, дер.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Сеп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(Удмуртия), Ханты-Мансийске, Владикавказе и Находке.</a:t>
            </a:r>
          </a:p>
          <a:p>
            <a:pPr>
              <a:defRPr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Возможность получить доступ к экспертизе и </a:t>
            </a:r>
          </a:p>
          <a:p>
            <a:pPr>
              <a:defRPr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инновациям в сфере культуры (вузовские музеи и др.)</a:t>
            </a:r>
          </a:p>
          <a:p>
            <a:pPr>
              <a:spcBef>
                <a:spcPts val="600"/>
              </a:spcBef>
              <a:defRPr/>
            </a:pPr>
            <a:endParaRPr lang="ru-RU" sz="1600" dirty="0">
              <a:solidFill>
                <a:schemeClr val="tx1">
                  <a:lumMod val="50000"/>
                </a:schemeClr>
              </a:solidFill>
            </a:endParaRPr>
          </a:p>
          <a:p>
            <a:pPr lvl="0">
              <a:spcBef>
                <a:spcPts val="600"/>
              </a:spcBef>
              <a:defRPr/>
            </a:pPr>
            <a:r>
              <a:rPr lang="ru-RU" sz="1600" b="1" dirty="0">
                <a:solidFill>
                  <a:schemeClr val="tx1">
                    <a:lumMod val="50000"/>
                  </a:schemeClr>
                </a:solidFill>
              </a:rPr>
              <a:t>Форум «Эндаументы»</a:t>
            </a:r>
            <a:endParaRPr lang="ru-RU" sz="1600" dirty="0">
              <a:solidFill>
                <a:schemeClr val="tx1">
                  <a:lumMod val="50000"/>
                </a:schemeClr>
              </a:solidFill>
            </a:endParaRPr>
          </a:p>
          <a:p>
            <a:pPr lvl="0">
              <a:spcBef>
                <a:spcPts val="600"/>
              </a:spcBef>
              <a:defRPr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Москва, 27 марта 2020</a:t>
            </a:r>
          </a:p>
          <a:p>
            <a:pPr lvl="0">
              <a:spcBef>
                <a:spcPts val="600"/>
              </a:spcBef>
              <a:defRPr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Возможность познакомиться с лучшими практиками в благотворительности, узнать все об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эндаументах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нетворкинг</a:t>
            </a:r>
            <a:endParaRPr lang="ru-RU" sz="1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>
          <a:xfrm>
            <a:off x="589672" y="427167"/>
            <a:ext cx="5473995" cy="1699219"/>
          </a:xfrm>
        </p:spPr>
        <p:txBody>
          <a:bodyPr>
            <a:normAutofit/>
          </a:bodyPr>
          <a:lstStyle/>
          <a:p>
            <a:r>
              <a:rPr lang="ru-RU" sz="2500" dirty="0"/>
              <a:t>Программа «Центр развития филантропии</a:t>
            </a:r>
            <a:r>
              <a:rPr lang="ru-RU" sz="2500" dirty="0" smtClean="0"/>
              <a:t>» </a:t>
            </a:r>
            <a:endParaRPr lang="ru-RU" sz="25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9672" y="1394222"/>
            <a:ext cx="53916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white"/>
                </a:solidFill>
              </a:rPr>
              <a:t>Программа </a:t>
            </a:r>
            <a:r>
              <a:rPr lang="ru-RU" dirty="0">
                <a:solidFill>
                  <a:prstClr val="white"/>
                </a:solidFill>
              </a:rPr>
              <a:t>предполагает </a:t>
            </a:r>
            <a:r>
              <a:rPr lang="ru-RU" dirty="0" smtClean="0">
                <a:solidFill>
                  <a:prstClr val="white"/>
                </a:solidFill>
              </a:rPr>
              <a:t>выявление </a:t>
            </a:r>
            <a:r>
              <a:rPr lang="ru-RU" dirty="0">
                <a:solidFill>
                  <a:prstClr val="white"/>
                </a:solidFill>
              </a:rPr>
              <a:t>новых вызовов некоммерческого сектора, </a:t>
            </a:r>
            <a:r>
              <a:rPr lang="ru-RU" dirty="0" smtClean="0">
                <a:solidFill>
                  <a:prstClr val="white"/>
                </a:solidFill>
              </a:rPr>
              <a:t>а также непосредственное </a:t>
            </a:r>
            <a:r>
              <a:rPr lang="ru-RU" dirty="0">
                <a:solidFill>
                  <a:prstClr val="white"/>
                </a:solidFill>
              </a:rPr>
              <a:t>участие </a:t>
            </a:r>
            <a:r>
              <a:rPr lang="ru-RU" dirty="0" smtClean="0">
                <a:solidFill>
                  <a:prstClr val="white"/>
                </a:solidFill>
              </a:rPr>
              <a:t>Фонда в </a:t>
            </a:r>
            <a:r>
              <a:rPr lang="ru-RU" dirty="0">
                <a:solidFill>
                  <a:prstClr val="white"/>
                </a:solidFill>
              </a:rPr>
              <a:t>создании практических инструментов филантропии будущего.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3614" y="2923565"/>
            <a:ext cx="5545124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</a:rPr>
              <a:t>Анализ современных трендов и исследование лучших практик в сфере филантропии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</a:rPr>
              <a:t>Издание и распространение материалов по вопросам развития </a:t>
            </a:r>
            <a:r>
              <a:rPr lang="ru-RU" sz="1600" dirty="0" smtClean="0">
                <a:solidFill>
                  <a:schemeClr val="bg1"/>
                </a:solidFill>
              </a:rPr>
              <a:t>филантропии, в т.ч. исследований</a:t>
            </a:r>
            <a:r>
              <a:rPr lang="ru-RU" sz="1600" dirty="0">
                <a:solidFill>
                  <a:schemeClr val="bg1"/>
                </a:solidFill>
              </a:rPr>
              <a:t>, реализованных при грантовой поддержке программы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</a:rPr>
              <a:t>Организация мероприятий для профессионального обмена знаниями, навыками и компетенциями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</a:rPr>
              <a:t>Мониторинг, оценка результатов </a:t>
            </a:r>
            <a:r>
              <a:rPr lang="ru-RU" sz="1600" dirty="0" smtClean="0">
                <a:solidFill>
                  <a:schemeClr val="bg1"/>
                </a:solidFill>
              </a:rPr>
              <a:t>и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изучение </a:t>
            </a:r>
            <a:r>
              <a:rPr lang="ru-RU" sz="1600" dirty="0">
                <a:solidFill>
                  <a:schemeClr val="bg1"/>
                </a:solidFill>
              </a:rPr>
              <a:t>влияния </a:t>
            </a:r>
            <a:r>
              <a:rPr lang="ru-RU" sz="1600" dirty="0" smtClean="0">
                <a:solidFill>
                  <a:schemeClr val="bg1"/>
                </a:solidFill>
              </a:rPr>
              <a:t>поддержанных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инициатив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4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>
          <a:xfrm>
            <a:off x="134215" y="351544"/>
            <a:ext cx="6045495" cy="941722"/>
          </a:xfrm>
        </p:spPr>
        <p:txBody>
          <a:bodyPr>
            <a:normAutofit/>
          </a:bodyPr>
          <a:lstStyle/>
          <a:p>
            <a:r>
              <a:rPr lang="ru-RU" sz="2500" dirty="0" smtClean="0"/>
              <a:t>Стипендиальная программа Владимира Потанина</a:t>
            </a:r>
            <a:endParaRPr lang="ru-RU" sz="25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4215" y="1560896"/>
            <a:ext cx="53406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Самый крупный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проект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Фонда,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существующий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с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2000 года. За период реализации программы стипендии и гранты получили более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27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тысяч студентов и 2 тысяч преподавателей из 83 вузов России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575" y="3231714"/>
            <a:ext cx="6096000" cy="31239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Стипендиальный конкурс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Грантовый конкурс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для преподавателей магистратуры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dirty="0" smtClean="0">
                <a:solidFill>
                  <a:prstClr val="white"/>
                </a:solidFill>
                <a:latin typeface="Tahoma"/>
              </a:rPr>
              <a:t>Поддержка преддипломных стажировок, МГИМО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dirty="0" smtClean="0">
                <a:solidFill>
                  <a:prstClr val="white"/>
                </a:solidFill>
              </a:rPr>
              <a:t>Олимпийские стипендии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Конкурс социально-значимых проектов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Школа Фонда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Рейтинг вузов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Конференция по магистратуре</a:t>
            </a:r>
          </a:p>
        </p:txBody>
      </p:sp>
    </p:spTree>
    <p:extLst>
      <p:ext uri="{BB962C8B-B14F-4D97-AF65-F5344CB8AC3E}">
        <p14:creationId xmlns:p14="http://schemas.microsoft.com/office/powerpoint/2010/main" val="107719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Fond Potanin">
      <a:dk1>
        <a:srgbClr val="485860"/>
      </a:dk1>
      <a:lt1>
        <a:sysClr val="window" lastClr="FFFFFF"/>
      </a:lt1>
      <a:dk2>
        <a:srgbClr val="00ACA8"/>
      </a:dk2>
      <a:lt2>
        <a:srgbClr val="E7E6E6"/>
      </a:lt2>
      <a:accent1>
        <a:srgbClr val="75B726"/>
      </a:accent1>
      <a:accent2>
        <a:srgbClr val="F07D22"/>
      </a:accent2>
      <a:accent3>
        <a:srgbClr val="E82D89"/>
      </a:accent3>
      <a:accent4>
        <a:srgbClr val="E6301F"/>
      </a:accent4>
      <a:accent5>
        <a:srgbClr val="00C0F3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d Potani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10910</TotalTime>
  <Words>1562</Words>
  <Application>Microsoft Office PowerPoint</Application>
  <PresentationFormat>Широкоэкранный</PresentationFormat>
  <Paragraphs>246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Roboto Condensed</vt:lpstr>
      <vt:lpstr>Tahoma</vt:lpstr>
      <vt:lpstr>Times New Roman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Purtova</dc:creator>
  <cp:lastModifiedBy>Lubov Zavarykina</cp:lastModifiedBy>
  <cp:revision>651</cp:revision>
  <cp:lastPrinted>2019-09-13T07:03:09Z</cp:lastPrinted>
  <dcterms:created xsi:type="dcterms:W3CDTF">2018-06-29T13:42:35Z</dcterms:created>
  <dcterms:modified xsi:type="dcterms:W3CDTF">2019-09-24T13:40:25Z</dcterms:modified>
</cp:coreProperties>
</file>