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309" r:id="rId2"/>
    <p:sldId id="267" r:id="rId3"/>
    <p:sldId id="283" r:id="rId4"/>
    <p:sldId id="268" r:id="rId5"/>
    <p:sldId id="269" r:id="rId6"/>
    <p:sldId id="285" r:id="rId7"/>
    <p:sldId id="271" r:id="rId8"/>
    <p:sldId id="273" r:id="rId9"/>
    <p:sldId id="300" r:id="rId10"/>
    <p:sldId id="304" r:id="rId11"/>
    <p:sldId id="305" r:id="rId12"/>
    <p:sldId id="306" r:id="rId13"/>
    <p:sldId id="274" r:id="rId14"/>
    <p:sldId id="276" r:id="rId15"/>
    <p:sldId id="295" r:id="rId16"/>
    <p:sldId id="297" r:id="rId17"/>
    <p:sldId id="298" r:id="rId18"/>
    <p:sldId id="278" r:id="rId19"/>
    <p:sldId id="279" r:id="rId20"/>
    <p:sldId id="280" r:id="rId21"/>
    <p:sldId id="289" r:id="rId22"/>
    <p:sldId id="275" r:id="rId23"/>
    <p:sldId id="307" r:id="rId24"/>
    <p:sldId id="30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4661" autoAdjust="0"/>
  </p:normalViewPr>
  <p:slideViewPr>
    <p:cSldViewPr>
      <p:cViewPr>
        <p:scale>
          <a:sx n="100" d="100"/>
          <a:sy n="100" d="100"/>
        </p:scale>
        <p:origin x="-9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5DDF2C-5876-4C27-947F-BB98B13EFC69}" type="datetimeFigureOut">
              <a:rPr lang="ru-RU"/>
              <a:pPr>
                <a:defRPr/>
              </a:pPr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9B2319-E79C-4993-A05B-29E308EDD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E0391B-6ED3-402A-8015-383A02050810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FD5E57-6B55-4FE1-B81F-3A1E0699F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FA3B1-37BD-4B72-9478-927B97F52D1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FEE4-DC00-4FFE-86F9-5B98C852343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D2F79-5289-4185-A133-EE1DDD4246F8}" type="datetime1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516B-DB35-492C-A6DB-4ADAC82A2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8C2D-75D4-4550-92E3-C0013619457C}" type="datetime1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06AF-911E-458D-8AA7-869A5E4A9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5557-D4D8-4DE0-92F2-14CC5D7A511A}" type="datetime1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FF96-D80C-4195-8CAD-50E4B9EFF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4B6DC-4AB0-41E2-8189-4B80E3960BC4}" type="datetime1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8E54-303A-46B0-8983-A31124FB4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4C28-4FF5-476A-AC0D-61A7D3226F89}" type="datetime1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D0638-5D67-48E7-83B2-06FAECFC2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360A-DCCA-4A8A-95D0-9EC3D3632DB1}" type="datetime1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B694A-2185-46C2-A122-5EF5C7C09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D343-45AF-4DF1-9D05-07695D0C18DB}" type="datetime1">
              <a:rPr lang="ru-RU" smtClean="0"/>
              <a:t>01.10.2017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F8C72-9E7F-4505-BACF-F2BCBEC9A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BC8E-A838-44DD-8497-0D758B8DE2CD}" type="datetime1">
              <a:rPr lang="ru-RU" smtClean="0"/>
              <a:t>01.10.2017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26C3-4303-4BB0-81F4-FFFE24680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B0D8-778B-47A2-AB4C-8AF86825802D}" type="datetime1">
              <a:rPr lang="ru-RU" smtClean="0"/>
              <a:t>01.10.2017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BCFE-5CF1-4E4A-AD9F-77EBDD6CB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5497-A195-4A05-BB9A-01E36D9481E3}" type="datetime1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E7DF-D6E2-44B9-97F0-96224B7FA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8CEC-33DF-4930-AB04-5D0D67F6C690}" type="datetime1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AD93-F45B-410E-8634-9407DDEFC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39D66F-4580-4D94-8242-F79F327F17FD}" type="datetime1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4C1CB1-6FA7-4FA2-B3F2-1B99AC2BE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mailto:petrovipmech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70.png"/><Relationship Id="rId9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FBCFE-5CF1-4E4A-AD9F-77EBDD6CBB1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07505" y="138499"/>
            <a:ext cx="9036495" cy="156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ИДЕИ И МЕТОДЫ АНАЛИТИЧЕСКОЙ ГИДРОДИНАМИКИ</a:t>
            </a:r>
            <a:endParaRPr lang="ru-RU" sz="2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Петров А. Г.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ИПМех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РАН)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petrovipmech@gmail.com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Демонстрируется конструктивный </a:t>
            </a:r>
            <a:r>
              <a:rPr lang="ru-RU" b="1" dirty="0" smtClean="0"/>
              <a:t>аппарат </a:t>
            </a:r>
            <a:r>
              <a:rPr lang="ru-RU" b="1" dirty="0" err="1" smtClean="0"/>
              <a:t>лагранжевой</a:t>
            </a:r>
            <a:r>
              <a:rPr lang="ru-RU" b="1" dirty="0" smtClean="0"/>
              <a:t> и гамильтоновой механики, существенно упрощающий исследование</a:t>
            </a:r>
            <a:r>
              <a:rPr lang="ru-RU" b="1" dirty="0" smtClean="0"/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6" descr="4ris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1725912" cy="192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ri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16832"/>
            <a:ext cx="1152128" cy="121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genphys.phys.msu.su/demoprog/Elast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1188498" cy="12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6"/>
          <p:cNvGrpSpPr>
            <a:grpSpLocks/>
          </p:cNvGrpSpPr>
          <p:nvPr/>
        </p:nvGrpSpPr>
        <p:grpSpPr bwMode="auto">
          <a:xfrm>
            <a:off x="5220072" y="1844824"/>
            <a:ext cx="1223417" cy="1368152"/>
            <a:chOff x="5214942" y="1428736"/>
            <a:chExt cx="3095625" cy="3095625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1428736"/>
              <a:ext cx="3095625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Группа 26"/>
            <p:cNvGrpSpPr>
              <a:grpSpLocks/>
            </p:cNvGrpSpPr>
            <p:nvPr/>
          </p:nvGrpSpPr>
          <p:grpSpPr bwMode="auto">
            <a:xfrm>
              <a:off x="6715140" y="2214554"/>
              <a:ext cx="1595427" cy="1095854"/>
              <a:chOff x="6715140" y="2214554"/>
              <a:chExt cx="1595427" cy="1095854"/>
            </a:xfrm>
          </p:grpSpPr>
          <p:sp>
            <p:nvSpPr>
              <p:cNvPr id="11" name="TextBox 9"/>
              <p:cNvSpPr txBox="1">
                <a:spLocks noChangeArrowheads="1"/>
              </p:cNvSpPr>
              <p:nvPr/>
            </p:nvSpPr>
            <p:spPr bwMode="auto">
              <a:xfrm>
                <a:off x="7072330" y="2571744"/>
                <a:ext cx="214314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sz="2400">
                    <a:latin typeface="Calibri" panose="020F0502020204030204" pitchFamily="34" charset="0"/>
                  </a:rPr>
                  <a:t>θ</a:t>
                </a:r>
                <a:endParaRPr lang="ru-RU" sz="2400">
                  <a:latin typeface="Calibri" panose="020F0502020204030204" pitchFamily="34" charset="0"/>
                </a:endParaRPr>
              </a:p>
              <a:p>
                <a:pPr eaLnBrk="1" hangingPunct="1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12" name="Группа 25"/>
              <p:cNvGrpSpPr>
                <a:grpSpLocks/>
              </p:cNvGrpSpPr>
              <p:nvPr/>
            </p:nvGrpSpPr>
            <p:grpSpPr bwMode="auto">
              <a:xfrm>
                <a:off x="6715140" y="2214554"/>
                <a:ext cx="1595427" cy="928694"/>
                <a:chOff x="6715140" y="2214554"/>
                <a:chExt cx="1595427" cy="928694"/>
              </a:xfrm>
            </p:grpSpPr>
            <p:sp>
              <p:nvSpPr>
                <p:cNvPr id="13" name="Дуга 12"/>
                <p:cNvSpPr/>
                <p:nvPr/>
              </p:nvSpPr>
              <p:spPr>
                <a:xfrm>
                  <a:off x="6929442" y="2786048"/>
                  <a:ext cx="214313" cy="357188"/>
                </a:xfrm>
                <a:prstGeom prst="arc">
                  <a:avLst>
                    <a:gd name="adj1" fmla="val 16329535"/>
                    <a:gd name="adj2" fmla="val 1036898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14" name="Прямая со стрелкой 13"/>
                <p:cNvCxnSpPr/>
                <p:nvPr/>
              </p:nvCxnSpPr>
              <p:spPr>
                <a:xfrm flipV="1">
                  <a:off x="6715130" y="2214548"/>
                  <a:ext cx="1071562" cy="785813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V="1">
                  <a:off x="6715130" y="2976548"/>
                  <a:ext cx="1595437" cy="2381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7572396" y="2214554"/>
                  <a:ext cx="31130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sz="2800" b="1" i="1">
                      <a:latin typeface="Calibri" panose="020F0502020204030204" pitchFamily="34" charset="0"/>
                    </a:rPr>
                    <a:t>r</a:t>
                  </a:r>
                  <a:endParaRPr lang="ru-RU" sz="2800" b="1" i="1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1628800"/>
            <a:ext cx="2088232" cy="164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h6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7" y="4221088"/>
            <a:ext cx="2160240" cy="734333"/>
          </a:xfrm>
          <a:prstGeom prst="rect">
            <a:avLst/>
          </a:prstGeom>
        </p:spPr>
      </p:pic>
      <p:pic>
        <p:nvPicPr>
          <p:cNvPr id="20" name="Рисунок 4" descr="dreif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085184"/>
            <a:ext cx="2016224" cy="16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fig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2281" y="5195160"/>
            <a:ext cx="1512168" cy="1493021"/>
          </a:xfrm>
          <a:prstGeom prst="rect">
            <a:avLst/>
          </a:prstGeom>
        </p:spPr>
      </p:pic>
      <p:pic>
        <p:nvPicPr>
          <p:cNvPr id="61442" name="Рисунок 1" descr="6pic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40066" y="5085184"/>
            <a:ext cx="3576149" cy="10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Fig_MP_1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47864" y="3861048"/>
            <a:ext cx="2754824" cy="864096"/>
          </a:xfrm>
          <a:prstGeom prst="rect">
            <a:avLst/>
          </a:prstGeom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4208" y="3573016"/>
            <a:ext cx="1634329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5184576" cy="40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061610" y="5805264"/>
          <a:ext cx="6768752" cy="576064"/>
        </p:xfrm>
        <a:graphic>
          <a:graphicData uri="http://schemas.openxmlformats.org/presentationml/2006/ole">
            <p:oleObj spid="_x0000_s40962" name="Equation" r:id="rId4" imgW="2387520" imgH="203040" progId="Equation.DSMT4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463675" y="0"/>
          <a:ext cx="6948488" cy="974725"/>
        </p:xfrm>
        <a:graphic>
          <a:graphicData uri="http://schemas.openxmlformats.org/presentationml/2006/ole">
            <p:oleObj spid="_x0000_s40963" name="Document" r:id="rId5" imgW="6944156" imgH="988133" progId="Word.Document.8">
              <p:embed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FBCFE-5CF1-4E4A-AD9F-77EBDD6CBB1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Спектр CO</a:t>
            </a:r>
            <a:r>
              <a:rPr lang="ru-RU" sz="2800" b="1" dirty="0" smtClean="0"/>
              <a:t>2</a:t>
            </a:r>
            <a:r>
              <a:rPr lang="ru-RU" sz="3600" b="1" dirty="0" smtClean="0"/>
              <a:t>. Резонанс Ферми.</a:t>
            </a:r>
            <a:endParaRPr lang="ru-RU" sz="3600" b="1" dirty="0"/>
          </a:p>
        </p:txBody>
      </p:sp>
      <p:pic>
        <p:nvPicPr>
          <p:cNvPr id="3" name="Рисунок 2" descr="Спектр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79" y="1142984"/>
            <a:ext cx="8145273" cy="54238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5014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Перекачка энергии в пузырьке</a:t>
            </a:r>
            <a:endParaRPr lang="ru-RU" sz="2800" b="1" dirty="0"/>
          </a:p>
        </p:txBody>
      </p:sp>
      <p:pic>
        <p:nvPicPr>
          <p:cNvPr id="4" name="Picture 4" descr="http://genphys.phys.msu.su/demoprog/Elast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2393826" cy="25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395536" y="4005064"/>
            <a:ext cx="2375545" cy="2520280"/>
            <a:chOff x="5214942" y="1428736"/>
            <a:chExt cx="3095625" cy="3095625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1428736"/>
              <a:ext cx="3095625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26"/>
            <p:cNvGrpSpPr>
              <a:grpSpLocks/>
            </p:cNvGrpSpPr>
            <p:nvPr/>
          </p:nvGrpSpPr>
          <p:grpSpPr bwMode="auto">
            <a:xfrm>
              <a:off x="6715140" y="2214554"/>
              <a:ext cx="1595427" cy="1095854"/>
              <a:chOff x="6715140" y="2214554"/>
              <a:chExt cx="1595427" cy="1095854"/>
            </a:xfrm>
          </p:grpSpPr>
          <p:sp>
            <p:nvSpPr>
              <p:cNvPr id="8" name="TextBox 9"/>
              <p:cNvSpPr txBox="1">
                <a:spLocks noChangeArrowheads="1"/>
              </p:cNvSpPr>
              <p:nvPr/>
            </p:nvSpPr>
            <p:spPr bwMode="auto">
              <a:xfrm>
                <a:off x="7072330" y="2571744"/>
                <a:ext cx="214314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sz="2400">
                    <a:latin typeface="Calibri" panose="020F0502020204030204" pitchFamily="34" charset="0"/>
                  </a:rPr>
                  <a:t>θ</a:t>
                </a:r>
                <a:endParaRPr lang="ru-RU" sz="2400">
                  <a:latin typeface="Calibri" panose="020F0502020204030204" pitchFamily="34" charset="0"/>
                </a:endParaRPr>
              </a:p>
              <a:p>
                <a:pPr eaLnBrk="1" hangingPunct="1"/>
                <a:endParaRPr lang="ru-RU">
                  <a:latin typeface="Calibri" panose="020F0502020204030204" pitchFamily="34" charset="0"/>
                </a:endParaRPr>
              </a:p>
            </p:txBody>
          </p:sp>
          <p:grpSp>
            <p:nvGrpSpPr>
              <p:cNvPr id="7" name="Группа 25"/>
              <p:cNvGrpSpPr>
                <a:grpSpLocks/>
              </p:cNvGrpSpPr>
              <p:nvPr/>
            </p:nvGrpSpPr>
            <p:grpSpPr bwMode="auto">
              <a:xfrm>
                <a:off x="6715140" y="2214554"/>
                <a:ext cx="1595427" cy="928694"/>
                <a:chOff x="6715140" y="2214554"/>
                <a:chExt cx="1595427" cy="928694"/>
              </a:xfrm>
            </p:grpSpPr>
            <p:sp>
              <p:nvSpPr>
                <p:cNvPr id="10" name="Дуга 9"/>
                <p:cNvSpPr/>
                <p:nvPr/>
              </p:nvSpPr>
              <p:spPr>
                <a:xfrm>
                  <a:off x="6929442" y="2786048"/>
                  <a:ext cx="214313" cy="357188"/>
                </a:xfrm>
                <a:prstGeom prst="arc">
                  <a:avLst>
                    <a:gd name="adj1" fmla="val 16329535"/>
                    <a:gd name="adj2" fmla="val 1036898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11" name="Прямая со стрелкой 10"/>
                <p:cNvCxnSpPr/>
                <p:nvPr/>
              </p:nvCxnSpPr>
              <p:spPr>
                <a:xfrm flipV="1">
                  <a:off x="6715130" y="2214548"/>
                  <a:ext cx="1071562" cy="785813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 flipV="1">
                  <a:off x="6715130" y="2976548"/>
                  <a:ext cx="1595437" cy="2381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7572396" y="2214554"/>
                  <a:ext cx="31130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sz="2800" b="1" i="1">
                      <a:latin typeface="Calibri" panose="020F0502020204030204" pitchFamily="34" charset="0"/>
                    </a:rPr>
                    <a:t>r</a:t>
                  </a:r>
                  <a:endParaRPr lang="ru-RU" sz="2800" b="1" i="1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5" y="1988840"/>
            <a:ext cx="4816391" cy="348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779912" y="980728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Пузырёк: резонанс между рад.   и 7-ой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модой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4832350" y="5740400"/>
          <a:ext cx="1651000" cy="460375"/>
        </p:xfrm>
        <a:graphic>
          <a:graphicData uri="http://schemas.openxmlformats.org/presentationml/2006/ole">
            <p:oleObj spid="_x0000_s41986" name="Equation" r:id="rId6" imgW="1143000" imgH="317160" progId="Equation.DSMT4">
              <p:embed/>
            </p:oleObj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FBCFE-5CF1-4E4A-AD9F-77EBDD6CBB1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507412" cy="6477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Глава 6.  Системы с бесконечным числом степеней свободы</a:t>
            </a:r>
          </a:p>
        </p:txBody>
      </p:sp>
      <p:pic>
        <p:nvPicPr>
          <p:cNvPr id="9221" name="Рисунок 3" descr="ch6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172878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1093788" y="642938"/>
          <a:ext cx="7170737" cy="1549400"/>
        </p:xfrm>
        <a:graphic>
          <a:graphicData uri="http://schemas.openxmlformats.org/presentationml/2006/ole">
            <p:oleObj spid="_x0000_s9218" name="Equation" r:id="rId4" imgW="4584600" imgH="990360" progId="Equation.DSMT4">
              <p:embed/>
            </p:oleObj>
          </a:graphicData>
        </a:graphic>
      </p:graphicFrame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3251200" y="2571750"/>
          <a:ext cx="5153025" cy="3938588"/>
        </p:xfrm>
        <a:graphic>
          <a:graphicData uri="http://schemas.openxmlformats.org/presentationml/2006/ole">
            <p:oleObj spid="_x0000_s9219" name="Equation" r:id="rId5" imgW="2806560" imgH="2145960" progId="Equation.DSMT4">
              <p:embed/>
            </p:oleObj>
          </a:graphicData>
        </a:graphic>
      </p:graphicFrame>
      <p:pic>
        <p:nvPicPr>
          <p:cNvPr id="9225" name="Рисунок 9" descr="ryabush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857628"/>
            <a:ext cx="25209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11" descr="ch6-3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5429264"/>
            <a:ext cx="25415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8366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Прогрессивные волны в жидкости бесконечной глубины </a:t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10245" name="Рисунок 2" descr="6WAVE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36613"/>
            <a:ext cx="34290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400550" y="836712"/>
          <a:ext cx="4516188" cy="1239738"/>
        </p:xfrm>
        <a:graphic>
          <a:graphicData uri="http://schemas.openxmlformats.org/presentationml/2006/ole">
            <p:oleObj spid="_x0000_s10242" name="Equation" r:id="rId4" imgW="3886200" imgH="1066680" progId="Equation.DSMT4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060450" y="2571750"/>
          <a:ext cx="6989763" cy="1368425"/>
        </p:xfrm>
        <a:graphic>
          <a:graphicData uri="http://schemas.openxmlformats.org/presentationml/2006/ole">
            <p:oleObj spid="_x0000_s10243" name="Equation" r:id="rId5" imgW="6502320" imgH="1143000" progId="Equation.DSMT4">
              <p:embed/>
            </p:oleObj>
          </a:graphicData>
        </a:graphic>
      </p:graphicFrame>
      <p:pic>
        <p:nvPicPr>
          <p:cNvPr id="10246" name="Рисунок 7" descr="c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4292600"/>
            <a:ext cx="392271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7" y="4365105"/>
            <a:ext cx="3384376" cy="213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8215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57166"/>
            <a:ext cx="6558206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Литература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en-US" b="1" dirty="0" smtClean="0"/>
              <a:t> </a:t>
            </a:r>
            <a:endParaRPr lang="ru-RU" dirty="0" smtClean="0"/>
          </a:p>
          <a:p>
            <a:pPr lvl="0"/>
            <a:r>
              <a:rPr lang="en-US" b="1" dirty="0" smtClean="0"/>
              <a:t>Stokes G.G. (1880), </a:t>
            </a:r>
            <a:r>
              <a:rPr lang="en-GB" b="1" dirty="0" smtClean="0"/>
              <a:t>2) Kelvin Lord On ship waves// </a:t>
            </a:r>
            <a:r>
              <a:rPr lang="en-US" b="1" dirty="0" smtClean="0"/>
              <a:t>(</a:t>
            </a:r>
            <a:r>
              <a:rPr lang="en-GB" b="1" dirty="0" smtClean="0"/>
              <a:t>1887</a:t>
            </a:r>
            <a:r>
              <a:rPr lang="en-US" b="1" dirty="0" smtClean="0"/>
              <a:t>)</a:t>
            </a:r>
            <a:r>
              <a:rPr lang="en-GB" b="1" dirty="0" smtClean="0"/>
              <a:t>. </a:t>
            </a:r>
            <a:endParaRPr lang="ru-RU" dirty="0" smtClean="0"/>
          </a:p>
          <a:p>
            <a:r>
              <a:rPr lang="en-GB" b="1" dirty="0" smtClean="0"/>
              <a:t> </a:t>
            </a:r>
            <a:endParaRPr lang="ru-RU" dirty="0" smtClean="0"/>
          </a:p>
          <a:p>
            <a:r>
              <a:rPr lang="ru-RU" b="1" dirty="0" smtClean="0"/>
              <a:t>3) </a:t>
            </a:r>
            <a:r>
              <a:rPr lang="en-US" b="1" dirty="0" smtClean="0"/>
              <a:t>Wilton J</a:t>
            </a:r>
            <a:r>
              <a:rPr lang="ru-RU" b="1" dirty="0" smtClean="0"/>
              <a:t>.</a:t>
            </a:r>
            <a:r>
              <a:rPr lang="en-US" b="1" dirty="0" smtClean="0"/>
              <a:t>R</a:t>
            </a:r>
            <a:r>
              <a:rPr lang="ru-RU" b="1" dirty="0" smtClean="0"/>
              <a:t> (1914),   4) Некрасов А.И.  </a:t>
            </a:r>
            <a:r>
              <a:rPr lang="en-US" b="1" dirty="0" smtClean="0"/>
              <a:t>(1921),</a:t>
            </a:r>
            <a:endParaRPr lang="ru-RU" dirty="0" smtClean="0"/>
          </a:p>
          <a:p>
            <a:r>
              <a:rPr lang="en-US" b="1" dirty="0" smtClean="0"/>
              <a:t> </a:t>
            </a:r>
            <a:endParaRPr lang="ru-RU" dirty="0" smtClean="0"/>
          </a:p>
          <a:p>
            <a:r>
              <a:rPr lang="en-GB" b="1" dirty="0" smtClean="0"/>
              <a:t>5</a:t>
            </a:r>
            <a:r>
              <a:rPr lang="en-US" b="1" dirty="0" smtClean="0"/>
              <a:t>) Levi-</a:t>
            </a:r>
            <a:r>
              <a:rPr lang="en-US" b="1" dirty="0" err="1" smtClean="0"/>
              <a:t>Civita</a:t>
            </a:r>
            <a:r>
              <a:rPr lang="en-US" b="1" dirty="0" smtClean="0"/>
              <a:t>  (1925),  6</a:t>
            </a:r>
            <a:r>
              <a:rPr lang="en-GB" b="1" dirty="0" smtClean="0"/>
              <a:t>)  </a:t>
            </a:r>
            <a:r>
              <a:rPr lang="en-US" b="1" dirty="0" err="1" smtClean="0"/>
              <a:t>Struik</a:t>
            </a:r>
            <a:r>
              <a:rPr lang="en-GB" b="1" dirty="0" smtClean="0"/>
              <a:t>  (1926) </a:t>
            </a:r>
            <a:endParaRPr lang="ru-RU" dirty="0" smtClean="0"/>
          </a:p>
          <a:p>
            <a:r>
              <a:rPr lang="en-US" b="1" dirty="0" smtClean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Методы компьютерной алгебры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b="1" dirty="0" smtClean="0"/>
          </a:p>
          <a:p>
            <a:r>
              <a:rPr lang="en-US" b="1" dirty="0" smtClean="0"/>
              <a:t>7) Schwartz L. W. (1974),  8)  </a:t>
            </a:r>
            <a:r>
              <a:rPr lang="en-US" b="1" dirty="0" err="1" smtClean="0"/>
              <a:t>Cokelet</a:t>
            </a:r>
            <a:r>
              <a:rPr lang="en-US" b="1" dirty="0" smtClean="0"/>
              <a:t>  (1977) </a:t>
            </a:r>
            <a:endParaRPr lang="ru-RU" dirty="0" smtClean="0"/>
          </a:p>
          <a:p>
            <a:r>
              <a:rPr lang="en-US" b="1" dirty="0" smtClean="0"/>
              <a:t> </a:t>
            </a:r>
            <a:endParaRPr lang="ru-RU" dirty="0" smtClean="0"/>
          </a:p>
          <a:p>
            <a:r>
              <a:rPr lang="en-GB" b="1" dirty="0" smtClean="0"/>
              <a:t>9</a:t>
            </a:r>
            <a:r>
              <a:rPr lang="en-US" b="1" dirty="0" smtClean="0"/>
              <a:t>) </a:t>
            </a:r>
            <a:r>
              <a:rPr lang="en-US" b="1" dirty="0" err="1" smtClean="0"/>
              <a:t>Longuet</a:t>
            </a:r>
            <a:r>
              <a:rPr lang="en-US" b="1" dirty="0" smtClean="0"/>
              <a:t>-Higgins M.S. (1978), </a:t>
            </a:r>
            <a:endParaRPr lang="ru-RU" dirty="0" smtClean="0"/>
          </a:p>
          <a:p>
            <a:r>
              <a:rPr lang="en-US" b="1" dirty="0" smtClean="0"/>
              <a:t>  </a:t>
            </a:r>
            <a:endParaRPr lang="ru-RU" dirty="0" smtClean="0"/>
          </a:p>
          <a:p>
            <a:r>
              <a:rPr lang="en-US" b="1" dirty="0" smtClean="0"/>
              <a:t>10)  </a:t>
            </a:r>
            <a:r>
              <a:rPr lang="en-US" b="1" dirty="0" err="1" smtClean="0"/>
              <a:t>Longuet</a:t>
            </a:r>
            <a:r>
              <a:rPr lang="en-US" b="1" dirty="0" smtClean="0"/>
              <a:t>-Higgins M.S., Fox J.H.  (1996)  </a:t>
            </a:r>
            <a:endParaRPr lang="ru-RU" dirty="0" smtClean="0"/>
          </a:p>
          <a:p>
            <a:r>
              <a:rPr lang="en-US" b="1" dirty="0" smtClean="0"/>
              <a:t> </a:t>
            </a:r>
            <a:endParaRPr lang="ru-RU" dirty="0" smtClean="0"/>
          </a:p>
          <a:p>
            <a:r>
              <a:rPr lang="en-US" b="1" dirty="0" smtClean="0"/>
              <a:t>11) </a:t>
            </a:r>
            <a:r>
              <a:rPr lang="en-US" b="1" dirty="0" err="1" smtClean="0"/>
              <a:t>Maklakov</a:t>
            </a:r>
            <a:r>
              <a:rPr lang="en-US" b="1" dirty="0" smtClean="0"/>
              <a:t>  </a:t>
            </a:r>
            <a:r>
              <a:rPr lang="ru-RU" b="1" dirty="0" smtClean="0"/>
              <a:t>Д</a:t>
            </a:r>
            <a:r>
              <a:rPr lang="en-US" b="1" dirty="0" smtClean="0"/>
              <a:t>.</a:t>
            </a:r>
            <a:r>
              <a:rPr lang="ru-RU" b="1" dirty="0" smtClean="0"/>
              <a:t>В</a:t>
            </a:r>
            <a:r>
              <a:rPr lang="en-US" b="1" dirty="0" smtClean="0"/>
              <a:t>. (2002), 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12) </a:t>
            </a:r>
            <a:r>
              <a:rPr lang="en-US" b="1" dirty="0" err="1" smtClean="0"/>
              <a:t>Maklakov</a:t>
            </a:r>
            <a:r>
              <a:rPr lang="ru-RU" b="1" dirty="0" smtClean="0"/>
              <a:t>  Д.В. , </a:t>
            </a:r>
            <a:r>
              <a:rPr lang="en-US" b="1" dirty="0" err="1" smtClean="0"/>
              <a:t>Petrov</a:t>
            </a:r>
            <a:r>
              <a:rPr lang="en-US" b="1" dirty="0" smtClean="0"/>
              <a:t> </a:t>
            </a:r>
            <a:r>
              <a:rPr lang="ru-RU" b="1" dirty="0" smtClean="0"/>
              <a:t>А.</a:t>
            </a:r>
            <a:r>
              <a:rPr lang="en-US" b="1" dirty="0" smtClean="0"/>
              <a:t>G</a:t>
            </a:r>
            <a:r>
              <a:rPr lang="ru-RU" b="1" dirty="0" smtClean="0"/>
              <a:t>. (2015) </a:t>
            </a:r>
            <a:endParaRPr lang="ru-RU" dirty="0" smtClean="0"/>
          </a:p>
          <a:p>
            <a:r>
              <a:rPr lang="en-US" b="1" dirty="0" smtClean="0"/>
              <a:t> </a:t>
            </a:r>
            <a:endParaRPr lang="ru-RU" dirty="0" smtClean="0"/>
          </a:p>
          <a:p>
            <a:r>
              <a:rPr lang="en-US" b="1" dirty="0" smtClean="0"/>
              <a:t>13) </a:t>
            </a:r>
            <a:r>
              <a:rPr lang="en-US" b="1" dirty="0" err="1" smtClean="0"/>
              <a:t>Maklakov</a:t>
            </a:r>
            <a:r>
              <a:rPr lang="en-US" b="1" dirty="0" smtClean="0"/>
              <a:t>  </a:t>
            </a:r>
            <a:r>
              <a:rPr lang="ru-RU" b="1" dirty="0" smtClean="0"/>
              <a:t>Д</a:t>
            </a:r>
            <a:r>
              <a:rPr lang="en-US" b="1" dirty="0" smtClean="0"/>
              <a:t>.</a:t>
            </a:r>
            <a:r>
              <a:rPr lang="ru-RU" b="1" dirty="0" smtClean="0"/>
              <a:t>В</a:t>
            </a:r>
            <a:r>
              <a:rPr lang="en-US" b="1" dirty="0" smtClean="0"/>
              <a:t>. , </a:t>
            </a:r>
            <a:r>
              <a:rPr lang="en-US" b="1" dirty="0" err="1" smtClean="0"/>
              <a:t>Petrov</a:t>
            </a:r>
            <a:r>
              <a:rPr lang="en-US" b="1" dirty="0" smtClean="0"/>
              <a:t> </a:t>
            </a:r>
            <a:r>
              <a:rPr lang="ru-RU" b="1" dirty="0" smtClean="0"/>
              <a:t>А</a:t>
            </a:r>
            <a:r>
              <a:rPr lang="en-US" b="1" dirty="0" smtClean="0"/>
              <a:t>.G. (2017)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FBCFE-5CF1-4E4A-AD9F-77EBDD6CBB1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 descr="11_page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FBCFE-5CF1-4E4A-AD9F-77EBDD6CBB1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11_page1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9072562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FBCFE-5CF1-4E4A-AD9F-77EBDD6CBB1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5492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Волновой перенос массы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036888" y="785813"/>
          <a:ext cx="2520950" cy="1714500"/>
        </p:xfrm>
        <a:graphic>
          <a:graphicData uri="http://schemas.openxmlformats.org/presentationml/2006/ole">
            <p:oleObj spid="_x0000_s14338" name="Equation" r:id="rId3" imgW="2387520" imgH="1549080" progId="Equation.DSMT4">
              <p:embed/>
            </p:oleObj>
          </a:graphicData>
        </a:graphic>
      </p:graphicFrame>
      <p:pic>
        <p:nvPicPr>
          <p:cNvPr id="14341" name="Рисунок 4" descr="drei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714375"/>
            <a:ext cx="2428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6Vky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7425" y="214313"/>
            <a:ext cx="26876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5148064" y="2780928"/>
            <a:ext cx="4108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Распределение течения Стокса по глубине</a:t>
            </a:r>
          </a:p>
        </p:txBody>
      </p:sp>
      <p:pic>
        <p:nvPicPr>
          <p:cNvPr id="14344" name="Рисунок 8" descr="QaQc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3429000"/>
            <a:ext cx="24384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3240088" y="3476625"/>
          <a:ext cx="5303837" cy="3032125"/>
        </p:xfrm>
        <a:graphic>
          <a:graphicData uri="http://schemas.openxmlformats.org/presentationml/2006/ole">
            <p:oleObj spid="_x0000_s14339" name="Equation" r:id="rId7" imgW="4025880" imgH="2298600" progId="Equation.DSMT4">
              <p:embed/>
            </p:oleObj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Капиллярно-гравитационные волны</a:t>
            </a:r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827088" y="836613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314450" y="692150"/>
          <a:ext cx="6645275" cy="1073150"/>
        </p:xfrm>
        <a:graphic>
          <a:graphicData uri="http://schemas.openxmlformats.org/presentationml/2006/ole">
            <p:oleObj spid="_x0000_s15362" name="Equation" r:id="rId3" imgW="4406760" imgH="711000" progId="Equation.DSMT4">
              <p:embed/>
            </p:oleObj>
          </a:graphicData>
        </a:graphic>
      </p:graphicFrame>
      <p:pic>
        <p:nvPicPr>
          <p:cNvPr id="15367" name="Рисунок 4" descr="clambd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2143125"/>
            <a:ext cx="38036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194300" y="4786313"/>
          <a:ext cx="3600450" cy="1511300"/>
        </p:xfrm>
        <a:graphic>
          <a:graphicData uri="http://schemas.openxmlformats.org/presentationml/2006/ole">
            <p:oleObj spid="_x0000_s15363" name="Equation" r:id="rId5" imgW="2209680" imgH="927000" progId="Equation.DSMT4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95275" y="2143125"/>
          <a:ext cx="3656013" cy="4214813"/>
        </p:xfrm>
        <a:graphic>
          <a:graphicData uri="http://schemas.openxmlformats.org/presentationml/2006/ole">
            <p:oleObj spid="_x0000_s15364" name="Equation" r:id="rId6" imgW="2171520" imgH="2501640" progId="Equation.DSMT4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836613"/>
          </a:xfrm>
        </p:spPr>
        <p:txBody>
          <a:bodyPr/>
          <a:lstStyle/>
          <a:p>
            <a:pPr algn="l" eaLnBrk="1" hangingPunct="1"/>
            <a:r>
              <a:rPr lang="ru-RU" sz="3600" b="1" dirty="0" smtClean="0"/>
              <a:t>  Петров А.Г. Аналитическая</a:t>
            </a:r>
            <a:r>
              <a:rPr lang="ru-RU" b="1" dirty="0" smtClean="0"/>
              <a:t> </a:t>
            </a:r>
            <a:r>
              <a:rPr lang="ru-RU" sz="3600" b="1" dirty="0" smtClean="0"/>
              <a:t>гидродинамика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95288" y="908050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	</a:t>
            </a:r>
            <a:r>
              <a:rPr lang="ru-RU" sz="2800" b="1" dirty="0">
                <a:latin typeface="Calibri" pitchFamily="34" charset="0"/>
              </a:rPr>
              <a:t>Часть 1. Идеальная несжимаемая жидкость</a:t>
            </a:r>
          </a:p>
        </p:txBody>
      </p:sp>
      <p:pic>
        <p:nvPicPr>
          <p:cNvPr id="22532" name="Рисунок 11" descr="book2017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3482975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2" descr="book2017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700213"/>
            <a:ext cx="3455987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Приближение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Бусинеска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каналов и струй</a:t>
            </a:r>
          </a:p>
        </p:txBody>
      </p:sp>
      <p:pic>
        <p:nvPicPr>
          <p:cNvPr id="16391" name="Рисунок 3" descr="6SHEM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988840"/>
            <a:ext cx="2308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364163" y="1484313"/>
          <a:ext cx="1951037" cy="584200"/>
        </p:xfrm>
        <a:graphic>
          <a:graphicData uri="http://schemas.openxmlformats.org/presentationml/2006/ole">
            <p:oleObj spid="_x0000_s16386" name="Equation" r:id="rId5" imgW="1485720" imgH="444240" progId="Equation.DSMT4">
              <p:embed/>
            </p:oleObj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4005263" y="2420938"/>
          <a:ext cx="4670425" cy="4205287"/>
        </p:xfrm>
        <a:graphic>
          <a:graphicData uri="http://schemas.openxmlformats.org/presentationml/2006/ole">
            <p:oleObj spid="_x0000_s16387" name="Equation" r:id="rId6" imgW="3288960" imgH="2692080" progId="Equation.DSMT4">
              <p:embed/>
            </p:oleObj>
          </a:graphicData>
        </a:graphic>
      </p:graphicFrame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6010275" y="700088"/>
          <a:ext cx="158750" cy="246062"/>
        </p:xfrm>
        <a:graphic>
          <a:graphicData uri="http://schemas.openxmlformats.org/presentationml/2006/ole">
            <p:oleObj spid="_x0000_s16388" name="Equation" r:id="rId7" imgW="114120" imgH="177480" progId="Equation.DSMT4">
              <p:embed/>
            </p:oleObj>
          </a:graphicData>
        </a:graphic>
      </p:graphicFrame>
      <p:sp>
        <p:nvSpPr>
          <p:cNvPr id="16392" name="TextBox 18"/>
          <p:cNvSpPr txBox="1">
            <a:spLocks noChangeArrowheads="1"/>
          </p:cNvSpPr>
          <p:nvPr/>
        </p:nvSpPr>
        <p:spPr bwMode="auto">
          <a:xfrm>
            <a:off x="539750" y="620713"/>
            <a:ext cx="8353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Дроздова Ю.А.,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Куликовский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А.Г. 1996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             Полный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интеграл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рогрессивных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волн 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                                                        в каналах произвольного сечения</a:t>
            </a:r>
          </a:p>
        </p:txBody>
      </p:sp>
      <p:pic>
        <p:nvPicPr>
          <p:cNvPr id="16393" name="Рисунок 19" descr="6wave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3282950"/>
            <a:ext cx="24479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20"/>
          <p:cNvSpPr txBox="1">
            <a:spLocks noChangeArrowheads="1"/>
          </p:cNvSpPr>
          <p:nvPr/>
        </p:nvSpPr>
        <p:spPr bwMode="auto">
          <a:xfrm>
            <a:off x="395288" y="5949950"/>
            <a:ext cx="31130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Зависимость скорости волны от амплитуды</a:t>
            </a:r>
          </a:p>
        </p:txBody>
      </p:sp>
      <p:graphicFrame>
        <p:nvGraphicFramePr>
          <p:cNvPr id="16389" name="Object 11"/>
          <p:cNvGraphicFramePr>
            <a:graphicFrameLocks noChangeAspect="1"/>
          </p:cNvGraphicFramePr>
          <p:nvPr/>
        </p:nvGraphicFramePr>
        <p:xfrm>
          <a:off x="650875" y="1192213"/>
          <a:ext cx="3059113" cy="796925"/>
        </p:xfrm>
        <a:graphic>
          <a:graphicData uri="http://schemas.openxmlformats.org/presentationml/2006/ole">
            <p:oleObj spid="_x0000_s16389" name="Equation" r:id="rId9" imgW="2438280" imgH="634680" progId="Equation.DSMT4">
              <p:embed/>
            </p:oleObj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03250" y="571500"/>
          <a:ext cx="7877175" cy="428625"/>
        </p:xfrm>
        <a:graphic>
          <a:graphicData uri="http://schemas.openxmlformats.org/presentationml/2006/ole">
            <p:oleObj spid="_x0000_s17410" name="Equation" r:id="rId3" imgW="3733560" imgH="203040" progId="Equation.DSMT4">
              <p:embed/>
            </p:oleObj>
          </a:graphicData>
        </a:graphic>
      </p:graphicFrame>
      <p:pic>
        <p:nvPicPr>
          <p:cNvPr id="17413" name="Рисунок 7" descr="6pic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24744"/>
            <a:ext cx="7145233" cy="214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104775" y="3571875"/>
          <a:ext cx="3879850" cy="2324100"/>
        </p:xfrm>
        <a:graphic>
          <a:graphicData uri="http://schemas.openxmlformats.org/presentationml/2006/ole">
            <p:oleObj spid="_x0000_s17411" name="Equation" r:id="rId5" imgW="2438280" imgH="1460160" progId="Equation.DSMT4">
              <p:embed/>
            </p:oleObj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2000" y="3857625"/>
          <a:ext cx="4071966" cy="2071700"/>
        </p:xfrm>
        <a:graphic>
          <a:graphicData uri="http://schemas.openxmlformats.org/drawingml/2006/table">
            <a:tbl>
              <a:tblPr/>
              <a:tblGrid>
                <a:gridCol w="558897"/>
                <a:gridCol w="1676692"/>
                <a:gridCol w="1836377"/>
              </a:tblGrid>
              <a:tr h="981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Эксперимент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Гуревич М.И.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Теория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Mathematica1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2000" b="1" dirty="0">
                          <a:latin typeface="Mathematica1"/>
                          <a:ea typeface="Calibri"/>
                          <a:cs typeface="Times New Roman"/>
                        </a:rPr>
                        <a:t>/8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0.878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0.879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latin typeface="Mathematica1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2000" b="1" dirty="0">
                          <a:latin typeface="Mathematica1"/>
                          <a:ea typeface="Calibri"/>
                          <a:cs typeface="Times New Roman"/>
                        </a:rPr>
                        <a:t>/4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0.752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latin typeface="Times New Roman"/>
                          <a:ea typeface="Calibri"/>
                          <a:cs typeface="Times New Roman"/>
                        </a:rPr>
                        <a:t>0.752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412" name="Object 9"/>
          <p:cNvGraphicFramePr>
            <a:graphicFrameLocks noChangeAspect="1"/>
          </p:cNvGraphicFramePr>
          <p:nvPr/>
        </p:nvGraphicFramePr>
        <p:xfrm>
          <a:off x="6804248" y="4221088"/>
          <a:ext cx="1818166" cy="598665"/>
        </p:xfrm>
        <a:graphic>
          <a:graphicData uri="http://schemas.openxmlformats.org/presentationml/2006/ole">
            <p:oleObj spid="_x0000_s17412" name="Equation" r:id="rId6" imgW="1041120" imgH="342720" progId="Equation.DSMT4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FBCFE-5CF1-4E4A-AD9F-77EBDD6CBB1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Плоская задача о движении полости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898525" y="1196975"/>
          <a:ext cx="7493000" cy="1439863"/>
        </p:xfrm>
        <a:graphic>
          <a:graphicData uri="http://schemas.openxmlformats.org/presentationml/2006/ole">
            <p:oleObj spid="_x0000_s18434" name="Equation" r:id="rId3" imgW="4889160" imgH="939600" progId="Equation.DSMT4">
              <p:embed/>
            </p:oleObj>
          </a:graphicData>
        </a:graphic>
      </p:graphicFrame>
      <p:pic>
        <p:nvPicPr>
          <p:cNvPr id="18436" name="Рисунок 4" descr="6_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500438"/>
            <a:ext cx="6335712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260648"/>
            <a:ext cx="705231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 устойчивости цилиндра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ограниченном циркуляционном потоке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методом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Лагранжевой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механики.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i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9" y="2420888"/>
            <a:ext cx="3209580" cy="316894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4889" y="1801361"/>
            <a:ext cx="6994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А.Г. Петров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ИПМех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РАН),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М.А. Юдин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(ЦАГИ, МФТИ ГУ)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600266" y="2564903"/>
          <a:ext cx="2829254" cy="2099007"/>
        </p:xfrm>
        <a:graphic>
          <a:graphicData uri="http://schemas.openxmlformats.org/presentationml/2006/ole">
            <p:oleObj spid="_x0000_s59394" name="Equation" r:id="rId4" imgW="1218960" imgH="888840" progId="Equation.DSMT4">
              <p:embed/>
            </p:oleObj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800475" y="5013325"/>
          <a:ext cx="4687888" cy="1000125"/>
        </p:xfrm>
        <a:graphic>
          <a:graphicData uri="http://schemas.openxmlformats.org/presentationml/2006/ole">
            <p:oleObj spid="_x0000_s59395" name="Equation" r:id="rId5" imgW="2311200" imgH="495000" progId="Equation.DSMT4">
              <p:embed/>
            </p:oleObj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FBCFE-5CF1-4E4A-AD9F-77EBDD6CBB1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60350" y="2492375"/>
          <a:ext cx="8523288" cy="1008063"/>
        </p:xfrm>
        <a:graphic>
          <a:graphicData uri="http://schemas.openxmlformats.org/presentationml/2006/ole">
            <p:oleObj spid="_x0000_s60420" name="Equation" r:id="rId4" imgW="5537160" imgH="583920" progId="Equation.DSMT4">
              <p:embed/>
            </p:oleObj>
          </a:graphicData>
        </a:graphic>
      </p:graphicFrame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498475" y="5157788"/>
          <a:ext cx="7826375" cy="1135062"/>
        </p:xfrm>
        <a:graphic>
          <a:graphicData uri="http://schemas.openxmlformats.org/presentationml/2006/ole">
            <p:oleObj spid="_x0000_s60421" name="Equation" r:id="rId5" imgW="4356000" imgH="62208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1560" y="4005064"/>
            <a:ext cx="5505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Условие устойчивости</a:t>
            </a:r>
            <a:endParaRPr lang="ru-RU" sz="40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FBCFE-5CF1-4E4A-AD9F-77EBDD6CBB1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5576" y="47667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Задача устойчивости сводится </a:t>
            </a:r>
          </a:p>
          <a:p>
            <a:r>
              <a:rPr lang="ru-RU" sz="4000" b="1" dirty="0" smtClean="0"/>
              <a:t>к задаче на минимум функции</a:t>
            </a:r>
            <a:endParaRPr lang="ru-RU" sz="4000" b="1" dirty="0"/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6300192" y="4077072"/>
          <a:ext cx="1872208" cy="671168"/>
        </p:xfrm>
        <a:graphic>
          <a:graphicData uri="http://schemas.openxmlformats.org/presentationml/2006/ole">
            <p:oleObj spid="_x0000_s60422" name="Equation" r:id="rId6" imgW="672840" imgH="24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a typeface="Calibri" pitchFamily="34" charset="0"/>
                <a:cs typeface="Arial" charset="0"/>
              </a:rPr>
              <a:t/>
            </a:r>
            <a:br>
              <a:rPr lang="ru-RU" i="1" dirty="0" smtClean="0">
                <a:ea typeface="Calibri" pitchFamily="34" charset="0"/>
                <a:cs typeface="Arial" charset="0"/>
              </a:rPr>
            </a:br>
            <a:r>
              <a:rPr lang="en-GB" b="1" i="1" dirty="0" smtClean="0">
                <a:ea typeface="Calibri" pitchFamily="34" charset="0"/>
                <a:cs typeface="Arial" charset="0"/>
              </a:rPr>
              <a:t>Lagrange J.L.  </a:t>
            </a:r>
            <a:r>
              <a:rPr lang="fr-FR" b="1" i="1" dirty="0" smtClean="0">
                <a:ea typeface="Calibri" pitchFamily="34" charset="0"/>
                <a:cs typeface="Arial" charset="0"/>
              </a:rPr>
              <a:t>Mécanique analytique</a:t>
            </a:r>
            <a:r>
              <a:rPr lang="en-GB" b="1" i="1" dirty="0" smtClean="0">
                <a:ea typeface="Calibri" pitchFamily="34" charset="0"/>
                <a:cs typeface="Arial" charset="0"/>
              </a:rPr>
              <a:t>. 1788</a:t>
            </a:r>
            <a:r>
              <a:rPr lang="ru-RU" b="1" i="1" dirty="0" smtClean="0">
                <a:ea typeface="Calibri" pitchFamily="34" charset="0"/>
                <a:cs typeface="Arial" charset="0"/>
              </a:rPr>
              <a:t>.</a:t>
            </a:r>
            <a:r>
              <a:rPr lang="ru-RU" sz="800" dirty="0" smtClean="0">
                <a:latin typeface="Arial" charset="0"/>
                <a:ea typeface="Calibri" pitchFamily="34" charset="0"/>
                <a:cs typeface="Arial" charset="0"/>
              </a:rPr>
              <a:t/>
            </a:r>
            <a:br>
              <a:rPr lang="ru-RU" sz="800" dirty="0" smtClean="0">
                <a:latin typeface="Arial" charset="0"/>
                <a:ea typeface="Calibri" pitchFamily="34" charset="0"/>
                <a:cs typeface="Arial" charset="0"/>
              </a:rPr>
            </a:br>
            <a:endParaRPr lang="ru-RU" dirty="0" smtClean="0">
              <a:ea typeface="Calibri" pitchFamily="34" charset="0"/>
              <a:cs typeface="Arial" charset="0"/>
            </a:endParaRPr>
          </a:p>
        </p:txBody>
      </p:sp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1187450" y="1484313"/>
            <a:ext cx="67691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dirty="0">
              <a:latin typeface="Calibri" pitchFamily="34" charset="0"/>
            </a:endParaRPr>
          </a:p>
          <a:p>
            <a:pPr eaLnBrk="0" hangingPunct="0"/>
            <a:r>
              <a:rPr lang="ru-RU" sz="2400" b="1" dirty="0">
                <a:latin typeface="Calibri" pitchFamily="34" charset="0"/>
              </a:rPr>
              <a:t>‘’Я надеюсь, что способ, каким я постарался этого достичь, не оставляет желать чего-либо лучшего.’’ </a:t>
            </a:r>
            <a:r>
              <a:rPr lang="en-GB" sz="2400" b="1" i="1" dirty="0">
                <a:latin typeface="Calibri" pitchFamily="34" charset="0"/>
              </a:rPr>
              <a:t>Lagrange J.L.</a:t>
            </a:r>
            <a:endParaRPr lang="ru-RU" sz="24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0" y="3501008"/>
          <a:ext cx="5212722" cy="2205301"/>
        </p:xfrm>
        <a:graphic>
          <a:graphicData uri="http://schemas.openxmlformats.org/presentationml/2006/ole">
            <p:oleObj spid="_x0000_s1026" name="Equation" r:id="rId3" imgW="1562040" imgH="660240" progId="Equation.DSMT4">
              <p:embed/>
            </p:oleObj>
          </a:graphicData>
        </a:graphic>
      </p:graphicFrame>
      <p:pic>
        <p:nvPicPr>
          <p:cNvPr id="1029" name="Рисунок 4" descr="25001-Langrange_portra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852936"/>
            <a:ext cx="2979737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>
          <a:xfrm>
            <a:off x="790575" y="260350"/>
            <a:ext cx="8353425" cy="5762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Глава 1. Предварительные сведения.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74638" y="1989138"/>
          <a:ext cx="3975100" cy="4335462"/>
        </p:xfrm>
        <a:graphic>
          <a:graphicData uri="http://schemas.openxmlformats.org/presentationml/2006/ole">
            <p:oleObj spid="_x0000_s2050" name="Equation" r:id="rId3" imgW="5841720" imgH="637524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811338" y="1104900"/>
          <a:ext cx="179387" cy="306388"/>
        </p:xfrm>
        <a:graphic>
          <a:graphicData uri="http://schemas.openxmlformats.org/presentationml/2006/ole">
            <p:oleObj spid="_x0000_s2051" name="Equation" r:id="rId4" imgW="215640" imgH="368280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48263" y="620713"/>
            <a:ext cx="3639843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Метод обобщенных 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координат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620713"/>
            <a:ext cx="3382963" cy="8302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1.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Теория идеальной </a:t>
            </a:r>
          </a:p>
          <a:p>
            <a:pPr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жидкости. 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5114925" y="1625600"/>
          <a:ext cx="3521075" cy="4852988"/>
        </p:xfrm>
        <a:graphic>
          <a:graphicData uri="http://schemas.openxmlformats.org/presentationml/2006/ole">
            <p:oleObj spid="_x0000_s2052" name="Equation" r:id="rId5" imgW="3429000" imgH="4724280" progId="Equation.DSMT4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85225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Глава 2. Вывод вариационного уравнения Гамильтона для движения тела в жидкости.</a:t>
            </a:r>
            <a:endParaRPr lang="ru-RU" sz="3600" b="1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19125" y="1733550"/>
          <a:ext cx="7786688" cy="4621213"/>
        </p:xfrm>
        <a:graphic>
          <a:graphicData uri="http://schemas.openxmlformats.org/presentationml/2006/ole">
            <p:oleObj spid="_x0000_s3074" name="Equation" r:id="rId3" imgW="3936960" imgH="2336760" progId="Equation.DSMT4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2060"/>
                </a:solidFill>
              </a:rPr>
              <a:t>Глава 3.Динамика твердых и деформирующихся тел в жидкости, покоящейся на бесконечности </a:t>
            </a:r>
            <a:endParaRPr lang="ru-RU" sz="2800" b="1" dirty="0" smtClean="0"/>
          </a:p>
        </p:txBody>
      </p:sp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1571625" y="1071563"/>
            <a:ext cx="7374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Динамика твердого тела в жидкости. Присоединенные массы</a:t>
            </a:r>
            <a:r>
              <a:rPr lang="ru-RU" dirty="0"/>
              <a:t>.</a:t>
            </a:r>
          </a:p>
        </p:txBody>
      </p:sp>
      <p:sp>
        <p:nvSpPr>
          <p:cNvPr id="4105" name="TextBox 4"/>
          <p:cNvSpPr txBox="1">
            <a:spLocks noChangeArrowheads="1"/>
          </p:cNvSpPr>
          <p:nvPr/>
        </p:nvSpPr>
        <p:spPr bwMode="auto">
          <a:xfrm>
            <a:off x="2928938" y="407193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Формулы Кирхгофа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095375" y="4643438"/>
          <a:ext cx="6934200" cy="1357312"/>
        </p:xfrm>
        <a:graphic>
          <a:graphicData uri="http://schemas.openxmlformats.org/presentationml/2006/ole">
            <p:oleObj spid="_x0000_s4098" name="Equation" r:id="rId3" imgW="5321160" imgH="1041120" progId="Equation.DSMT4">
              <p:embed/>
            </p:oleObj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081838" y="3698875"/>
          <a:ext cx="114300" cy="177800"/>
        </p:xfrm>
        <a:graphic>
          <a:graphicData uri="http://schemas.openxmlformats.org/presentationml/2006/ole">
            <p:oleObj spid="_x0000_s4099" name="Equation" r:id="rId4" imgW="114120" imgH="177480" progId="Equation.DSMT4">
              <p:embed/>
            </p:oleObj>
          </a:graphicData>
        </a:graphic>
      </p:graphicFrame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2071688" y="1500188"/>
          <a:ext cx="3236912" cy="785812"/>
        </p:xfrm>
        <a:graphic>
          <a:graphicData uri="http://schemas.openxmlformats.org/presentationml/2006/ole">
            <p:oleObj spid="_x0000_s4100" name="Equation" r:id="rId5" imgW="1993680" imgH="482400" progId="Equation.DSMT4">
              <p:embed/>
            </p:oleObj>
          </a:graphicData>
        </a:graphic>
      </p:graphicFrame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1500188" y="3357563"/>
          <a:ext cx="5537200" cy="642937"/>
        </p:xfrm>
        <a:graphic>
          <a:graphicData uri="http://schemas.openxmlformats.org/presentationml/2006/ole">
            <p:oleObj spid="_x0000_s4101" name="Equation" r:id="rId6" imgW="3390840" imgH="393480" progId="Equation.DSMT4">
              <p:embed/>
            </p:oleObj>
          </a:graphicData>
        </a:graphic>
      </p:graphicFrame>
      <p:graphicFrame>
        <p:nvGraphicFramePr>
          <p:cNvPr id="4102" name="Object 12"/>
          <p:cNvGraphicFramePr>
            <a:graphicFrameLocks noChangeAspect="1"/>
          </p:cNvGraphicFramePr>
          <p:nvPr/>
        </p:nvGraphicFramePr>
        <p:xfrm>
          <a:off x="1785938" y="2643188"/>
          <a:ext cx="5357812" cy="357187"/>
        </p:xfrm>
        <a:graphic>
          <a:graphicData uri="http://schemas.openxmlformats.org/presentationml/2006/ole">
            <p:oleObj spid="_x0000_s4102" name="Equation" r:id="rId7" imgW="3429000" imgH="228600" progId="Equation.DSMT4">
              <p:embed/>
            </p:oleObj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1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Глава 4. Некоторые проблемы кавитации</a:t>
            </a:r>
          </a:p>
        </p:txBody>
      </p:sp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1891944" y="5500702"/>
          <a:ext cx="4942244" cy="1076311"/>
        </p:xfrm>
        <a:graphic>
          <a:graphicData uri="http://schemas.openxmlformats.org/presentationml/2006/ole">
            <p:oleObj spid="_x0000_s6149" name="Equation" r:id="rId3" imgW="4635360" imgH="965160" progId="Equation.DSMT4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835696" y="692696"/>
            <a:ext cx="5000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Колебания газового пузырька в жидкости</a:t>
            </a:r>
            <a:endParaRPr lang="ru-RU" b="1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971600" y="1124744"/>
          <a:ext cx="6567488" cy="857250"/>
        </p:xfrm>
        <a:graphic>
          <a:graphicData uri="http://schemas.openxmlformats.org/presentationml/2006/ole">
            <p:oleObj spid="_x0000_s6155" name="Equation" r:id="rId4" imgW="4089240" imgH="533160" progId="Equation.DSMT4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779912" y="1988840"/>
          <a:ext cx="4157663" cy="744538"/>
        </p:xfrm>
        <a:graphic>
          <a:graphicData uri="http://schemas.openxmlformats.org/presentationml/2006/ole">
            <p:oleObj spid="_x0000_s6157" name="Equation" r:id="rId5" imgW="2692080" imgH="482400" progId="Equation.DSMT4">
              <p:embed/>
            </p:oleObj>
          </a:graphicData>
        </a:graphic>
      </p:graphicFrame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1259632" y="2060848"/>
            <a:ext cx="2349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/>
              <a:t>Частота </a:t>
            </a:r>
          </a:p>
          <a:p>
            <a:r>
              <a:rPr lang="ru-RU" sz="1600" b="1" dirty="0"/>
              <a:t>линейных колебаний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5500694" y="3000372"/>
            <a:ext cx="33312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/>
              <a:t>Эксперимент по захлопыванию полости.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Начальный </a:t>
            </a:r>
            <a:r>
              <a:rPr lang="ru-RU" sz="1200" b="1" dirty="0"/>
              <a:t>радиус 0.69 см.</a:t>
            </a:r>
          </a:p>
          <a:p>
            <a:endParaRPr lang="ru-RU" sz="1200" b="1" dirty="0"/>
          </a:p>
          <a:p>
            <a:r>
              <a:rPr lang="ru-RU" sz="1200" b="1" dirty="0"/>
              <a:t>Давление </a:t>
            </a:r>
          </a:p>
          <a:p>
            <a:endParaRPr lang="ru-RU" sz="1200" b="1" dirty="0"/>
          </a:p>
          <a:p>
            <a:r>
              <a:rPr lang="ru-RU" sz="1200" b="1" dirty="0"/>
              <a:t>Интервал снимков               сек.</a:t>
            </a:r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6500826" y="3786190"/>
          <a:ext cx="1016000" cy="228600"/>
        </p:xfrm>
        <a:graphic>
          <a:graphicData uri="http://schemas.openxmlformats.org/presentationml/2006/ole">
            <p:oleObj spid="_x0000_s6159" name="Equation" r:id="rId6" imgW="1015920" imgH="228600" progId="Equation.DSMT4">
              <p:embed/>
            </p:oleObj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7078663" y="4143375"/>
          <a:ext cx="482600" cy="203200"/>
        </p:xfrm>
        <a:graphic>
          <a:graphicData uri="http://schemas.openxmlformats.org/presentationml/2006/ole">
            <p:oleObj spid="_x0000_s6160" name="Equation" r:id="rId7" imgW="482400" imgH="203040" progId="Equation.DSMT4">
              <p:embed/>
            </p:oleObj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/>
        </p:nvGraphicFramePr>
        <p:xfrm>
          <a:off x="4012340" y="4786322"/>
          <a:ext cx="4848888" cy="734680"/>
        </p:xfrm>
        <a:graphic>
          <a:graphicData uri="http://schemas.openxmlformats.org/presentationml/2006/ole">
            <p:oleObj spid="_x0000_s6161" name="Equation" r:id="rId8" imgW="3352680" imgH="507960" progId="Equation.DSMT4">
              <p:embed/>
            </p:oleObj>
          </a:graphicData>
        </a:graphic>
      </p:graphicFrame>
      <p:pic>
        <p:nvPicPr>
          <p:cNvPr id="31" name="Рисунок 16" descr="4ris1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681226"/>
            <a:ext cx="1725912" cy="192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17" descr="4ris2a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2928934"/>
            <a:ext cx="2786082" cy="16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" name="Object 17"/>
          <p:cNvGraphicFramePr>
            <a:graphicFrameLocks noChangeAspect="1"/>
          </p:cNvGraphicFramePr>
          <p:nvPr/>
        </p:nvGraphicFramePr>
        <p:xfrm>
          <a:off x="892175" y="5072063"/>
          <a:ext cx="2501900" cy="242887"/>
        </p:xfrm>
        <a:graphic>
          <a:graphicData uri="http://schemas.openxmlformats.org/presentationml/2006/ole">
            <p:oleObj spid="_x0000_s6162" name="Equation" r:id="rId11" imgW="2108160" imgH="203040" progId="Equation.DSMT4">
              <p:embed/>
            </p:oleObj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80400" cy="706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Глава 5. Движение тела в неоднородном потоке.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357290" y="857232"/>
          <a:ext cx="7050911" cy="2132323"/>
        </p:xfrm>
        <a:graphic>
          <a:graphicData uri="http://schemas.openxmlformats.org/presentationml/2006/ole">
            <p:oleObj spid="_x0000_s8194" name="Equation" r:id="rId3" imgW="3949560" imgH="1193760" progId="Equation.DSMT4">
              <p:embed/>
            </p:oleObj>
          </a:graphicData>
        </a:graphic>
      </p:graphicFrame>
      <p:sp>
        <p:nvSpPr>
          <p:cNvPr id="8198" name="Прямоугольник 3"/>
          <p:cNvSpPr>
            <a:spLocks noChangeArrowheads="1"/>
          </p:cNvSpPr>
          <p:nvPr/>
        </p:nvSpPr>
        <p:spPr bwMode="auto">
          <a:xfrm>
            <a:off x="1500166" y="3286124"/>
            <a:ext cx="4389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Захлопывание пузырька вблизи стенки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35000" y="4357688"/>
          <a:ext cx="4522788" cy="1143000"/>
        </p:xfrm>
        <a:graphic>
          <a:graphicData uri="http://schemas.openxmlformats.org/presentationml/2006/ole">
            <p:oleObj spid="_x0000_s8195" name="Equation" r:id="rId4" imgW="2730240" imgH="736560" progId="Equation.DSMT4">
              <p:embed/>
            </p:oleObj>
          </a:graphicData>
        </a:graphic>
      </p:graphicFrame>
      <p:pic>
        <p:nvPicPr>
          <p:cNvPr id="8199" name="Рисунок 5" descr="5ri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3824288"/>
            <a:ext cx="162242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Прямоугольник 6"/>
          <p:cNvSpPr>
            <a:spLocks noChangeArrowheads="1"/>
          </p:cNvSpPr>
          <p:nvPr/>
        </p:nvSpPr>
        <p:spPr bwMode="auto">
          <a:xfrm>
            <a:off x="5357818" y="4429132"/>
            <a:ext cx="1643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Воинов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О.В 1976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572125" y="5214938"/>
          <a:ext cx="1236663" cy="627062"/>
        </p:xfrm>
        <a:graphic>
          <a:graphicData uri="http://schemas.openxmlformats.org/presentationml/2006/ole">
            <p:oleObj spid="_x0000_s8196" name="Equation" r:id="rId6" imgW="927000" imgH="469800" progId="Equation.DSMT4">
              <p:embed/>
            </p:oleObj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26C3-4303-4BB0-81F4-FFFE24680EF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Видео-семинар по аэромеханике ЦАГИ – ИТПМ СО РАН – СПбГПУ – НИИМ МГУ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86670"/>
            <a:ext cx="70202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КОЛЕБАНИЯ 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КАЧАЮЩЕЙСЯ ПРУЖИНЫ ПРИ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РЕЗОНАНСЕ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980728"/>
            <a:ext cx="1365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Литература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340768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1. </a:t>
            </a:r>
            <a:r>
              <a:rPr lang="en-US" sz="1200" b="1" dirty="0" smtClean="0"/>
              <a:t>Fermi E. </a:t>
            </a:r>
            <a:r>
              <a:rPr lang="en-US" sz="1200" b="1" dirty="0" err="1" smtClean="0"/>
              <a:t>Uber</a:t>
            </a:r>
            <a:r>
              <a:rPr lang="en-US" sz="1200" b="1" dirty="0" smtClean="0"/>
              <a:t> den </a:t>
            </a:r>
            <a:r>
              <a:rPr lang="en-US" sz="1200" b="1" dirty="0" err="1" smtClean="0"/>
              <a:t>Ramaneffect</a:t>
            </a:r>
            <a:r>
              <a:rPr lang="en-US" sz="1200" b="1" dirty="0" smtClean="0"/>
              <a:t> des </a:t>
            </a:r>
            <a:r>
              <a:rPr lang="en-US" sz="1200" b="1" dirty="0" err="1" smtClean="0"/>
              <a:t>Kohlendioxyds</a:t>
            </a:r>
            <a:r>
              <a:rPr lang="en-US" sz="1200" b="1" dirty="0" smtClean="0"/>
              <a:t>. Zs. F. Phys. 71. 1931. 250.</a:t>
            </a:r>
            <a:endParaRPr lang="ru-RU" sz="1200" b="1" dirty="0" smtClean="0"/>
          </a:p>
          <a:p>
            <a:r>
              <a:rPr lang="ru-RU" sz="1200" b="1" dirty="0" smtClean="0"/>
              <a:t>2. Витт А. А., Горелик Г. С. «Журн. </a:t>
            </a:r>
            <a:r>
              <a:rPr lang="ru-RU" sz="1200" b="1" dirty="0" err="1" smtClean="0"/>
              <a:t>техн</a:t>
            </a:r>
            <a:r>
              <a:rPr lang="ru-RU" sz="1200" b="1" dirty="0" smtClean="0"/>
              <a:t>. физики», 1933, т. 3, № 2 – 3, с. 294-307.</a:t>
            </a:r>
          </a:p>
          <a:p>
            <a:r>
              <a:rPr lang="ru-RU" sz="1200" b="1" dirty="0" smtClean="0"/>
              <a:t>3. Горелик Г.С. Колебания и волны. М.: </a:t>
            </a:r>
            <a:r>
              <a:rPr lang="ru-RU" sz="1200" b="1" dirty="0" err="1" smtClean="0"/>
              <a:t>Физматлит</a:t>
            </a:r>
            <a:r>
              <a:rPr lang="ru-RU" sz="1200" b="1" dirty="0" smtClean="0"/>
              <a:t>, 1959. 572~с.</a:t>
            </a:r>
          </a:p>
          <a:p>
            <a:r>
              <a:rPr lang="ru-RU" sz="1200" b="1" dirty="0" smtClean="0"/>
              <a:t>4. </a:t>
            </a:r>
            <a:r>
              <a:rPr lang="ru-RU" sz="1200" b="1" dirty="0" err="1" smtClean="0"/>
              <a:t>Старжинский</a:t>
            </a:r>
            <a:r>
              <a:rPr lang="ru-RU" sz="1200" b="1" dirty="0" smtClean="0"/>
              <a:t> В.М. Прикладные методы</a:t>
            </a:r>
          </a:p>
          <a:p>
            <a:r>
              <a:rPr lang="ru-RU" sz="1200" b="1" dirty="0" smtClean="0"/>
              <a:t>нелинейных колебаний.  М.: Наука, 1977. 256~с.</a:t>
            </a:r>
          </a:p>
          <a:p>
            <a:r>
              <a:rPr lang="ru-RU" sz="1200" b="1" dirty="0" smtClean="0"/>
              <a:t>5</a:t>
            </a:r>
            <a:r>
              <a:rPr lang="en-US" sz="1200" b="1" dirty="0" smtClean="0"/>
              <a:t>. </a:t>
            </a:r>
            <a:r>
              <a:rPr lang="ru-RU" sz="1200" b="1" dirty="0" smtClean="0"/>
              <a:t>Петров А. Г. // Доклады РАН. 2014. Т. 454. № 1. С. 42 -– 46.</a:t>
            </a:r>
          </a:p>
          <a:p>
            <a:r>
              <a:rPr lang="ru-RU" sz="1200" b="1" dirty="0" smtClean="0"/>
              <a:t>6. </a:t>
            </a:r>
            <a:r>
              <a:rPr lang="ru-RU" sz="1200" b="1" dirty="0" err="1" smtClean="0"/>
              <a:t>Вановский</a:t>
            </a:r>
            <a:r>
              <a:rPr lang="ru-RU" sz="1200" b="1" dirty="0" smtClean="0"/>
              <a:t> В.В. Петров А.Г. Резонансный механизм дробления газового пузырька в жидкости // Доклады РАН. 2012, том 444, № 4, с. 385–389</a:t>
            </a:r>
          </a:p>
          <a:p>
            <a:r>
              <a:rPr lang="ru-RU" sz="1200" b="1" dirty="0" smtClean="0"/>
              <a:t>7. Петров А.Г.  //МТТ. № 3. 2017г.  </a:t>
            </a:r>
            <a:r>
              <a:rPr lang="en-US" sz="1200" b="1" dirty="0" smtClean="0"/>
              <a:t>C. 18 -- </a:t>
            </a:r>
            <a:r>
              <a:rPr lang="ru-RU" sz="1200" b="1" dirty="0" smtClean="0"/>
              <a:t>30</a:t>
            </a:r>
            <a:r>
              <a:rPr lang="en-US" sz="1200" b="1" dirty="0" smtClean="0"/>
              <a:t>.</a:t>
            </a:r>
          </a:p>
          <a:p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2071678"/>
            <a:ext cx="3886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-131763" algn="l"/>
              </a:tabLst>
            </a:pPr>
            <a:r>
              <a:rPr lang="ru-RU" sz="16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Уравнения движения при резонансе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153025" y="2587625"/>
          <a:ext cx="3446463" cy="1663700"/>
        </p:xfrm>
        <a:graphic>
          <a:graphicData uri="http://schemas.openxmlformats.org/presentationml/2006/ole">
            <p:oleObj spid="_x0000_s43010" name="Equation" r:id="rId3" imgW="2209680" imgH="1066680" progId="Equation.DSMT4">
              <p:embed/>
            </p:oleObj>
          </a:graphicData>
        </a:graphic>
      </p:graphicFrame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1567437" cy="175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0648"/>
            <a:ext cx="1840395" cy="177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3513138" y="4508500"/>
          <a:ext cx="5422900" cy="1530350"/>
        </p:xfrm>
        <a:graphic>
          <a:graphicData uri="http://schemas.openxmlformats.org/presentationml/2006/ole">
            <p:oleObj spid="_x0000_s43014" name="Equation" r:id="rId6" imgW="3149280" imgH="888840" progId="Equation.DSMT4">
              <p:embed/>
            </p:oleObj>
          </a:graphicData>
        </a:graphic>
      </p:graphicFrame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00504"/>
            <a:ext cx="2939361" cy="248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7413</TotalTime>
  <Words>778</Words>
  <Application>Microsoft Office PowerPoint</Application>
  <PresentationFormat>Экран (4:3)</PresentationFormat>
  <Paragraphs>151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 Office</vt:lpstr>
      <vt:lpstr>MathType 6.0 Equation</vt:lpstr>
      <vt:lpstr>Equation</vt:lpstr>
      <vt:lpstr>Document</vt:lpstr>
      <vt:lpstr>Слайд 1</vt:lpstr>
      <vt:lpstr>  Петров А.Г. Аналитическая гидродинамика</vt:lpstr>
      <vt:lpstr> Lagrange J.L.  Mécanique analytique. 1788. </vt:lpstr>
      <vt:lpstr>Глава 1. Предварительные сведения. </vt:lpstr>
      <vt:lpstr>Глава 2. Вывод вариационного уравнения Гамильтона для движения тела в жидкости.</vt:lpstr>
      <vt:lpstr>Глава 3.Динамика твердых и деформирующихся тел в жидкости, покоящейся на бесконечности </vt:lpstr>
      <vt:lpstr>Глава 4. Некоторые проблемы кавитации</vt:lpstr>
      <vt:lpstr>Глава 5. Движение тела в неоднородном потоке.</vt:lpstr>
      <vt:lpstr>Слайд 9</vt:lpstr>
      <vt:lpstr>Слайд 10</vt:lpstr>
      <vt:lpstr>Спектр CO2. Резонанс Ферми.</vt:lpstr>
      <vt:lpstr>Слайд 12</vt:lpstr>
      <vt:lpstr>Глава 6.  Системы с бесконечным числом степеней свободы</vt:lpstr>
      <vt:lpstr>  Прогрессивные волны в жидкости бесконечной глубины   </vt:lpstr>
      <vt:lpstr>Слайд 15</vt:lpstr>
      <vt:lpstr>Слайд 16</vt:lpstr>
      <vt:lpstr>Слайд 17</vt:lpstr>
      <vt:lpstr>Волновой перенос массы</vt:lpstr>
      <vt:lpstr>Капиллярно-гравитационные волны</vt:lpstr>
      <vt:lpstr>Приближение Бусинеска для каналов и струй</vt:lpstr>
      <vt:lpstr>Слайд 21</vt:lpstr>
      <vt:lpstr>Плоская задача о движении полости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532</cp:revision>
  <dcterms:created xsi:type="dcterms:W3CDTF">2013-10-01T08:58:29Z</dcterms:created>
  <dcterms:modified xsi:type="dcterms:W3CDTF">2017-10-01T21:15:55Z</dcterms:modified>
</cp:coreProperties>
</file>