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6" r:id="rId5"/>
    <p:sldMasterId id="2147483666" r:id="rId6"/>
    <p:sldMasterId id="2147483667" r:id="rId7"/>
    <p:sldMasterId id="2147483669" r:id="rId8"/>
  </p:sldMasterIdLst>
  <p:notesMasterIdLst>
    <p:notesMasterId r:id="rId31"/>
  </p:notesMasterIdLst>
  <p:sldIdLst>
    <p:sldId id="256" r:id="rId9"/>
    <p:sldId id="285" r:id="rId10"/>
    <p:sldId id="306" r:id="rId11"/>
    <p:sldId id="307" r:id="rId12"/>
    <p:sldId id="308" r:id="rId13"/>
    <p:sldId id="309" r:id="rId14"/>
    <p:sldId id="310" r:id="rId15"/>
    <p:sldId id="312" r:id="rId16"/>
    <p:sldId id="292" r:id="rId17"/>
    <p:sldId id="296" r:id="rId18"/>
    <p:sldId id="273" r:id="rId19"/>
    <p:sldId id="299" r:id="rId20"/>
    <p:sldId id="293" r:id="rId21"/>
    <p:sldId id="298" r:id="rId22"/>
    <p:sldId id="294" r:id="rId23"/>
    <p:sldId id="302" r:id="rId24"/>
    <p:sldId id="288" r:id="rId25"/>
    <p:sldId id="300" r:id="rId26"/>
    <p:sldId id="303" r:id="rId27"/>
    <p:sldId id="314" r:id="rId28"/>
    <p:sldId id="311" r:id="rId29"/>
    <p:sldId id="301" r:id="rId3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8" autoAdjust="0"/>
    <p:restoredTop sz="94723" autoAdjust="0"/>
  </p:normalViewPr>
  <p:slideViewPr>
    <p:cSldViewPr>
      <p:cViewPr varScale="1">
        <p:scale>
          <a:sx n="107" d="100"/>
          <a:sy n="107" d="100"/>
        </p:scale>
        <p:origin x="16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7" tIns="47778" rIns="95557" bIns="4777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7" tIns="47778" rIns="95557" bIns="477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7" tIns="47778" rIns="95557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7" tIns="47778" rIns="95557" bIns="4777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7" tIns="47778" rIns="95557" bIns="477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DB70CA0-170F-4A0A-B9C6-94BB8544C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4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7281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24430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786043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D628-3152-4257-852B-218EDE57E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8013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2405-B612-47F4-88BE-DD7425780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6171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35A-2F06-45A0-81E9-D842D9C13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680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99CC-8123-4471-8B10-5335A7AFD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5228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D25B-064C-4065-9B29-56299B240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4221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729D-E671-41E8-81E6-353A1B525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7971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C995-D9CA-42B2-8B4C-7791D6CCC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6527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78B1-D5E4-4022-A470-4EE609BB4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763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03782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F343-AC65-41C9-BA82-9CE29C882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0133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1E71-30C8-406C-81F9-F8A42F538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6416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2381-DD89-4858-892F-C29D08454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203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ABFC-BD9C-459A-9FF8-291E31233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2040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A292-8682-47DC-AB64-E77BC95BC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77832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5028-43AD-4400-B392-1C4507790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53084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8F21-5A26-4636-ADE6-473AEFE91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0198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179C-F1D9-4258-BDE5-8134EED78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9672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220D-723E-4430-A7AF-DF1932DB7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7429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2927-D2CB-422D-BBED-4E70261B2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5148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95381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8157-EA4B-49B3-A850-A201A6009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41049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2ABA-154F-4A1D-AD7A-352E530AB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64410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32BB-B4A4-4A0F-9512-13DC49F4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7053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3B7E-0BA5-498E-95D1-D8504105C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52154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3342-0809-4D71-BCBB-C07727914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39031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13FD-A2DC-407F-8E13-936006C1F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4628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3C5D-55A3-4AA1-8431-C7E7F1799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66960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DDEE-B252-48C3-801D-D156D18F2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60600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1365-91E8-46F6-8884-24A3D5101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04558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94C7-DAD0-4C53-A498-4C03191D2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2265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603644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B0C0-0120-432C-8FC8-36E61F293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48107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A549-8DA5-4934-A5CA-CE16ED5E6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36796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1EE4-B9CE-4FEC-B1C7-BB2210D9E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76055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D9E5-8059-4D43-8C5A-CBF1EEE02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36063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1984-F766-4BD2-8A0D-40FA0597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51634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8E7F-BA01-4D91-8B1D-9486EB24C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37378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41A8-A5AA-4E7F-974F-6C9F8C157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24360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A319-2E86-4B74-AF82-DF7393DA6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8444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E572-58C2-4979-8974-58CEA29FD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4976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019D-A4AA-40E9-84EB-E66A39749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6855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038712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3BB60-58B1-4E35-B6CE-C3CC3E3B0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684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5465F-1396-401F-AFEE-430D7177D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81261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40B44-63E1-4C51-A461-BD49D0FAF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29576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B905-5C97-4FAD-A82A-F69B07DF1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7942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DB6C5-3A97-404D-9318-8B956A9F4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90667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0D55-FBA6-40EF-9958-C473DE7C7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86817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BBF94-8304-4BCD-B9BF-06A80E84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4082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9192739"/>
      </p:ext>
    </p:extLst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6201117"/>
      </p:ext>
    </p:extLst>
  </p:cSld>
  <p:clrMapOvr>
    <a:masterClrMapping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5874393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907338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2266128"/>
      </p:ext>
    </p:extLst>
  </p:cSld>
  <p:clrMapOvr>
    <a:masterClrMapping/>
  </p:clrMapOvr>
  <p:transition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073986"/>
      </p:ext>
    </p:extLst>
  </p:cSld>
  <p:clrMapOvr>
    <a:masterClrMapping/>
  </p:clrMapOvr>
  <p:transition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25067400"/>
      </p:ext>
    </p:extLst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85386"/>
      </p:ext>
    </p:extLst>
  </p:cSld>
  <p:clrMapOvr>
    <a:masterClrMapping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1083844"/>
      </p:ext>
    </p:extLst>
  </p:cSld>
  <p:clrMapOvr>
    <a:masterClrMapping/>
  </p:clrMapOvr>
  <p:transition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6885886"/>
      </p:ext>
    </p:extLst>
  </p:cSld>
  <p:clrMapOvr>
    <a:masterClrMapping/>
  </p:clrMapOvr>
  <p:transition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4628169"/>
      </p:ext>
    </p:extLst>
  </p:cSld>
  <p:clrMapOvr>
    <a:masterClrMapping/>
  </p:clrMapOvr>
  <p:transition>
    <p:spli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2364615"/>
      </p:ext>
    </p:extLst>
  </p:cSld>
  <p:clrMapOvr>
    <a:masterClrMapping/>
  </p:clrMapOvr>
  <p:transition>
    <p:spli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55910810"/>
      </p:ext>
    </p:extLst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2918049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39401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4564684"/>
      </p:ext>
    </p:extLst>
  </p:cSld>
  <p:clrMapOvr>
    <a:masterClrMapping/>
  </p:clrMapOvr>
  <p:transition>
    <p:spli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5977827"/>
      </p:ext>
    </p:extLst>
  </p:cSld>
  <p:clrMapOvr>
    <a:masterClrMapping/>
  </p:clrMapOvr>
  <p:transition>
    <p:spli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496034"/>
      </p:ext>
    </p:extLst>
  </p:cSld>
  <p:clrMapOvr>
    <a:masterClrMapping/>
  </p:clrMapOvr>
  <p:transition>
    <p:spli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582100"/>
      </p:ext>
    </p:extLst>
  </p:cSld>
  <p:clrMapOvr>
    <a:masterClrMapping/>
  </p:clrMapOvr>
  <p:transition>
    <p:spli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9045"/>
      </p:ext>
    </p:extLst>
  </p:cSld>
  <p:clrMapOvr>
    <a:masterClrMapping/>
  </p:clrMapOvr>
  <p:transition>
    <p:spli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6940816"/>
      </p:ext>
    </p:extLst>
  </p:cSld>
  <p:clrMapOvr>
    <a:masterClrMapping/>
  </p:clrMapOvr>
  <p:transition>
    <p:spli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7277254"/>
      </p:ext>
    </p:extLst>
  </p:cSld>
  <p:clrMapOvr>
    <a:masterClrMapping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0205204"/>
      </p:ext>
    </p:extLst>
  </p:cSld>
  <p:clrMapOvr>
    <a:masterClrMapping/>
  </p:clrMapOvr>
  <p:transition>
    <p:spli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6293208"/>
      </p:ext>
    </p:extLst>
  </p:cSld>
  <p:clrMapOvr>
    <a:masterClrMapping/>
  </p:clrMapOvr>
  <p:transition>
    <p:spli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89890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738784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1195352"/>
      </p:ext>
    </p:extLst>
  </p:cSld>
  <p:clrMapOvr>
    <a:masterClrMapping/>
  </p:clrMapOvr>
  <p:transition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4287365"/>
      </p:ext>
    </p:extLst>
  </p:cSld>
  <p:clrMapOvr>
    <a:masterClrMapping/>
  </p:clrMapOvr>
  <p:transition>
    <p:spli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0789617"/>
      </p:ext>
    </p:extLst>
  </p:cSld>
  <p:clrMapOvr>
    <a:masterClrMapping/>
  </p:clrMapOvr>
  <p:transition>
    <p:spli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344388"/>
      </p:ext>
    </p:extLst>
  </p:cSld>
  <p:clrMapOvr>
    <a:masterClrMapping/>
  </p:clrMapOvr>
  <p:transition>
    <p:spli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8861778"/>
      </p:ext>
    </p:extLst>
  </p:cSld>
  <p:clrMapOvr>
    <a:masterClrMapping/>
  </p:clrMapOvr>
  <p:transition>
    <p:spli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168853"/>
      </p:ext>
    </p:extLst>
  </p:cSld>
  <p:clrMapOvr>
    <a:masterClrMapping/>
  </p:clrMapOvr>
  <p:transition>
    <p:spli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072320"/>
      </p:ext>
    </p:extLst>
  </p:cSld>
  <p:clrMapOvr>
    <a:masterClrMapping/>
  </p:clrMapOvr>
  <p:transition>
    <p:spli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8956068"/>
      </p:ext>
    </p:extLst>
  </p:cSld>
  <p:clrMapOvr>
    <a:masterClrMapping/>
  </p:clrMapOvr>
  <p:transition>
    <p:split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0820142"/>
      </p:ext>
    </p:extLst>
  </p:cSld>
  <p:clrMapOvr>
    <a:masterClrMapping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3685704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87789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1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1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9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" Target="../slides/slide11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" Target="../slides/slide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" Target="../slides/slide1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hyperlink" Target="http://www.rosatom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9.xml"/><Relationship Id="rId16" Type="http://schemas.openxmlformats.org/officeDocument/2006/relationships/slide" Target="../slides/slide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17" Type="http://schemas.openxmlformats.org/officeDocument/2006/relationships/slide" Target="../slides/slide11.xml"/><Relationship Id="rId2" Type="http://schemas.openxmlformats.org/officeDocument/2006/relationships/slideLayout" Target="../slideLayouts/slideLayout80.xml"/><Relationship Id="rId16" Type="http://schemas.openxmlformats.org/officeDocument/2006/relationships/slide" Target="../slides/slide9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33" r:id="rId1"/>
    <p:sldLayoutId id="2147487534" r:id="rId2"/>
    <p:sldLayoutId id="2147487535" r:id="rId3"/>
    <p:sldLayoutId id="2147487536" r:id="rId4"/>
    <p:sldLayoutId id="2147487537" r:id="rId5"/>
    <p:sldLayoutId id="2147487538" r:id="rId6"/>
    <p:sldLayoutId id="2147487539" r:id="rId7"/>
    <p:sldLayoutId id="2147487540" r:id="rId8"/>
    <p:sldLayoutId id="2147487541" r:id="rId9"/>
    <p:sldLayoutId id="2147487542" r:id="rId10"/>
    <p:sldLayoutId id="2147487543" r:id="rId11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E3B9A687-060B-403B-A04B-E8CD1BB47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3" name="Oval 6">
            <a:hlinkClick r:id="rId14" action="ppaction://hlinksldjump" tooltip="Перейти в начало первого раздела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54" name="Oval 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2055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44" r:id="rId1"/>
    <p:sldLayoutId id="2147487545" r:id="rId2"/>
    <p:sldLayoutId id="2147487546" r:id="rId3"/>
    <p:sldLayoutId id="2147487547" r:id="rId4"/>
    <p:sldLayoutId id="2147487548" r:id="rId5"/>
    <p:sldLayoutId id="2147487549" r:id="rId6"/>
    <p:sldLayoutId id="2147487550" r:id="rId7"/>
    <p:sldLayoutId id="2147487551" r:id="rId8"/>
    <p:sldLayoutId id="2147487552" r:id="rId9"/>
    <p:sldLayoutId id="2147487553" r:id="rId10"/>
    <p:sldLayoutId id="2147487554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3A64EA3-0849-4774-8A7A-7BAE47698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07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7" name="Oval 3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078" name="Oval 4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79" name="Oval 4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55" r:id="rId1"/>
    <p:sldLayoutId id="2147487556" r:id="rId2"/>
    <p:sldLayoutId id="2147487557" r:id="rId3"/>
    <p:sldLayoutId id="2147487558" r:id="rId4"/>
    <p:sldLayoutId id="2147487559" r:id="rId5"/>
    <p:sldLayoutId id="2147487560" r:id="rId6"/>
    <p:sldLayoutId id="2147487561" r:id="rId7"/>
    <p:sldLayoutId id="2147487562" r:id="rId8"/>
    <p:sldLayoutId id="2147487563" r:id="rId9"/>
    <p:sldLayoutId id="2147487564" r:id="rId10"/>
    <p:sldLayoutId id="2147487565" r:id="rId11"/>
    <p:sldLayoutId id="2147487566" r:id="rId12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A65CD4D-9BC0-4A00-ADE4-57A68EA89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10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1" name="Oval 3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4102" name="Oval 3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4103" name="Oval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67" r:id="rId1"/>
    <p:sldLayoutId id="2147487568" r:id="rId2"/>
    <p:sldLayoutId id="2147487569" r:id="rId3"/>
    <p:sldLayoutId id="2147487570" r:id="rId4"/>
    <p:sldLayoutId id="2147487571" r:id="rId5"/>
    <p:sldLayoutId id="2147487572" r:id="rId6"/>
    <p:sldLayoutId id="2147487573" r:id="rId7"/>
    <p:sldLayoutId id="2147487574" r:id="rId8"/>
    <p:sldLayoutId id="2147487575" r:id="rId9"/>
    <p:sldLayoutId id="2147487576" r:id="rId10"/>
    <p:sldLayoutId id="2147487577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D9FCBC6C-6684-4663-9E50-A0782AB8A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2" r:id="rId1"/>
    <p:sldLayoutId id="2147487523" r:id="rId2"/>
    <p:sldLayoutId id="2147487524" r:id="rId3"/>
    <p:sldLayoutId id="2147487525" r:id="rId4"/>
    <p:sldLayoutId id="2147487526" r:id="rId5"/>
    <p:sldLayoutId id="2147487527" r:id="rId6"/>
    <p:sldLayoutId id="2147487528" r:id="rId7"/>
    <p:sldLayoutId id="2147487529" r:id="rId8"/>
    <p:sldLayoutId id="2147487530" r:id="rId9"/>
    <p:sldLayoutId id="2147487531" r:id="rId10"/>
    <p:sldLayoutId id="2147487532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4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6147" name="Oval 6"/>
          <p:cNvSpPr>
            <a:spLocks noChangeArrowheads="1"/>
          </p:cNvSpPr>
          <p:nvPr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148" name="Oval 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49" name="Oval 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150" name="Picture 13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78" r:id="rId1"/>
    <p:sldLayoutId id="2147487579" r:id="rId2"/>
    <p:sldLayoutId id="2147487580" r:id="rId3"/>
    <p:sldLayoutId id="2147487581" r:id="rId4"/>
    <p:sldLayoutId id="2147487582" r:id="rId5"/>
    <p:sldLayoutId id="2147487583" r:id="rId6"/>
    <p:sldLayoutId id="2147487584" r:id="rId7"/>
    <p:sldLayoutId id="2147487585" r:id="rId8"/>
    <p:sldLayoutId id="2147487586" r:id="rId9"/>
    <p:sldLayoutId id="2147487587" r:id="rId10"/>
    <p:sldLayoutId id="2147487588" r:id="rId11"/>
  </p:sldLayoutIdLst>
  <p:transition>
    <p:split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2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7172" name="Oval 3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3" name="Oval 32"/>
          <p:cNvSpPr>
            <a:spLocks noChangeArrowheads="1"/>
          </p:cNvSpPr>
          <p:nvPr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7174" name="Oval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717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9" r:id="rId1"/>
    <p:sldLayoutId id="2147487590" r:id="rId2"/>
    <p:sldLayoutId id="2147487591" r:id="rId3"/>
    <p:sldLayoutId id="2147487592" r:id="rId4"/>
    <p:sldLayoutId id="2147487593" r:id="rId5"/>
    <p:sldLayoutId id="2147487594" r:id="rId6"/>
    <p:sldLayoutId id="2147487595" r:id="rId7"/>
    <p:sldLayoutId id="2147487596" r:id="rId8"/>
    <p:sldLayoutId id="2147487597" r:id="rId9"/>
    <p:sldLayoutId id="2147487598" r:id="rId10"/>
    <p:sldLayoutId id="2147487599" r:id="rId11"/>
  </p:sldLayoutIdLst>
  <p:transition>
    <p:split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2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>
                <a:solidFill>
                  <a:schemeClr val="hlink"/>
                </a:solidFill>
              </a:rPr>
              <a:t>www.rosatom.ru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8196" name="Oval 3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197" name="Oval 4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98" name="Oval 41"/>
          <p:cNvSpPr>
            <a:spLocks noChangeArrowheads="1"/>
          </p:cNvSpPr>
          <p:nvPr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81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20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00" r:id="rId1"/>
    <p:sldLayoutId id="2147487601" r:id="rId2"/>
    <p:sldLayoutId id="2147487602" r:id="rId3"/>
    <p:sldLayoutId id="2147487603" r:id="rId4"/>
    <p:sldLayoutId id="2147487604" r:id="rId5"/>
    <p:sldLayoutId id="2147487605" r:id="rId6"/>
    <p:sldLayoutId id="2147487606" r:id="rId7"/>
    <p:sldLayoutId id="2147487607" r:id="rId8"/>
    <p:sldLayoutId id="2147487608" r:id="rId9"/>
    <p:sldLayoutId id="2147487609" r:id="rId10"/>
    <p:sldLayoutId id="2147487610" r:id="rId11"/>
  </p:sldLayoutIdLst>
  <p:transition>
    <p:split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Подзаголовок 11"/>
          <p:cNvSpPr>
            <a:spLocks/>
          </p:cNvSpPr>
          <p:nvPr/>
        </p:nvSpPr>
        <p:spPr bwMode="auto">
          <a:xfrm>
            <a:off x="609600" y="3581400"/>
            <a:ext cx="825658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0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0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0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0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6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600" b="1">
              <a:solidFill>
                <a:schemeClr val="bg2"/>
              </a:solidFill>
            </a:endParaRPr>
          </a:p>
        </p:txBody>
      </p:sp>
      <p:sp>
        <p:nvSpPr>
          <p:cNvPr id="90115" name="Подзаголовок 11"/>
          <p:cNvSpPr>
            <a:spLocks/>
          </p:cNvSpPr>
          <p:nvPr/>
        </p:nvSpPr>
        <p:spPr bwMode="auto">
          <a:xfrm>
            <a:off x="2819400" y="533400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>
                <a:solidFill>
                  <a:schemeClr val="bg2"/>
                </a:solidFill>
              </a:rPr>
              <a:t>Инженерно-внедренческий центр «Технологика»</a:t>
            </a:r>
          </a:p>
        </p:txBody>
      </p:sp>
      <p:sp>
        <p:nvSpPr>
          <p:cNvPr id="90116" name="Text Box 11"/>
          <p:cNvSpPr txBox="1">
            <a:spLocks noChangeArrowheads="1"/>
          </p:cNvSpPr>
          <p:nvPr/>
        </p:nvSpPr>
        <p:spPr bwMode="auto">
          <a:xfrm>
            <a:off x="152400" y="2085975"/>
            <a:ext cx="8839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3200" b="1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3200" b="1">
                <a:solidFill>
                  <a:schemeClr val="hlink"/>
                </a:solidFill>
              </a:rPr>
              <a:t>Автоматизация и диспетчеризация инженерных систем</a:t>
            </a:r>
          </a:p>
        </p:txBody>
      </p:sp>
      <p:sp>
        <p:nvSpPr>
          <p:cNvPr id="90117" name="Прямоугольник 7"/>
          <p:cNvSpPr>
            <a:spLocks noChangeArrowheads="1"/>
          </p:cNvSpPr>
          <p:nvPr/>
        </p:nvSpPr>
        <p:spPr bwMode="auto">
          <a:xfrm>
            <a:off x="381000" y="152400"/>
            <a:ext cx="1447800" cy="1752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8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09800" y="1524000"/>
            <a:ext cx="69342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0119" name="Прямоугольник 7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pic>
        <p:nvPicPr>
          <p:cNvPr id="901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2438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3513"/>
            <a:ext cx="8207375" cy="903287"/>
          </a:xfrm>
        </p:spPr>
        <p:txBody>
          <a:bodyPr/>
          <a:lstStyle/>
          <a:p>
            <a:pPr algn="ctr"/>
            <a:r>
              <a:rPr lang="ru-RU" altLang="en-US" sz="2800"/>
              <a:t>Разработка проектной документации</a:t>
            </a:r>
            <a:endParaRPr lang="en-US" altLang="en-US" sz="2800"/>
          </a:p>
        </p:txBody>
      </p:sp>
      <p:sp>
        <p:nvSpPr>
          <p:cNvPr id="93187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11</a:t>
            </a:r>
          </a:p>
        </p:txBody>
      </p:sp>
      <p:pic>
        <p:nvPicPr>
          <p:cNvPr id="931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95400"/>
            <a:ext cx="7010400" cy="5038725"/>
          </a:xfrm>
          <a:noFill/>
          <a:ln w="28575" cap="flat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48491"/>
            </a:prstShdw>
          </a:effectLst>
        </p:spPr>
      </p:pic>
      <p:sp>
        <p:nvSpPr>
          <p:cNvPr id="93189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FF2A95DA-7FDE-429E-BC8A-2FAD8FA6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06925"/>
            <a:ext cx="3200400" cy="1720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4849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altLang="en-US" sz="2800"/>
              <a:t>Изготовление щитов АСУТП</a:t>
            </a:r>
            <a:endParaRPr lang="en-US" altLang="en-US" sz="2800"/>
          </a:p>
        </p:txBody>
      </p:sp>
      <p:sp>
        <p:nvSpPr>
          <p:cNvPr id="94211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12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001713" y="1600200"/>
            <a:ext cx="69992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  <a:defRPr/>
            </a:pPr>
            <a:endParaRPr lang="ru-RU" sz="1700" dirty="0">
              <a:latin typeface="Corbel" pitchFamily="34" charset="0"/>
            </a:endParaRPr>
          </a:p>
          <a:p>
            <a:pPr marL="358775" indent="-358775" algn="ctr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lang="ru-RU" sz="1600" b="1" dirty="0">
                <a:latin typeface="Arial" charset="0"/>
              </a:rPr>
              <a:t>Нами изготавливаются: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  <a:defRPr/>
            </a:pPr>
            <a:r>
              <a:rPr lang="ru-RU" sz="1700" dirty="0">
                <a:latin typeface="Corbel" pitchFamily="34" charset="0"/>
              </a:rPr>
              <a:t>низковольтные щиты автоматизации по собственным разработкам;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  <a:defRPr/>
            </a:pPr>
            <a:r>
              <a:rPr lang="ru-RU" sz="1700" dirty="0">
                <a:latin typeface="Corbel" pitchFamily="34" charset="0"/>
              </a:rPr>
              <a:t>щиты диспетчеризации инженерных систем</a:t>
            </a:r>
            <a:r>
              <a:rPr lang="en-US" sz="1700" dirty="0">
                <a:latin typeface="Corbel" pitchFamily="34" charset="0"/>
              </a:rPr>
              <a:t>;</a:t>
            </a:r>
            <a:endParaRPr lang="ru-RU" sz="1700" dirty="0">
              <a:latin typeface="Corbel" pitchFamily="34" charset="0"/>
            </a:endParaRP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  <a:defRPr/>
            </a:pPr>
            <a:r>
              <a:rPr lang="ru-RU" sz="1700" dirty="0">
                <a:latin typeface="Corbel" pitchFamily="34" charset="0"/>
              </a:rPr>
              <a:t>комплектные устройства, производимые под заказ по требованиям Заказчика. 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700" dirty="0">
              <a:latin typeface="Corbel" pitchFamily="34" charset="0"/>
            </a:endParaRPr>
          </a:p>
          <a:p>
            <a:pPr marL="185738" indent="-185738" eaLnBrk="1" hangingPunct="1">
              <a:spcBef>
                <a:spcPct val="10000"/>
              </a:spcBef>
              <a:spcAft>
                <a:spcPct val="20000"/>
              </a:spcAft>
              <a:defRPr/>
            </a:pPr>
            <a:endParaRPr lang="ru-RU" sz="1600" dirty="0">
              <a:solidFill>
                <a:srgbClr val="414142"/>
              </a:solidFill>
              <a:latin typeface="Arial" charset="0"/>
            </a:endParaRPr>
          </a:p>
        </p:txBody>
      </p:sp>
      <p:sp>
        <p:nvSpPr>
          <p:cNvPr id="94214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altLang="en-US" sz="2800"/>
              <a:t>Изготовление щитов АСУТП</a:t>
            </a:r>
            <a:endParaRPr lang="en-US" altLang="en-US" sz="2800"/>
          </a:p>
        </p:txBody>
      </p:sp>
      <p:sp>
        <p:nvSpPr>
          <p:cNvPr id="95235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13</a:t>
            </a:r>
          </a:p>
        </p:txBody>
      </p:sp>
      <p:sp>
        <p:nvSpPr>
          <p:cNvPr id="95236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pic>
        <p:nvPicPr>
          <p:cNvPr id="95237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377950"/>
            <a:ext cx="7305675" cy="4870450"/>
          </a:xfr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14</a:t>
            </a:r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252413" y="161925"/>
            <a:ext cx="8639175" cy="9032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800" b="1">
                <a:solidFill>
                  <a:schemeClr val="bg1"/>
                </a:solidFill>
              </a:rPr>
              <a:t>Монтажные и наладочные работы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800" b="1">
                <a:solidFill>
                  <a:schemeClr val="bg1"/>
                </a:solidFill>
              </a:rPr>
              <a:t>Ввод системы в эксплуатацию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8313" y="1433513"/>
            <a:ext cx="8389937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endParaRPr lang="ru-RU" sz="1700" dirty="0">
              <a:latin typeface="Corbel" pitchFamily="34" charset="0"/>
            </a:endParaRP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сборка и монтаж на объекте изготавливаемых шкафов и щитов;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монтаж кабельных сетей (прокладка и маркировка);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коммутация кабельных сетей;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установка активного оборудования, серверов, программно-технических комплексов, коммутация узлов сетей;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установка сетевого и специализированного программного обеспечения;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комплексные пуско-наладочные работы АСУТП и режимные настройки.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700" dirty="0">
              <a:latin typeface="Corbel" pitchFamily="34" charset="0"/>
            </a:endParaRPr>
          </a:p>
          <a:p>
            <a:pPr marL="185738" indent="-185738" eaLnBrk="1" hangingPunct="1">
              <a:spcBef>
                <a:spcPct val="10000"/>
              </a:spcBef>
              <a:spcAft>
                <a:spcPct val="20000"/>
              </a:spcAft>
              <a:defRPr/>
            </a:pPr>
            <a:endParaRPr lang="ru-RU" sz="1600" dirty="0">
              <a:solidFill>
                <a:srgbClr val="414142"/>
              </a:solidFill>
              <a:latin typeface="Arial" charset="0"/>
            </a:endParaRPr>
          </a:p>
        </p:txBody>
      </p:sp>
      <p:pic>
        <p:nvPicPr>
          <p:cNvPr id="962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289300" cy="1676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4849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Содержимое 7" descr="IMG_149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20813"/>
            <a:ext cx="6400800" cy="4800600"/>
          </a:xfrm>
          <a:noFill/>
          <a:effectLst>
            <a:outerShdw dist="50800" dir="2700000" algn="ctr" rotWithShape="0">
              <a:srgbClr val="808080"/>
            </a:outerShdw>
          </a:effectLst>
        </p:spPr>
      </p:pic>
      <p:sp>
        <p:nvSpPr>
          <p:cNvPr id="97283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15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52413" y="161925"/>
            <a:ext cx="8639175" cy="9032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800" b="1">
                <a:solidFill>
                  <a:schemeClr val="bg1"/>
                </a:solidFill>
              </a:rPr>
              <a:t>Монтажные и наладочные работы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800" b="1">
                <a:solidFill>
                  <a:schemeClr val="bg1"/>
                </a:solidFill>
              </a:rPr>
              <a:t>Ввод системы в эксплуатацию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97285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16</a:t>
            </a: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252413" y="161925"/>
            <a:ext cx="8639175" cy="9032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800" b="1">
                <a:solidFill>
                  <a:schemeClr val="bg1"/>
                </a:solidFill>
              </a:rPr>
              <a:t>Разработка специальных программных средств для PLC и HMI 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8313" y="1433513"/>
            <a:ext cx="8389937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endParaRPr lang="ru-RU" sz="1700" dirty="0">
              <a:latin typeface="Corbel" pitchFamily="34" charset="0"/>
            </a:endParaRP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разработка технологических программ для свободно программируемых логических контроллеров (</a:t>
            </a:r>
            <a:r>
              <a:rPr lang="en-US" sz="1700" dirty="0">
                <a:latin typeface="Corbel" pitchFamily="34" charset="0"/>
              </a:rPr>
              <a:t>PLC</a:t>
            </a:r>
            <a:r>
              <a:rPr lang="ru-RU" sz="1700" dirty="0">
                <a:latin typeface="Corbel" pitchFamily="34" charset="0"/>
              </a:rPr>
              <a:t>) в соответствии со стандартом IEC 61131-3;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разработка программного обеспечения для систем диспетчеризации и сбора данных;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разработка графических пользовательских интерфейсов управления с использованием реалистичной объемной (3</a:t>
            </a:r>
            <a:r>
              <a:rPr lang="en-US" sz="1700" dirty="0">
                <a:latin typeface="Corbel" pitchFamily="34" charset="0"/>
              </a:rPr>
              <a:t>D</a:t>
            </a:r>
            <a:r>
              <a:rPr lang="ru-RU" sz="1700" dirty="0">
                <a:latin typeface="Corbel" pitchFamily="34" charset="0"/>
              </a:rPr>
              <a:t>)</a:t>
            </a:r>
            <a:r>
              <a:rPr lang="en-US" sz="1700" dirty="0">
                <a:latin typeface="Corbel" pitchFamily="34" charset="0"/>
              </a:rPr>
              <a:t> </a:t>
            </a:r>
            <a:r>
              <a:rPr lang="ru-RU" sz="1700" dirty="0">
                <a:latin typeface="Corbel" pitchFamily="34" charset="0"/>
              </a:rPr>
              <a:t>графики;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системная интеграция оборудования различных производителей в единую среду контроля и управления;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сопровождение и модернизация прикладного программного обеспечения;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Разработка</a:t>
            </a:r>
            <a:r>
              <a:rPr lang="en-US" sz="1700" dirty="0">
                <a:latin typeface="Corbel" pitchFamily="34" charset="0"/>
              </a:rPr>
              <a:t> </a:t>
            </a:r>
            <a:r>
              <a:rPr lang="ru-RU" sz="1700" dirty="0">
                <a:latin typeface="Corbel" pitchFamily="34" charset="0"/>
              </a:rPr>
              <a:t>и интеграция </a:t>
            </a:r>
            <a:r>
              <a:rPr lang="en-US" sz="1700" dirty="0">
                <a:latin typeface="Corbel" pitchFamily="34" charset="0"/>
              </a:rPr>
              <a:t>MES-</a:t>
            </a:r>
            <a:r>
              <a:rPr lang="ru-RU" sz="1700" dirty="0">
                <a:latin typeface="Corbel" pitchFamily="34" charset="0"/>
              </a:rPr>
              <a:t>систем.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700" dirty="0">
              <a:latin typeface="Corbel" pitchFamily="34" charset="0"/>
            </a:endParaRPr>
          </a:p>
          <a:p>
            <a:pPr marL="185738" indent="-185738" eaLnBrk="1" hangingPunct="1">
              <a:spcBef>
                <a:spcPct val="10000"/>
              </a:spcBef>
              <a:spcAft>
                <a:spcPct val="20000"/>
              </a:spcAft>
              <a:defRPr/>
            </a:pPr>
            <a:endParaRPr lang="ru-RU" sz="1600" dirty="0">
              <a:solidFill>
                <a:srgbClr val="414142"/>
              </a:solidFill>
              <a:latin typeface="Arial" charset="0"/>
            </a:endParaRPr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3352800" cy="1643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4849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17</a:t>
            </a:r>
          </a:p>
        </p:txBody>
      </p:sp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252413" y="161925"/>
            <a:ext cx="8639175" cy="9032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2800" b="1">
                <a:solidFill>
                  <a:schemeClr val="bg1"/>
                </a:solidFill>
              </a:rPr>
              <a:t>Разработка специальных программных средств для PLC и HMI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99332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CA9C5-5E6B-4D16-94A5-E9368052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813" y="2438399"/>
            <a:ext cx="5723204" cy="390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Дисп1">
            <a:extLst>
              <a:ext uri="{FF2B5EF4-FFF2-40B4-BE49-F238E27FC236}">
                <a16:creationId xmlns:a16="http://schemas.microsoft.com/office/drawing/2014/main" id="{14D70BD4-CAF7-43F7-86EF-51D440DB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28"/>
            <a:ext cx="9144000" cy="524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61925"/>
            <a:ext cx="8639175" cy="903288"/>
          </a:xfrm>
        </p:spPr>
        <p:txBody>
          <a:bodyPr/>
          <a:lstStyle/>
          <a:p>
            <a:pPr algn="ctr"/>
            <a:r>
              <a:rPr lang="ru-RU" sz="2800"/>
              <a:t>Список выполненных объектов для  промышленной отрасли</a:t>
            </a:r>
          </a:p>
        </p:txBody>
      </p:sp>
      <p:sp>
        <p:nvSpPr>
          <p:cNvPr id="100355" name="Slide Number Placeholder 2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rgbClr val="003274"/>
                </a:solidFill>
              </a:rPr>
              <a:t>18</a:t>
            </a:r>
          </a:p>
        </p:txBody>
      </p:sp>
      <p:sp>
        <p:nvSpPr>
          <p:cNvPr id="100356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100357" name="Содержимое 5"/>
          <p:cNvSpPr>
            <a:spLocks noGrp="1"/>
          </p:cNvSpPr>
          <p:nvPr>
            <p:ph idx="1"/>
          </p:nvPr>
        </p:nvSpPr>
        <p:spPr>
          <a:xfrm>
            <a:off x="468313" y="1508125"/>
            <a:ext cx="8207375" cy="452755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44"/>
          <p:cNvGraphicFramePr>
            <a:graphicFrameLocks/>
          </p:cNvGraphicFramePr>
          <p:nvPr/>
        </p:nvGraphicFramePr>
        <p:xfrm>
          <a:off x="357158" y="1245972"/>
          <a:ext cx="8501123" cy="501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Наименование объекта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Реализованные системы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Проектиро-вание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Изготовление щитов автоматики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Программировани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 СМР и ПНР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ПАО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НижнекамскНефтеХим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Корпус опытной установки получения эластомеров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контроль параметров энергоносителей и технологических газов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ЗАО «Ионообменные технологии» 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Установка подготовки попутно-добываемой со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сверхвязкой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нефтью воды УППДВ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-350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Ашальчинское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месторождение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сверхвязкой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нефти ОАО «Татнефть»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Поставка оборудования и материалов, строительно-монтажные и пуско-наладочные работы по разделам АТХ </a:t>
                      </a: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и ЭОМ установки подготовки попутно-добываемой со </a:t>
                      </a:r>
                      <a:r>
                        <a:rPr lang="ru-RU" sz="900" dirty="0" err="1">
                          <a:latin typeface="+mn-lt"/>
                          <a:ea typeface="Calibri"/>
                          <a:cs typeface="Times New Roman"/>
                        </a:rPr>
                        <a:t>сверхвязкой</a:t>
                      </a: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 нефтью воды УППДВ</a:t>
                      </a: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-350</a:t>
                      </a: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ПАО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НижнекамскНефтеХим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Завод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АБС-пластикатов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Изготовление шкафов автоматики (41 шт.) для автоматизации технологического процесса,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общеобменной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вентиляции, пожаротушения и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газоанализа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ПАО «</a:t>
                      </a:r>
                      <a:r>
                        <a:rPr lang="ru-RU" sz="900" b="1" dirty="0" err="1">
                          <a:latin typeface="+mn-lt"/>
                          <a:ea typeface="Calibri"/>
                          <a:cs typeface="Times New Roman"/>
                        </a:rPr>
                        <a:t>НижнекамскНефтеХим</a:t>
                      </a: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+mn-lt"/>
                          <a:ea typeface="Calibri"/>
                          <a:cs typeface="Times New Roman"/>
                        </a:rPr>
                        <a:t>Завод СК</a:t>
                      </a:r>
                      <a:endParaRPr lang="ru-RU" sz="9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системы управления технологическим</a:t>
                      </a:r>
                      <a:r>
                        <a:rPr lang="ru-RU" sz="900" baseline="0" dirty="0">
                          <a:latin typeface="Arial"/>
                          <a:ea typeface="Calibri"/>
                          <a:cs typeface="Times New Roman"/>
                        </a:rPr>
                        <a:t> процессом (РСУ) цеха №1505 (И-2) завода СК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АО,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НижнекамскТехУглерод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установки декарбонизации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ФерриВатт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г. Зеленоград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установки «ВАТТ 600-6ИМД», предназначенной для нанесения покрытия из металлов на пластины термоэлектрических преобразователей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ФерриВатт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Калужский завод радиотехнической аппаратуры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установки «ВАТТ 400ИР2М», предназначенной для напыления пленок из меди, алюминия, хрома, титана, тантала, резистивных сплавов на подложки из керамики,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ситалла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и ферритов, методом термического распыления в высоком вакууме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ФерриВатт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Московский Энергетический Институт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вакуумной установки «Гефест 18-4М», предназначенной для модификации в вакууме функциональных поверхностей крупногабаритных элементов запорно-регулирующей арматуры и формирования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нанокомпозитных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покрытий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0359" name="Рисунок 7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252663"/>
            <a:ext cx="1539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Рисунок 8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2922588"/>
            <a:ext cx="1539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Рисунок 10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53695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Рисунок 12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949700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Рисунок 13" descr="Галочка ч_б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957638"/>
            <a:ext cx="1539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4" name="Рисунок 14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39497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5" name="Рисунок 15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4302125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6" name="Рисунок 16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43100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Рисунок 17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319588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8" name="Рисунок 18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5284788"/>
            <a:ext cx="1539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9" name="Рисунок 19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5292725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0" name="Рисунок 20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5284788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1" name="Рисунок 21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894388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Рисунок 22" descr="Галочка ч_б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5902325"/>
            <a:ext cx="155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3" name="Рисунок 23" descr="Галочка ч_б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5894388"/>
            <a:ext cx="1555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4" name="Рисунок 8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930525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5" name="Рисунок 21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474345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6" name="Рисунок 22" descr="Галочка ч_б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751388"/>
            <a:ext cx="1555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7" name="Рисунок 23" descr="Галочка ч_б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4743450"/>
            <a:ext cx="155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2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rgbClr val="003274"/>
                </a:solidFill>
              </a:rPr>
              <a:t>19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61925"/>
            <a:ext cx="8639175" cy="903288"/>
          </a:xfrm>
        </p:spPr>
        <p:txBody>
          <a:bodyPr/>
          <a:lstStyle/>
          <a:p>
            <a:pPr algn="ctr"/>
            <a:r>
              <a:rPr lang="ru-RU" sz="2800"/>
              <a:t>Список выполненных объектов для гражданской отрасли</a:t>
            </a:r>
          </a:p>
        </p:txBody>
      </p:sp>
      <p:sp>
        <p:nvSpPr>
          <p:cNvPr id="101380" name="Прямоугольник 5"/>
          <p:cNvSpPr>
            <a:spLocks noChangeArrowheads="1"/>
          </p:cNvSpPr>
          <p:nvPr/>
        </p:nvSpPr>
        <p:spPr bwMode="auto">
          <a:xfrm>
            <a:off x="7938" y="6508750"/>
            <a:ext cx="8143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10138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44"/>
          <p:cNvGraphicFramePr>
            <a:graphicFrameLocks/>
          </p:cNvGraphicFramePr>
          <p:nvPr/>
        </p:nvGraphicFramePr>
        <p:xfrm>
          <a:off x="357158" y="1235676"/>
          <a:ext cx="8501123" cy="5018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Наименование объекта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Реализованные системы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Проектиро-вание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Изготовление щитов автоматики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Программировани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 СМР и ПНР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Calibri"/>
                          <a:cs typeface="Times New Roman"/>
                        </a:rPr>
                        <a:t>ООО «ГСС Инжиниринг»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Торгово-гостиничный комплекс</a:t>
                      </a:r>
                      <a:r>
                        <a:rPr lang="ru-RU" sz="900" baseline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Hilton</a:t>
                      </a: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, г.Казань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Calibri"/>
                          <a:cs typeface="Times New Roman"/>
                        </a:rPr>
                        <a:t>ООО «ГСС Инжиниринг»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Крупный торгово-развлекательный центр ТРЦ «Томск», г.</a:t>
                      </a: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Томск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ООО «Геостройинжиниринг»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Times New Roman"/>
                        </a:rPr>
                        <a:t>Строительство вертолетного комплекса в аэропорту Сочи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систем вертолетного комплекса в аэропорту Сочи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Calibri"/>
                          <a:cs typeface="Times New Roman"/>
                        </a:rPr>
                        <a:t>ООО «НПО Энергия»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Казахстан, г.</a:t>
                      </a: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Астана, Центр подготовки олимпийского резерва: Здание «Манеж», Здание «Универсальный спортивный зал»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«Татнефть»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Хирургический  и лечебно-диагностический 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корпус Медсанчасти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г.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Альметьевск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Камгэс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Инжинирнг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Республиканская клиническая больница МЗ РТ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систем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общеобменной</a:t>
                      </a:r>
                      <a:r>
                        <a:rPr lang="ru-RU" sz="900" baseline="0" dirty="0">
                          <a:latin typeface="Arial"/>
                          <a:ea typeface="Calibri"/>
                          <a:cs typeface="Times New Roman"/>
                        </a:rPr>
                        <a:t> вентиляции, системы дымоудаления и пожаротушения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ТатВодПроект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ОАО «Татнефть», Камский водозабор юго-востока Республики Татарстан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системы дозирования гипохлорита натрия, автоматизация технологических установок склада реагентов.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ТатВодПроект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Татнефть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», Камский водозабор юго-востока Республики Татарстан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Техническое перевооружение насосных станций 1го и 2го водоподъемов Камских водоочистных сооружений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ТеплоГазИнжиниринг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Кировская обл.,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п.г.т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. Красная Поляна, газовая котельная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инженерных систем газовых</a:t>
                      </a:r>
                      <a:r>
                        <a:rPr lang="ru-RU" sz="900" baseline="0" dirty="0">
                          <a:latin typeface="Arial"/>
                          <a:ea typeface="Calibri"/>
                          <a:cs typeface="Times New Roman"/>
                        </a:rPr>
                        <a:t> котельных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1383" name="Рисунок 11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219075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Рисунок 13" descr="Галочка ч_б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606675"/>
            <a:ext cx="155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Рисунок 14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6576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Рисунок 17" descr="Галочка ч_б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4216400"/>
            <a:ext cx="1539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Рисунок 18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3089275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Рисунок 19" descr="Галочка ч_б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090863"/>
            <a:ext cx="1539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Рисунок 24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8" y="5529449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Рисунок 25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2" y="5986126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Рисунок 26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90" y="5990613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Рисунок 27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82" y="5996927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Рисунок 31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91" y="5072249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7" name="Рисунок 32" descr="Галочка ч_б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91" y="5064312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810EAA0-B5C9-4712-8B0D-0E48C276E3AA}"/>
              </a:ext>
            </a:extLst>
          </p:cNvPr>
          <p:cNvGrpSpPr/>
          <p:nvPr/>
        </p:nvGrpSpPr>
        <p:grpSpPr>
          <a:xfrm>
            <a:off x="7566868" y="4193894"/>
            <a:ext cx="1120632" cy="589002"/>
            <a:chOff x="7591568" y="4679950"/>
            <a:chExt cx="1120632" cy="589002"/>
          </a:xfrm>
        </p:grpSpPr>
        <p:pic>
          <p:nvPicPr>
            <p:cNvPr id="101389" name="Рисунок 21" descr="Галочка ч_б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425" y="4687888"/>
              <a:ext cx="155575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0" name="Рисунок 22" descr="Галочка ч_б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625" y="4679950"/>
              <a:ext cx="155575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1" name="Рисунок 23" descr="Галочка ч_б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568" y="5124489"/>
              <a:ext cx="153987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8" name="Рисунок 33" descr="Галочка ч_б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007" y="5124489"/>
              <a:ext cx="155575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9" name="Рисунок 34" descr="Галочка ч_б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508" y="5124490"/>
              <a:ext cx="155575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252413" y="163513"/>
            <a:ext cx="8639175" cy="903287"/>
          </a:xfrm>
        </p:spPr>
        <p:txBody>
          <a:bodyPr/>
          <a:lstStyle/>
          <a:p>
            <a:pPr algn="ctr"/>
            <a:r>
              <a:rPr lang="ru-RU" sz="2800" dirty="0"/>
              <a:t>Для чего мы здесь</a:t>
            </a: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dirty="0">
                <a:solidFill>
                  <a:schemeClr val="hlink"/>
                </a:solidFill>
              </a:rPr>
              <a:t>20</a:t>
            </a:r>
          </a:p>
        </p:txBody>
      </p:sp>
      <p:sp>
        <p:nvSpPr>
          <p:cNvPr id="102427" name="Прямоугольник 5"/>
          <p:cNvSpPr>
            <a:spLocks noChangeArrowheads="1"/>
          </p:cNvSpPr>
          <p:nvPr/>
        </p:nvSpPr>
        <p:spPr bwMode="auto">
          <a:xfrm>
            <a:off x="7938" y="6508750"/>
            <a:ext cx="8143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93231F0-3D75-40F8-B92E-0B08E1F8BDE0}"/>
              </a:ext>
            </a:extLst>
          </p:cNvPr>
          <p:cNvSpPr/>
          <p:nvPr/>
        </p:nvSpPr>
        <p:spPr bwMode="auto">
          <a:xfrm>
            <a:off x="5486400" y="2222040"/>
            <a:ext cx="3550876" cy="2669776"/>
          </a:xfrm>
          <a:prstGeom prst="roundRect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Формирование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кадрового резерва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rial" charset="0"/>
              </a:rPr>
              <a:t>для компании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E83831B4-B321-4608-98C2-1832DD889A04}"/>
              </a:ext>
            </a:extLst>
          </p:cNvPr>
          <p:cNvSpPr/>
          <p:nvPr/>
        </p:nvSpPr>
        <p:spPr bwMode="auto">
          <a:xfrm>
            <a:off x="123977" y="2220602"/>
            <a:ext cx="3686023" cy="2669776"/>
          </a:xfrm>
          <a:prstGeom prst="roundRect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dirty="0"/>
              <a:t>Организация производственной </a:t>
            </a:r>
          </a:p>
          <a:p>
            <a:pPr marL="0" indent="0" algn="ctr">
              <a:buNone/>
            </a:pPr>
            <a:r>
              <a:rPr lang="ru-RU" dirty="0"/>
              <a:t>практики на действующем </a:t>
            </a:r>
          </a:p>
          <a:p>
            <a:pPr marL="0" indent="0" algn="ctr">
              <a:buNone/>
            </a:pPr>
            <a:r>
              <a:rPr lang="ru-RU" dirty="0"/>
              <a:t>предприятии для студентов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A03572-B327-42E4-B1B8-B8A1914588D2}"/>
              </a:ext>
            </a:extLst>
          </p:cNvPr>
          <p:cNvSpPr/>
          <p:nvPr/>
        </p:nvSpPr>
        <p:spPr bwMode="auto">
          <a:xfrm>
            <a:off x="4304581" y="3200400"/>
            <a:ext cx="762000" cy="152400"/>
          </a:xfrm>
          <a:prstGeom prst="rect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7C21940-35AC-49F0-BE73-A6CE3B353878}"/>
              </a:ext>
            </a:extLst>
          </p:cNvPr>
          <p:cNvSpPr/>
          <p:nvPr/>
        </p:nvSpPr>
        <p:spPr bwMode="auto">
          <a:xfrm>
            <a:off x="4304581" y="3499451"/>
            <a:ext cx="762000" cy="152400"/>
          </a:xfrm>
          <a:prstGeom prst="rect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6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sz="2800" dirty="0"/>
              <a:t>Индустрия 4.0</a:t>
            </a:r>
          </a:p>
        </p:txBody>
      </p:sp>
      <p:sp>
        <p:nvSpPr>
          <p:cNvPr id="91140" name="Номер слайда 1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91141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88459F-89BA-486D-A1DA-DDDE6D35A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5" y="1752600"/>
            <a:ext cx="8484126" cy="4114800"/>
          </a:xfr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2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rgbClr val="003274"/>
                </a:solidFill>
              </a:rPr>
              <a:t>21</a:t>
            </a:r>
          </a:p>
        </p:txBody>
      </p:sp>
      <p:sp>
        <p:nvSpPr>
          <p:cNvPr id="103475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            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0E10D5B-CF08-45A3-B148-0BFC1D6A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Карьерная лестница ООО «ИВЦ «Технологика»</a:t>
            </a:r>
            <a:endParaRPr lang="ru-RU" dirty="0"/>
          </a:p>
        </p:txBody>
      </p:sp>
      <p:grpSp>
        <p:nvGrpSpPr>
          <p:cNvPr id="19" name="组合 25">
            <a:extLst>
              <a:ext uri="{FF2B5EF4-FFF2-40B4-BE49-F238E27FC236}">
                <a16:creationId xmlns:a16="http://schemas.microsoft.com/office/drawing/2014/main" id="{8FA07E8C-6C2C-44F1-B531-C3F5A35ACA15}"/>
              </a:ext>
            </a:extLst>
          </p:cNvPr>
          <p:cNvGrpSpPr/>
          <p:nvPr/>
        </p:nvGrpSpPr>
        <p:grpSpPr>
          <a:xfrm>
            <a:off x="381000" y="1447796"/>
            <a:ext cx="9253213" cy="3346335"/>
            <a:chOff x="374650" y="2047871"/>
            <a:chExt cx="8805069" cy="3914779"/>
          </a:xfrm>
        </p:grpSpPr>
        <p:sp>
          <p:nvSpPr>
            <p:cNvPr id="20" name="AutoShape 29">
              <a:extLst>
                <a:ext uri="{FF2B5EF4-FFF2-40B4-BE49-F238E27FC236}">
                  <a16:creationId xmlns:a16="http://schemas.microsoft.com/office/drawing/2014/main" id="{D4D8CD72-879E-4322-91A9-95521EDF56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17813" y="4991098"/>
              <a:ext cx="6835511" cy="381000"/>
            </a:xfrm>
            <a:prstGeom prst="parallelogram">
              <a:avLst>
                <a:gd name="adj" fmla="val 247515"/>
              </a:avLst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AutoShape 30">
              <a:extLst>
                <a:ext uri="{FF2B5EF4-FFF2-40B4-BE49-F238E27FC236}">
                  <a16:creationId xmlns:a16="http://schemas.microsoft.com/office/drawing/2014/main" id="{D8B25FB7-530E-4461-830B-D835CC2A35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957885" y="2047871"/>
              <a:ext cx="2755359" cy="381000"/>
            </a:xfrm>
            <a:prstGeom prst="parallelogram">
              <a:avLst>
                <a:gd name="adj" fmla="val 178217"/>
              </a:avLst>
            </a:prstGeom>
            <a:solidFill>
              <a:srgbClr val="DFDFD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AutoShape 31">
              <a:extLst>
                <a:ext uri="{FF2B5EF4-FFF2-40B4-BE49-F238E27FC236}">
                  <a16:creationId xmlns:a16="http://schemas.microsoft.com/office/drawing/2014/main" id="{359B499D-9EDC-4A4B-B19A-1B6145AF20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998911" y="3028948"/>
              <a:ext cx="4479926" cy="381000"/>
            </a:xfrm>
            <a:prstGeom prst="parallelogram">
              <a:avLst>
                <a:gd name="adj" fmla="val 166215"/>
              </a:avLst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AutoShape 32">
              <a:extLst>
                <a:ext uri="{FF2B5EF4-FFF2-40B4-BE49-F238E27FC236}">
                  <a16:creationId xmlns:a16="http://schemas.microsoft.com/office/drawing/2014/main" id="{CF6F745B-A4F9-40C8-B9F7-2C69A8D032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828923" y="4010022"/>
              <a:ext cx="5182266" cy="381000"/>
            </a:xfrm>
            <a:prstGeom prst="parallelogram">
              <a:avLst>
                <a:gd name="adj" fmla="val 178309"/>
              </a:avLst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AutoShape 33">
              <a:extLst>
                <a:ext uri="{FF2B5EF4-FFF2-40B4-BE49-F238E27FC236}">
                  <a16:creationId xmlns:a16="http://schemas.microsoft.com/office/drawing/2014/main" id="{A520E80A-AE0A-4F98-A2C2-7C384AC82B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01813" y="4981573"/>
              <a:ext cx="3805879" cy="381000"/>
            </a:xfrm>
            <a:prstGeom prst="parallelogram">
              <a:avLst>
                <a:gd name="adj" fmla="val 263028"/>
              </a:avLst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8BAB0788-3A1C-4233-BB6C-DD8E034DF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814" y="5362575"/>
              <a:ext cx="2915299" cy="600075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ko-KR" sz="2000" b="1" i="1" dirty="0">
                  <a:solidFill>
                    <a:srgbClr val="FFFFFF"/>
                  </a:solidFill>
                </a:rPr>
                <a:t>Инженер </a:t>
              </a:r>
              <a:r>
                <a:rPr lang="en-US" altLang="ko-KR" sz="2000" b="1" i="1" dirty="0">
                  <a:solidFill>
                    <a:srgbClr val="FFFFFF"/>
                  </a:solidFill>
                </a:rPr>
                <a:t>I-II-III </a:t>
              </a:r>
              <a:r>
                <a:rPr lang="ru-RU" altLang="ko-KR" sz="2000" b="1" i="1" dirty="0">
                  <a:solidFill>
                    <a:srgbClr val="FFFFFF"/>
                  </a:solidFill>
                </a:rPr>
                <a:t>кат</a:t>
              </a:r>
              <a:endParaRPr lang="en-US" altLang="ko-KR" sz="20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26" name="AutoShape 35">
              <a:extLst>
                <a:ext uri="{FF2B5EF4-FFF2-40B4-BE49-F238E27FC236}">
                  <a16:creationId xmlns:a16="http://schemas.microsoft.com/office/drawing/2014/main" id="{C73678CF-E314-4B93-974B-E9C5B4B21A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18510" y="3997298"/>
              <a:ext cx="3887084" cy="384202"/>
            </a:xfrm>
            <a:prstGeom prst="parallelogram">
              <a:avLst>
                <a:gd name="adj" fmla="val 294072"/>
              </a:avLst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0FA1E325-FCE6-4F0C-BD91-14A821B04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513" y="4381500"/>
              <a:ext cx="2989179" cy="600075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ko-KR" sz="2000" b="1" i="1" dirty="0">
                  <a:solidFill>
                    <a:srgbClr val="FFFFFF"/>
                  </a:solidFill>
                </a:rPr>
                <a:t>Ведущий инженер</a:t>
              </a:r>
              <a:endParaRPr lang="en-US" altLang="ko-KR" sz="20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28" name="AutoShape 37">
              <a:extLst>
                <a:ext uri="{FF2B5EF4-FFF2-40B4-BE49-F238E27FC236}">
                  <a16:creationId xmlns:a16="http://schemas.microsoft.com/office/drawing/2014/main" id="{94D1F723-3A64-4971-8ACA-305BAF6F7C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332408" y="3028461"/>
              <a:ext cx="3625477" cy="381000"/>
            </a:xfrm>
            <a:prstGeom prst="parallelogram">
              <a:avLst>
                <a:gd name="adj" fmla="val 188706"/>
              </a:avLst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Rectangle 38">
              <a:extLst>
                <a:ext uri="{FF2B5EF4-FFF2-40B4-BE49-F238E27FC236}">
                  <a16:creationId xmlns:a16="http://schemas.microsoft.com/office/drawing/2014/main" id="{08B2D219-AFDA-49A0-93BA-094E596C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762" y="3400425"/>
              <a:ext cx="3117833" cy="600075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kumimoji="0" lang="ru-RU" altLang="ko-KR" sz="2000" b="1" i="1" dirty="0">
                  <a:solidFill>
                    <a:srgbClr val="FFFFFF"/>
                  </a:solidFill>
                  <a:latin typeface="Arial" pitchFamily="34" charset="0"/>
                </a:rPr>
                <a:t>Руководитель проектов</a:t>
              </a:r>
              <a:endParaRPr kumimoji="0" lang="en-US" altLang="ko-KR" sz="2000" b="1" i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" name="AutoShape 39">
              <a:extLst>
                <a:ext uri="{FF2B5EF4-FFF2-40B4-BE49-F238E27FC236}">
                  <a16:creationId xmlns:a16="http://schemas.microsoft.com/office/drawing/2014/main" id="{8DB092BB-2E05-4390-B27D-2083FE93A5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912481" y="2047872"/>
              <a:ext cx="3625479" cy="381000"/>
            </a:xfrm>
            <a:prstGeom prst="parallelogram">
              <a:avLst>
                <a:gd name="adj" fmla="val 168760"/>
              </a:avLst>
            </a:prstGeom>
            <a:solidFill>
              <a:srgbClr val="AEAEA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679AE4F2-576A-4E06-9490-3DC34F8B3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484" y="2428875"/>
              <a:ext cx="3045401" cy="600075"/>
            </a:xfrm>
            <a:prstGeom prst="rect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4C000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latinLnBrk="0" hangingPunct="0">
                <a:buFont typeface="Wingdings" pitchFamily="2" charset="2"/>
                <a:buNone/>
              </a:pPr>
              <a:r>
                <a:rPr kumimoji="0" lang="ru-RU" altLang="ko-KR" sz="2000" b="1" i="1" dirty="0">
                  <a:solidFill>
                    <a:srgbClr val="FFFFFF"/>
                  </a:solidFill>
                  <a:latin typeface="Arial" pitchFamily="34" charset="0"/>
                </a:rPr>
                <a:t>Главный инженер</a:t>
              </a:r>
              <a:endParaRPr lang="en-US" altLang="ko-KR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Line 41">
              <a:extLst>
                <a:ext uri="{FF2B5EF4-FFF2-40B4-BE49-F238E27FC236}">
                  <a16:creationId xmlns:a16="http://schemas.microsoft.com/office/drawing/2014/main" id="{C8CC3CE4-C27B-4270-9508-807B68CE4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5375" y="4981575"/>
              <a:ext cx="645795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Line 42">
              <a:extLst>
                <a:ext uri="{FF2B5EF4-FFF2-40B4-BE49-F238E27FC236}">
                  <a16:creationId xmlns:a16="http://schemas.microsoft.com/office/drawing/2014/main" id="{B6E58C69-9376-4394-AF20-DC7802CBA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425" y="4000500"/>
              <a:ext cx="6042025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Line 43">
              <a:extLst>
                <a:ext uri="{FF2B5EF4-FFF2-40B4-BE49-F238E27FC236}">
                  <a16:creationId xmlns:a16="http://schemas.microsoft.com/office/drawing/2014/main" id="{70B253B0-A12F-4D79-AC6D-4EC72DA13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925" y="3028950"/>
              <a:ext cx="5649913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Line 44">
              <a:extLst>
                <a:ext uri="{FF2B5EF4-FFF2-40B4-BE49-F238E27FC236}">
                  <a16:creationId xmlns:a16="http://schemas.microsoft.com/office/drawing/2014/main" id="{AF515382-9E4D-4330-B8D2-589AC29C3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" y="5962650"/>
              <a:ext cx="66929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Text Box 45">
              <a:extLst>
                <a:ext uri="{FF2B5EF4-FFF2-40B4-BE49-F238E27FC236}">
                  <a16:creationId xmlns:a16="http://schemas.microsoft.com/office/drawing/2014/main" id="{8EA09A3C-6D7A-4FF9-BA01-327E46DDA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981" y="5470173"/>
              <a:ext cx="4739882" cy="464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marL="114300" indent="-1143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9pPr>
            </a:lstStyle>
            <a:p>
              <a:pPr latinLnBrk="0">
                <a:lnSpc>
                  <a:spcPct val="90000"/>
                </a:lnSpc>
                <a:buFontTx/>
                <a:buChar char="•"/>
              </a:pPr>
              <a:r>
                <a:rPr kumimoji="0" lang="ru-RU" altLang="ko-KR" sz="1100" b="1" dirty="0">
                  <a:solidFill>
                    <a:srgbClr val="000000"/>
                  </a:solidFill>
                  <a:latin typeface="Arial" pitchFamily="34" charset="0"/>
                </a:rPr>
                <a:t>Инженер проектировщик по разработке проектной документации</a:t>
              </a:r>
              <a:endParaRPr kumimoji="0" lang="en-US" altLang="ko-KR" sz="11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 latinLnBrk="0">
                <a:lnSpc>
                  <a:spcPct val="90000"/>
                </a:lnSpc>
                <a:buFontTx/>
                <a:buChar char="•"/>
              </a:pPr>
              <a:r>
                <a:rPr kumimoji="0" lang="ru-RU" altLang="ko-KR" sz="1100" b="1" dirty="0">
                  <a:solidFill>
                    <a:srgbClr val="000000"/>
                  </a:solidFill>
                  <a:latin typeface="Arial" pitchFamily="34" charset="0"/>
                </a:rPr>
                <a:t>Инженер отдела Программирования и Пуско-наладки</a:t>
              </a:r>
              <a:endParaRPr kumimoji="0" lang="en-US" altLang="ko-KR" sz="11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Text Box 46">
              <a:extLst>
                <a:ext uri="{FF2B5EF4-FFF2-40B4-BE49-F238E27FC236}">
                  <a16:creationId xmlns:a16="http://schemas.microsoft.com/office/drawing/2014/main" id="{02A06272-4DD1-4324-9E7C-5E9EB7CA0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694" y="4572949"/>
              <a:ext cx="3430388" cy="28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marL="114300" indent="-1143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9pPr>
            </a:lstStyle>
            <a:p>
              <a:pPr latinLnBrk="0">
                <a:lnSpc>
                  <a:spcPct val="90000"/>
                </a:lnSpc>
                <a:buFontTx/>
                <a:buChar char="•"/>
              </a:pPr>
              <a:r>
                <a:rPr kumimoji="0" lang="ru-RU" altLang="ko-KR" sz="1100" b="1" dirty="0">
                  <a:solidFill>
                    <a:srgbClr val="000000"/>
                  </a:solidFill>
                  <a:latin typeface="Arial" pitchFamily="34" charset="0"/>
                </a:rPr>
                <a:t>Управление </a:t>
              </a:r>
              <a:r>
                <a:rPr kumimoji="0" lang="ru-RU" altLang="ko-KR" sz="1100" b="1">
                  <a:solidFill>
                    <a:srgbClr val="000000"/>
                  </a:solidFill>
                  <a:latin typeface="Arial" pitchFamily="34" charset="0"/>
                </a:rPr>
                <a:t>группой инженеров</a:t>
              </a:r>
              <a:endParaRPr kumimoji="0" lang="en-US" altLang="ko-KR" sz="11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Text Box 48">
              <a:extLst>
                <a:ext uri="{FF2B5EF4-FFF2-40B4-BE49-F238E27FC236}">
                  <a16:creationId xmlns:a16="http://schemas.microsoft.com/office/drawing/2014/main" id="{3BA6E371-E812-4FE3-8946-870DE447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6931" y="2520776"/>
              <a:ext cx="3252788" cy="464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9pPr>
            </a:lstStyle>
            <a:p>
              <a:pPr latinLnBrk="0">
                <a:lnSpc>
                  <a:spcPct val="90000"/>
                </a:lnSpc>
                <a:buFontTx/>
                <a:buChar char="•"/>
              </a:pPr>
              <a:r>
                <a:rPr kumimoji="0" lang="ru-RU" altLang="ko-KR" sz="1100" b="1" dirty="0">
                  <a:solidFill>
                    <a:srgbClr val="000000"/>
                  </a:solidFill>
                  <a:latin typeface="Arial" pitchFamily="34" charset="0"/>
                </a:rPr>
                <a:t>Управление технической политикой предприятия</a:t>
              </a:r>
              <a:endParaRPr kumimoji="0" lang="en-US" altLang="ko-KR" sz="11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AutoShape 51">
              <a:extLst>
                <a:ext uri="{FF2B5EF4-FFF2-40B4-BE49-F238E27FC236}">
                  <a16:creationId xmlns:a16="http://schemas.microsoft.com/office/drawing/2014/main" id="{C60A39BF-89D0-495C-8937-0EAC736669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94195">
              <a:off x="692492" y="4140132"/>
              <a:ext cx="1143000" cy="1071562"/>
            </a:xfrm>
            <a:custGeom>
              <a:avLst/>
              <a:gdLst>
                <a:gd name="T0" fmla="*/ 40599729 w 21600"/>
                <a:gd name="T1" fmla="*/ 1607095 h 21600"/>
                <a:gd name="T2" fmla="*/ 12922778 w 21600"/>
                <a:gd name="T3" fmla="*/ 13666435 h 21600"/>
                <a:gd name="T4" fmla="*/ 35438980 w 21600"/>
                <a:gd name="T5" fmla="*/ 14047881 h 21600"/>
                <a:gd name="T6" fmla="*/ 68041416 w 21600"/>
                <a:gd name="T7" fmla="*/ 26432064 h 21600"/>
                <a:gd name="T8" fmla="*/ 53012863 w 21600"/>
                <a:gd name="T9" fmla="*/ 39758867 h 21600"/>
                <a:gd name="T10" fmla="*/ 37852720 w 21600"/>
                <a:gd name="T11" fmla="*/ 2654775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18" y="10776"/>
                  </a:moveTo>
                  <a:cubicBezTo>
                    <a:pt x="16205" y="7792"/>
                    <a:pt x="13783" y="5381"/>
                    <a:pt x="10800" y="5381"/>
                  </a:cubicBezTo>
                  <a:cubicBezTo>
                    <a:pt x="9208" y="5380"/>
                    <a:pt x="7697" y="6080"/>
                    <a:pt x="6667" y="7294"/>
                  </a:cubicBezTo>
                  <a:lnTo>
                    <a:pt x="2564" y="3812"/>
                  </a:lnTo>
                  <a:cubicBezTo>
                    <a:pt x="4616" y="1394"/>
                    <a:pt x="7628" y="-1"/>
                    <a:pt x="10800" y="0"/>
                  </a:cubicBezTo>
                  <a:cubicBezTo>
                    <a:pt x="16746" y="0"/>
                    <a:pt x="21573" y="4806"/>
                    <a:pt x="21599" y="10752"/>
                  </a:cubicBezTo>
                  <a:lnTo>
                    <a:pt x="24299" y="10740"/>
                  </a:lnTo>
                  <a:lnTo>
                    <a:pt x="18932" y="16155"/>
                  </a:lnTo>
                  <a:lnTo>
                    <a:pt x="13518" y="10787"/>
                  </a:lnTo>
                  <a:lnTo>
                    <a:pt x="16218" y="10776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764718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AutoShape 52">
              <a:extLst>
                <a:ext uri="{FF2B5EF4-FFF2-40B4-BE49-F238E27FC236}">
                  <a16:creationId xmlns:a16="http://schemas.microsoft.com/office/drawing/2014/main" id="{0B655A56-ACCA-4339-89E3-8EC6002C4A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94195">
              <a:off x="1413168" y="3047461"/>
              <a:ext cx="1143000" cy="1071562"/>
            </a:xfrm>
            <a:custGeom>
              <a:avLst/>
              <a:gdLst>
                <a:gd name="T0" fmla="*/ 40599729 w 21600"/>
                <a:gd name="T1" fmla="*/ 1607095 h 21600"/>
                <a:gd name="T2" fmla="*/ 12922778 w 21600"/>
                <a:gd name="T3" fmla="*/ 13666435 h 21600"/>
                <a:gd name="T4" fmla="*/ 35438980 w 21600"/>
                <a:gd name="T5" fmla="*/ 14047881 h 21600"/>
                <a:gd name="T6" fmla="*/ 68041416 w 21600"/>
                <a:gd name="T7" fmla="*/ 26432064 h 21600"/>
                <a:gd name="T8" fmla="*/ 53012863 w 21600"/>
                <a:gd name="T9" fmla="*/ 39758867 h 21600"/>
                <a:gd name="T10" fmla="*/ 37852720 w 21600"/>
                <a:gd name="T11" fmla="*/ 2654775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18" y="10776"/>
                  </a:moveTo>
                  <a:cubicBezTo>
                    <a:pt x="16205" y="7792"/>
                    <a:pt x="13783" y="5381"/>
                    <a:pt x="10800" y="5381"/>
                  </a:cubicBezTo>
                  <a:cubicBezTo>
                    <a:pt x="9208" y="5380"/>
                    <a:pt x="7697" y="6080"/>
                    <a:pt x="6667" y="7294"/>
                  </a:cubicBezTo>
                  <a:lnTo>
                    <a:pt x="2564" y="3812"/>
                  </a:lnTo>
                  <a:cubicBezTo>
                    <a:pt x="4616" y="1394"/>
                    <a:pt x="7628" y="-1"/>
                    <a:pt x="10800" y="0"/>
                  </a:cubicBezTo>
                  <a:cubicBezTo>
                    <a:pt x="16746" y="0"/>
                    <a:pt x="21573" y="4806"/>
                    <a:pt x="21599" y="10752"/>
                  </a:cubicBezTo>
                  <a:lnTo>
                    <a:pt x="24299" y="10740"/>
                  </a:lnTo>
                  <a:lnTo>
                    <a:pt x="18932" y="16155"/>
                  </a:lnTo>
                  <a:lnTo>
                    <a:pt x="13518" y="10787"/>
                  </a:lnTo>
                  <a:lnTo>
                    <a:pt x="16218" y="10776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764718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53">
              <a:extLst>
                <a:ext uri="{FF2B5EF4-FFF2-40B4-BE49-F238E27FC236}">
                  <a16:creationId xmlns:a16="http://schemas.microsoft.com/office/drawing/2014/main" id="{3BA1B7E3-132D-4F31-A16D-57CFDC3F7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94195">
              <a:off x="2134846" y="2198756"/>
              <a:ext cx="1143000" cy="1071562"/>
            </a:xfrm>
            <a:custGeom>
              <a:avLst/>
              <a:gdLst>
                <a:gd name="T0" fmla="*/ 40599729 w 21600"/>
                <a:gd name="T1" fmla="*/ 1607095 h 21600"/>
                <a:gd name="T2" fmla="*/ 12922778 w 21600"/>
                <a:gd name="T3" fmla="*/ 13666435 h 21600"/>
                <a:gd name="T4" fmla="*/ 35438980 w 21600"/>
                <a:gd name="T5" fmla="*/ 14047881 h 21600"/>
                <a:gd name="T6" fmla="*/ 68041416 w 21600"/>
                <a:gd name="T7" fmla="*/ 26432064 h 21600"/>
                <a:gd name="T8" fmla="*/ 53012863 w 21600"/>
                <a:gd name="T9" fmla="*/ 39758867 h 21600"/>
                <a:gd name="T10" fmla="*/ 37852720 w 21600"/>
                <a:gd name="T11" fmla="*/ 2654775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18" y="10776"/>
                  </a:moveTo>
                  <a:cubicBezTo>
                    <a:pt x="16205" y="7792"/>
                    <a:pt x="13783" y="5381"/>
                    <a:pt x="10800" y="5381"/>
                  </a:cubicBezTo>
                  <a:cubicBezTo>
                    <a:pt x="9208" y="5380"/>
                    <a:pt x="7697" y="6080"/>
                    <a:pt x="6667" y="7294"/>
                  </a:cubicBezTo>
                  <a:lnTo>
                    <a:pt x="2564" y="3812"/>
                  </a:lnTo>
                  <a:cubicBezTo>
                    <a:pt x="4616" y="1394"/>
                    <a:pt x="7628" y="-1"/>
                    <a:pt x="10800" y="0"/>
                  </a:cubicBezTo>
                  <a:cubicBezTo>
                    <a:pt x="16746" y="0"/>
                    <a:pt x="21573" y="4806"/>
                    <a:pt x="21599" y="10752"/>
                  </a:cubicBezTo>
                  <a:lnTo>
                    <a:pt x="24299" y="10740"/>
                  </a:lnTo>
                  <a:lnTo>
                    <a:pt x="18932" y="16155"/>
                  </a:lnTo>
                  <a:lnTo>
                    <a:pt x="13518" y="10787"/>
                  </a:lnTo>
                  <a:lnTo>
                    <a:pt x="16218" y="10776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100000">
                  <a:srgbClr val="764718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4" name="Text Box 47">
            <a:extLst>
              <a:ext uri="{FF2B5EF4-FFF2-40B4-BE49-F238E27FC236}">
                <a16:creationId xmlns:a16="http://schemas.microsoft.com/office/drawing/2014/main" id="{AEACBDAD-F0CD-4EAE-A4E7-B39E7D246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569" y="2665436"/>
            <a:ext cx="268781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kumimoji="0" lang="ru-RU" altLang="ko-KR" sz="1100" b="1" dirty="0">
                <a:solidFill>
                  <a:srgbClr val="000000"/>
                </a:solidFill>
                <a:latin typeface="Arial" pitchFamily="34" charset="0"/>
              </a:rPr>
              <a:t>Управление проектами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kumimoji="0" lang="ru-RU" altLang="ko-KR" sz="1100" b="1" dirty="0">
                <a:solidFill>
                  <a:srgbClr val="000000"/>
                </a:solidFill>
                <a:latin typeface="Arial" pitchFamily="34" charset="0"/>
              </a:rPr>
              <a:t>Взаимодействие с Заказчиком</a:t>
            </a:r>
            <a:endParaRPr kumimoji="0" lang="en-US" altLang="ko-KR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" name="AutoShape 29">
            <a:extLst>
              <a:ext uri="{FF2B5EF4-FFF2-40B4-BE49-F238E27FC236}">
                <a16:creationId xmlns:a16="http://schemas.microsoft.com/office/drawing/2014/main" id="{8C51B0E0-E259-4E95-81FA-E2B17C72786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39663" y="4798849"/>
            <a:ext cx="7274879" cy="325677"/>
          </a:xfrm>
          <a:prstGeom prst="parallelogram">
            <a:avLst>
              <a:gd name="adj" fmla="val 206225"/>
            </a:avLst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AutoShape 33">
            <a:extLst>
              <a:ext uri="{FF2B5EF4-FFF2-40B4-BE49-F238E27FC236}">
                <a16:creationId xmlns:a16="http://schemas.microsoft.com/office/drawing/2014/main" id="{D5E56E17-8767-4B12-92B1-6A78AD7CD57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1518" y="4790707"/>
            <a:ext cx="3773788" cy="325677"/>
          </a:xfrm>
          <a:prstGeom prst="parallelogram">
            <a:avLst>
              <a:gd name="adj" fmla="val 229996"/>
            </a:avLst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id="{BBD554FD-2460-41B6-8E0E-AF90D1883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116387"/>
            <a:ext cx="3047999" cy="512941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7647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0" lang="ru-RU" altLang="ko-KR" sz="2000" b="1" i="1" dirty="0">
                <a:solidFill>
                  <a:srgbClr val="FFFFFF"/>
                </a:solidFill>
                <a:latin typeface="Arial" pitchFamily="34" charset="0"/>
              </a:rPr>
              <a:t>Инженер-стажёр</a:t>
            </a:r>
            <a:endParaRPr kumimoji="0" lang="en-US" altLang="ko-KR" sz="2000" b="1" i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9CA887DB-5757-40D6-BB91-646FD8E5F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31" y="5240281"/>
            <a:ext cx="480101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kumimoji="0" lang="ru-RU" altLang="ko-KR" sz="1100" b="1" dirty="0">
                <a:solidFill>
                  <a:srgbClr val="000000"/>
                </a:solidFill>
                <a:latin typeface="Arial" pitchFamily="34" charset="0"/>
              </a:rPr>
              <a:t>Возможно совмещение с учёбой в ВУЗе</a:t>
            </a:r>
            <a:endParaRPr kumimoji="0" lang="en-US" altLang="ko-KR" sz="1100" b="1" dirty="0">
              <a:solidFill>
                <a:srgbClr val="000000"/>
              </a:solidFill>
              <a:latin typeface="Arial" pitchFamily="34" charset="0"/>
            </a:endParaRP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kumimoji="0" lang="ru-RU" altLang="ko-KR" sz="1100" b="1" dirty="0">
                <a:solidFill>
                  <a:srgbClr val="000000"/>
                </a:solidFill>
                <a:latin typeface="Arial" pitchFamily="34" charset="0"/>
              </a:rPr>
              <a:t>Возможность подработки на участке сборки</a:t>
            </a:r>
            <a:endParaRPr kumimoji="0" lang="en-US" altLang="ko-KR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AutoShape 51">
            <a:extLst>
              <a:ext uri="{FF2B5EF4-FFF2-40B4-BE49-F238E27FC236}">
                <a16:creationId xmlns:a16="http://schemas.microsoft.com/office/drawing/2014/main" id="{B917A6E2-7562-47C2-AEA2-34F4F008B692}"/>
              </a:ext>
            </a:extLst>
          </p:cNvPr>
          <p:cNvSpPr>
            <a:spLocks noChangeArrowheads="1"/>
          </p:cNvSpPr>
          <p:nvPr/>
        </p:nvSpPr>
        <p:spPr bwMode="auto">
          <a:xfrm rot="16094195">
            <a:off x="82856" y="4043353"/>
            <a:ext cx="977031" cy="967900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764718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314981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1019" y="2977356"/>
            <a:ext cx="8207375" cy="90328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+mn-lt"/>
              </a:rPr>
              <a:t>Спасибо за внимание!</a:t>
            </a:r>
          </a:p>
        </p:txBody>
      </p:sp>
      <p:sp>
        <p:nvSpPr>
          <p:cNvPr id="103427" name="Slide Number Placeholder 2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200" b="1" dirty="0">
                <a:solidFill>
                  <a:srgbClr val="003274"/>
                </a:solidFill>
              </a:rPr>
              <a:t>22</a:t>
            </a:r>
            <a:endParaRPr lang="ru-RU" sz="2200" b="1" dirty="0">
              <a:solidFill>
                <a:srgbClr val="003274"/>
              </a:solidFill>
            </a:endParaRPr>
          </a:p>
        </p:txBody>
      </p:sp>
      <p:sp>
        <p:nvSpPr>
          <p:cNvPr id="103475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            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8E885AA-32B2-4636-B1C0-B68BF7E26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152400"/>
            <a:ext cx="8207375" cy="9032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sz="4000" kern="0" dirty="0"/>
              <a:t>ООО «ИВЦ «Технологика»</a:t>
            </a:r>
          </a:p>
        </p:txBody>
      </p:sp>
    </p:spTree>
    <p:extLst>
      <p:ext uri="{BB962C8B-B14F-4D97-AF65-F5344CB8AC3E}">
        <p14:creationId xmlns:p14="http://schemas.microsoft.com/office/powerpoint/2010/main" val="3450435897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dirty="0"/>
              <a:t>Контакты</a:t>
            </a:r>
          </a:p>
        </p:txBody>
      </p:sp>
      <p:sp>
        <p:nvSpPr>
          <p:cNvPr id="103427" name="Slide Number Placeholder 2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200" b="1" dirty="0">
                <a:solidFill>
                  <a:srgbClr val="003274"/>
                </a:solidFill>
              </a:rPr>
              <a:t>23</a:t>
            </a:r>
            <a:endParaRPr lang="ru-RU" sz="2200" b="1" dirty="0">
              <a:solidFill>
                <a:srgbClr val="003274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750792"/>
              </p:ext>
            </p:extLst>
          </p:nvPr>
        </p:nvGraphicFramePr>
        <p:xfrm>
          <a:off x="531814" y="1835150"/>
          <a:ext cx="8143874" cy="3793332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название организации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"Инженерно-Внедренческий Центр "Технологика"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Казань, ул. Петербургская, дом 50, корп. 23, оф. 311б</a:t>
                      </a: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(843) 210-18-28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</a:t>
                      </a: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://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</a:t>
                      </a: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ivctl.ru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info@ivctl.ru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09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Генеральный директор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Гайнуллин Марат Дамирович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909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отдела </a:t>
                      </a:r>
                      <a:r>
                        <a:rPr kumimoji="0" lang="ru-RU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МиЗ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Галимов Тимур Рамилевич</a:t>
                      </a: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3475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            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sz="2800" dirty="0"/>
              <a:t>Элементы индустрии 4.0</a:t>
            </a:r>
          </a:p>
        </p:txBody>
      </p:sp>
      <p:sp>
        <p:nvSpPr>
          <p:cNvPr id="91140" name="Номер слайда 1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91141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FC63601-4977-4D49-839F-16AE99F5A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772200"/>
            <a:ext cx="8207375" cy="4097825"/>
          </a:xfrm>
        </p:spPr>
      </p:pic>
    </p:spTree>
    <p:extLst>
      <p:ext uri="{BB962C8B-B14F-4D97-AF65-F5344CB8AC3E}">
        <p14:creationId xmlns:p14="http://schemas.microsoft.com/office/powerpoint/2010/main" val="155413523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sz="2800" dirty="0"/>
              <a:t>Что подталкивает</a:t>
            </a:r>
          </a:p>
        </p:txBody>
      </p:sp>
      <p:sp>
        <p:nvSpPr>
          <p:cNvPr id="91140" name="Номер слайда 1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91141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91BEF6A-5430-4974-B16B-9489B3C4F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958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2B93A6-DBF3-4560-8757-786182AE22EB}"/>
              </a:ext>
            </a:extLst>
          </p:cNvPr>
          <p:cNvSpPr txBox="1"/>
          <p:nvPr/>
        </p:nvSpPr>
        <p:spPr>
          <a:xfrm>
            <a:off x="1143000" y="2819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rbel" pitchFamily="34" charset="0"/>
              </a:rPr>
              <a:t>…произошло несколько вещей одновременно:</a:t>
            </a:r>
          </a:p>
        </p:txBody>
      </p:sp>
    </p:spTree>
    <p:extLst>
      <p:ext uri="{BB962C8B-B14F-4D97-AF65-F5344CB8AC3E}">
        <p14:creationId xmlns:p14="http://schemas.microsoft.com/office/powerpoint/2010/main" val="413933461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sz="2800" dirty="0"/>
              <a:t>Датчики стали дешевле и доступнее и начали применяться повсеместно</a:t>
            </a:r>
          </a:p>
        </p:txBody>
      </p:sp>
      <p:sp>
        <p:nvSpPr>
          <p:cNvPr id="91140" name="Номер слайда 1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91141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B93A6-DBF3-4560-8757-786182AE22EB}"/>
              </a:ext>
            </a:extLst>
          </p:cNvPr>
          <p:cNvSpPr txBox="1"/>
          <p:nvPr/>
        </p:nvSpPr>
        <p:spPr>
          <a:xfrm>
            <a:off x="1143000" y="278842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…произошло несколько вещей одновременно: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98FA01-D6CE-47E9-8DE3-63AA10146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2" y="1293812"/>
            <a:ext cx="8909756" cy="4926013"/>
          </a:xfrm>
        </p:spPr>
      </p:pic>
    </p:spTree>
    <p:extLst>
      <p:ext uri="{BB962C8B-B14F-4D97-AF65-F5344CB8AC3E}">
        <p14:creationId xmlns:p14="http://schemas.microsoft.com/office/powerpoint/2010/main" val="124602617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sz="2400" dirty="0"/>
              <a:t>Пропускная способность сетей и производительность систем выросла многократно</a:t>
            </a:r>
            <a:endParaRPr lang="ru-RU" sz="2800" dirty="0"/>
          </a:p>
        </p:txBody>
      </p:sp>
      <p:sp>
        <p:nvSpPr>
          <p:cNvPr id="91140" name="Номер слайда 1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91141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B93A6-DBF3-4560-8757-786182AE22EB}"/>
              </a:ext>
            </a:extLst>
          </p:cNvPr>
          <p:cNvSpPr txBox="1"/>
          <p:nvPr/>
        </p:nvSpPr>
        <p:spPr>
          <a:xfrm>
            <a:off x="1143000" y="278842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…произошло несколько вещей одновременно: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DD88E4-F514-48C1-909E-04C922266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49557"/>
            <a:ext cx="8991600" cy="5054212"/>
          </a:xfrm>
        </p:spPr>
      </p:pic>
    </p:spTree>
    <p:extLst>
      <p:ext uri="{BB962C8B-B14F-4D97-AF65-F5344CB8AC3E}">
        <p14:creationId xmlns:p14="http://schemas.microsoft.com/office/powerpoint/2010/main" val="89396894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sz="2400" dirty="0"/>
              <a:t>Глобальный доступ к сети</a:t>
            </a:r>
            <a:endParaRPr lang="ru-RU" sz="2800" dirty="0"/>
          </a:p>
        </p:txBody>
      </p:sp>
      <p:sp>
        <p:nvSpPr>
          <p:cNvPr id="91140" name="Номер слайда 1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91141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B93A6-DBF3-4560-8757-786182AE22EB}"/>
              </a:ext>
            </a:extLst>
          </p:cNvPr>
          <p:cNvSpPr txBox="1"/>
          <p:nvPr/>
        </p:nvSpPr>
        <p:spPr>
          <a:xfrm>
            <a:off x="1143000" y="278842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…произошло несколько вещей одновременно: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044EF8-CC2D-410C-AC42-45912E365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26251"/>
            <a:ext cx="8915399" cy="5140673"/>
          </a:xfrm>
        </p:spPr>
      </p:pic>
    </p:spTree>
    <p:extLst>
      <p:ext uri="{BB962C8B-B14F-4D97-AF65-F5344CB8AC3E}">
        <p14:creationId xmlns:p14="http://schemas.microsoft.com/office/powerpoint/2010/main" val="362289090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sz="2800" dirty="0"/>
              <a:t>Уровни АСУТП</a:t>
            </a:r>
          </a:p>
        </p:txBody>
      </p:sp>
      <p:sp>
        <p:nvSpPr>
          <p:cNvPr id="91140" name="Номер слайда 1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9</a:t>
            </a:r>
          </a:p>
        </p:txBody>
      </p:sp>
      <p:sp>
        <p:nvSpPr>
          <p:cNvPr id="91141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F6AC8B2-05E3-407E-9ECB-BFC3D8A9A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11447"/>
            <a:ext cx="6400800" cy="5019332"/>
          </a:xfrm>
        </p:spPr>
      </p:pic>
    </p:spTree>
    <p:extLst>
      <p:ext uri="{BB962C8B-B14F-4D97-AF65-F5344CB8AC3E}">
        <p14:creationId xmlns:p14="http://schemas.microsoft.com/office/powerpoint/2010/main" val="11064464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10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8313" y="1433513"/>
            <a:ext cx="8389937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инженерные изыскания: обследование технологического оборудования, ревизия существующих измерительных приборов и исполнительных механизмов;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разработка технического задания (ТЗ);	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разработка проектной и рабочей документации в соответствии с РД 50-34.698-90;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разработка прикладного программного обеспечения;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согласование и экспертиза проекта;</a:t>
            </a:r>
          </a:p>
          <a:p>
            <a:pPr marL="358775" indent="-358775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ru-RU" sz="1700" dirty="0">
                <a:latin typeface="Corbel" pitchFamily="34" charset="0"/>
              </a:rPr>
              <a:t>разработка регламентов технического обслуживания и содержания систем автоматизации и диспетчеризации.</a:t>
            </a:r>
          </a:p>
          <a:p>
            <a:pPr marL="185738" indent="-185738" eaLnBrk="1" hangingPunct="1">
              <a:spcBef>
                <a:spcPct val="10000"/>
              </a:spcBef>
              <a:spcAft>
                <a:spcPct val="20000"/>
              </a:spcAft>
              <a:defRPr/>
            </a:pPr>
            <a:endParaRPr lang="ru-RU" sz="1600" dirty="0">
              <a:solidFill>
                <a:srgbClr val="414142"/>
              </a:solidFill>
              <a:latin typeface="Arial" charset="0"/>
            </a:endParaRPr>
          </a:p>
        </p:txBody>
      </p:sp>
      <p:pic>
        <p:nvPicPr>
          <p:cNvPr id="921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48175"/>
            <a:ext cx="2971800" cy="1824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4849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207375" cy="903288"/>
          </a:xfrm>
        </p:spPr>
        <p:txBody>
          <a:bodyPr/>
          <a:lstStyle/>
          <a:p>
            <a:pPr algn="ctr"/>
            <a:r>
              <a:rPr lang="ru-RU" altLang="en-US" sz="2800"/>
              <a:t>Разработка проектной документации</a:t>
            </a:r>
            <a:endParaRPr lang="en-US" altLang="en-US" sz="2800"/>
          </a:p>
        </p:txBody>
      </p:sp>
      <p:sp>
        <p:nvSpPr>
          <p:cNvPr id="92166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814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	</a:t>
            </a:r>
            <a:r>
              <a:rPr lang="en-US" sz="1200" dirty="0">
                <a:solidFill>
                  <a:schemeClr val="accent2"/>
                </a:solidFill>
              </a:rPr>
              <a:t>www.ivctl.ru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6_Оформление по умолчанию">
  <a:themeElements>
    <a:clrScheme name="26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Оформление по умолчанию">
  <a:themeElements>
    <a:clrScheme name="16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Оформление по умолчанию">
  <a:themeElements>
    <a:clrScheme name="17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Оформление по умолчанию">
  <a:themeElements>
    <a:clrScheme name="19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Правление_ ИТ-стратегии 10_10_09</Template>
  <TotalTime>2849</TotalTime>
  <Words>896</Words>
  <Application>Microsoft Office PowerPoint</Application>
  <PresentationFormat>Экран (4:3)</PresentationFormat>
  <Paragraphs>195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굴림</vt:lpstr>
      <vt:lpstr>Arial</vt:lpstr>
      <vt:lpstr>Calibri</vt:lpstr>
      <vt:lpstr>Corbel</vt:lpstr>
      <vt:lpstr>Courier New</vt:lpstr>
      <vt:lpstr>Times New Roman</vt:lpstr>
      <vt:lpstr>Wingdings</vt:lpstr>
      <vt:lpstr>26_Оформление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Оформление по умолчанию</vt:lpstr>
      <vt:lpstr>16_Оформление по умолчанию</vt:lpstr>
      <vt:lpstr>17_Оформление по умолчанию</vt:lpstr>
      <vt:lpstr>19_Оформление по умолчанию</vt:lpstr>
      <vt:lpstr>Презентация PowerPoint</vt:lpstr>
      <vt:lpstr>Индустрия 4.0</vt:lpstr>
      <vt:lpstr>Элементы индустрии 4.0</vt:lpstr>
      <vt:lpstr>Что подталкивает</vt:lpstr>
      <vt:lpstr>Датчики стали дешевле и доступнее и начали применяться повсеместно</vt:lpstr>
      <vt:lpstr>Пропускная способность сетей и производительность систем выросла многократно</vt:lpstr>
      <vt:lpstr>Глобальный доступ к сети</vt:lpstr>
      <vt:lpstr>Уровни АСУТП</vt:lpstr>
      <vt:lpstr>Разработка проектной документации</vt:lpstr>
      <vt:lpstr>Разработка проектной документации</vt:lpstr>
      <vt:lpstr>Изготовление щитов АСУТП</vt:lpstr>
      <vt:lpstr>Изготовление щитов АСУТП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выполненных объектов для  промышленной отрасли</vt:lpstr>
      <vt:lpstr>Список выполненных объектов для гражданской отрасли</vt:lpstr>
      <vt:lpstr>Для чего мы здесь</vt:lpstr>
      <vt:lpstr>Карьерная лестница ООО «ИВЦ «Технологика»</vt:lpstr>
      <vt:lpstr>Спасибо за внимание!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PoisoN</dc:creator>
  <cp:lastModifiedBy>Галимов Тимур</cp:lastModifiedBy>
  <cp:revision>186</cp:revision>
  <cp:lastPrinted>1601-01-01T00:00:00Z</cp:lastPrinted>
  <dcterms:created xsi:type="dcterms:W3CDTF">1601-01-01T00:00:00Z</dcterms:created>
  <dcterms:modified xsi:type="dcterms:W3CDTF">2021-02-19T06:50:43Z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