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21"/>
  </p:notesMasterIdLst>
  <p:sldIdLst>
    <p:sldId id="256" r:id="rId2"/>
    <p:sldId id="259" r:id="rId3"/>
    <p:sldId id="260" r:id="rId4"/>
    <p:sldId id="271" r:id="rId5"/>
    <p:sldId id="272" r:id="rId6"/>
    <p:sldId id="298" r:id="rId7"/>
    <p:sldId id="299" r:id="rId8"/>
    <p:sldId id="310" r:id="rId9"/>
    <p:sldId id="321" r:id="rId10"/>
    <p:sldId id="324" r:id="rId11"/>
    <p:sldId id="329" r:id="rId12"/>
    <p:sldId id="267" r:id="rId13"/>
    <p:sldId id="325" r:id="rId14"/>
    <p:sldId id="326" r:id="rId15"/>
    <p:sldId id="328" r:id="rId16"/>
    <p:sldId id="331" r:id="rId17"/>
    <p:sldId id="332" r:id="rId18"/>
    <p:sldId id="330" r:id="rId19"/>
    <p:sldId id="28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97" autoAdjust="0"/>
    <p:restoredTop sz="93342" autoAdjust="0"/>
  </p:normalViewPr>
  <p:slideViewPr>
    <p:cSldViewPr snapToGrid="0">
      <p:cViewPr varScale="1">
        <p:scale>
          <a:sx n="80" d="100"/>
          <a:sy n="80" d="100"/>
        </p:scale>
        <p:origin x="40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9A544-D71F-441A-88C5-0E846B1138BA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6B133-A366-48B7-ABAC-45DC3AAF2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300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6B133-A366-48B7-ABAC-45DC3AAF293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840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6B133-A366-48B7-ABAC-45DC3AAF293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860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6B133-A366-48B7-ABAC-45DC3AAF293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270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6B133-A366-48B7-ABAC-45DC3AAF293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679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6B133-A366-48B7-ABAC-45DC3AAF293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018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7A26-4B9E-4CA5-9BA0-6245296E7ECD}" type="datetime1">
              <a:rPr lang="ru-RU" smtClean="0"/>
              <a:t>05.07.2024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F61B494-90E1-46C3-9782-7E57A9613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094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10D19-86E6-43D7-8F53-3CD6960C0645}" type="datetime1">
              <a:rPr lang="ru-RU" smtClean="0"/>
              <a:t>05.07.2024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F61B494-90E1-46C3-9782-7E57A9613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367250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10D19-86E6-43D7-8F53-3CD6960C0645}" type="datetime1">
              <a:rPr lang="ru-RU" smtClean="0"/>
              <a:t>05.07.2024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F61B494-90E1-46C3-9782-7E57A9613B5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6467280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10D19-86E6-43D7-8F53-3CD6960C0645}" type="datetime1">
              <a:rPr lang="ru-RU" smtClean="0"/>
              <a:t>05.07.2024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F61B494-90E1-46C3-9782-7E57A9613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142775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10D19-86E6-43D7-8F53-3CD6960C0645}" type="datetime1">
              <a:rPr lang="ru-RU" smtClean="0"/>
              <a:t>05.07.2024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F61B494-90E1-46C3-9782-7E57A9613B5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5728642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10D19-86E6-43D7-8F53-3CD6960C0645}" type="datetime1">
              <a:rPr lang="ru-RU" smtClean="0"/>
              <a:t>05.07.2024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F61B494-90E1-46C3-9782-7E57A9613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732137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365EB-47B5-4589-8B9D-F3642FD64AE5}" type="datetime1">
              <a:rPr lang="ru-RU" smtClean="0"/>
              <a:t>05.07.2024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B494-90E1-46C3-9782-7E57A9613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921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D51C6-20A5-4145-96CF-49A8BFB9F2F1}" type="datetime1">
              <a:rPr lang="ru-RU" smtClean="0"/>
              <a:t>05.07.2024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B494-90E1-46C3-9782-7E57A9613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450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B294-2535-49FD-BD63-D9DCA24F493A}" type="datetime1">
              <a:rPr lang="ru-RU" smtClean="0"/>
              <a:t>05.07.2024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B494-90E1-46C3-9782-7E57A9613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880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02AE3-AB39-4F1F-AA36-ED1ED0323A80}" type="datetime1">
              <a:rPr lang="ru-RU" smtClean="0"/>
              <a:t>05.07.2024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F61B494-90E1-46C3-9782-7E57A9613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269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1A44-022E-4783-97D8-BA6B19E66AA1}" type="datetime1">
              <a:rPr lang="ru-RU" smtClean="0"/>
              <a:t>05.07.2024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F61B494-90E1-46C3-9782-7E57A9613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390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C45F-F644-46CD-A583-72BA01A6E970}" type="datetime1">
              <a:rPr lang="ru-RU" smtClean="0"/>
              <a:t>05.07.2024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F61B494-90E1-46C3-9782-7E57A9613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385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EBDD-9D0B-4178-B31E-E7DC20CD54DD}" type="datetime1">
              <a:rPr lang="ru-RU" smtClean="0"/>
              <a:t>05.07.2024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B494-90E1-46C3-9782-7E57A9613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955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F90B9-AB84-4F79-9A4F-D32CA7FDFE88}" type="datetime1">
              <a:rPr lang="ru-RU" smtClean="0"/>
              <a:t>05.07.2024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B494-90E1-46C3-9782-7E57A9613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385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0016-4F0A-4CD8-B920-99850CF5CE25}" type="datetime1">
              <a:rPr lang="ru-RU" smtClean="0"/>
              <a:t>05.07.2024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B494-90E1-46C3-9782-7E57A9613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582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5501E-59B3-4E35-9C29-5C9D57F7A1E1}" type="datetime1">
              <a:rPr lang="ru-RU" smtClean="0"/>
              <a:t>05.07.2024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F61B494-90E1-46C3-9782-7E57A9613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57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10D19-86E6-43D7-8F53-3CD6960C0645}" type="datetime1">
              <a:rPr lang="ru-RU" smtClean="0"/>
              <a:t>05.07.2024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F61B494-90E1-46C3-9782-7E57A9613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901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40873" y="466433"/>
            <a:ext cx="9157853" cy="2722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МИНИСТЕРСТВО НАУКИ И ВЫСШЕГО ОБРАЗОВАНИЯ РОССИЙСКОЙ ФЕДЕРАЦИИ</a:t>
            </a:r>
          </a:p>
          <a:p>
            <a:pPr algn="ctr">
              <a:lnSpc>
                <a:spcPct val="107000"/>
              </a:lnSpc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«Казанский национальный исследовательский 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технический университет им. А.Н. Туполева-КАИ» 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(КНИТУ-КАИ)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Институт Автоматики и электронного приборостроения 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Кафедра Автоматики и управления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27.04.04 «Управление в технических системах»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45667" y="3234652"/>
            <a:ext cx="8300669" cy="9916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0850" algn="ctr">
              <a:lnSpc>
                <a:spcPct val="107000"/>
              </a:lnSpc>
              <a:spcAft>
                <a:spcPts val="0"/>
              </a:spcAft>
            </a:pPr>
            <a:r>
              <a:rPr lang="ru-RU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Имитационная модель БПЛА с возможностью </a:t>
            </a:r>
          </a:p>
          <a:p>
            <a:pPr marL="450850" algn="ctr">
              <a:lnSpc>
                <a:spcPct val="107000"/>
              </a:lnSpc>
              <a:spcAft>
                <a:spcPts val="0"/>
              </a:spcAft>
            </a:pPr>
            <a:r>
              <a:rPr lang="ru-RU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моделирования различных режимов полета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8432580" y="4914952"/>
            <a:ext cx="287994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1" name="Группа 20"/>
          <p:cNvGrpSpPr/>
          <p:nvPr/>
        </p:nvGrpSpPr>
        <p:grpSpPr>
          <a:xfrm>
            <a:off x="6603141" y="4491391"/>
            <a:ext cx="4750659" cy="872996"/>
            <a:chOff x="6491451" y="4997490"/>
            <a:chExt cx="4750659" cy="87299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491451" y="4997490"/>
              <a:ext cx="4750659" cy="872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Обучающийся         группы 3289 Тагиров И.И.</a:t>
              </a:r>
            </a:p>
            <a:p>
              <a:pPr algn="r">
                <a:lnSpc>
                  <a:spcPct val="150000"/>
                </a:lnSpc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Руководитель      доцент, к.т.н. Стрелков А.Ю. </a:t>
              </a:r>
              <a:endParaRPr lang="ru-RU" dirty="0"/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8104990" y="5811283"/>
              <a:ext cx="31371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Прямоугольник 19"/>
          <p:cNvSpPr/>
          <p:nvPr/>
        </p:nvSpPr>
        <p:spPr>
          <a:xfrm>
            <a:off x="5376796" y="6171684"/>
            <a:ext cx="1438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Казань, 2024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0643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0296" y="638225"/>
            <a:ext cx="8911687" cy="773788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автопилота</a:t>
            </a: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10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1C9EBC4-91E8-44F5-A3A8-4F5BFC465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775" y="52015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65205E5E-5013-4149-A6AE-302A80FAC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0" y="19293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23EE2CC-0EC1-44C6-8BE0-28FDCB6DF33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13" y="1644771"/>
            <a:ext cx="5506065" cy="328390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C9BBC4-03EF-4F25-85CA-FA92DD616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978" y="1959731"/>
            <a:ext cx="5184410" cy="265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37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0296" y="638225"/>
            <a:ext cx="8911687" cy="773788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ДУС</a:t>
            </a: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11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1C9EBC4-91E8-44F5-A3A8-4F5BFC465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775" y="52015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0A996C0-7F5C-417D-9711-F9B35ABB030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459" y="2019627"/>
            <a:ext cx="4122914" cy="29942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0F590E3B-70EA-43A4-87FE-BB8ACE93F427}"/>
              </a:ext>
            </a:extLst>
          </p:cNvPr>
          <p:cNvGrpSpPr/>
          <p:nvPr/>
        </p:nvGrpSpPr>
        <p:grpSpPr>
          <a:xfrm>
            <a:off x="6644640" y="1909460"/>
            <a:ext cx="4446411" cy="3479800"/>
            <a:chOff x="6644640" y="1909460"/>
            <a:chExt cx="4446411" cy="3479800"/>
          </a:xfrm>
        </p:grpSpPr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B801FA81-23FB-48D6-8D3B-607192CAA6D9}"/>
                </a:ext>
              </a:extLst>
            </p:cNvPr>
            <p:cNvGrpSpPr/>
            <p:nvPr/>
          </p:nvGrpSpPr>
          <p:grpSpPr>
            <a:xfrm>
              <a:off x="6644640" y="1909460"/>
              <a:ext cx="4446411" cy="3479800"/>
              <a:chOff x="6644640" y="1909460"/>
              <a:chExt cx="4446411" cy="3479800"/>
            </a:xfrm>
          </p:grpSpPr>
          <p:pic>
            <p:nvPicPr>
              <p:cNvPr id="5" name="Рисунок 4">
                <a:extLst>
                  <a:ext uri="{FF2B5EF4-FFF2-40B4-BE49-F238E27FC236}">
                    <a16:creationId xmlns:a16="http://schemas.microsoft.com/office/drawing/2014/main" id="{A00C0B04-02B4-4D1B-A95A-0831A0CE4A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44640" y="1909460"/>
                <a:ext cx="4446411" cy="3479800"/>
              </a:xfrm>
              <a:prstGeom prst="rect">
                <a:avLst/>
              </a:prstGeom>
            </p:spPr>
          </p:pic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AEFF7509-9C4A-450D-8442-64EC7AB3FB3E}"/>
                  </a:ext>
                </a:extLst>
              </p:cNvPr>
              <p:cNvSpPr/>
              <p:nvPr/>
            </p:nvSpPr>
            <p:spPr>
              <a:xfrm>
                <a:off x="10403840" y="3467100"/>
                <a:ext cx="114300" cy="152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660B0940-A590-4DE3-88C0-0A9BC00DC2F4}"/>
                </a:ext>
              </a:extLst>
            </p:cNvPr>
            <p:cNvSpPr/>
            <p:nvPr/>
          </p:nvSpPr>
          <p:spPr>
            <a:xfrm>
              <a:off x="9420860" y="3479311"/>
              <a:ext cx="1143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375080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6851" y="624110"/>
            <a:ext cx="10037762" cy="817447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Программная реализация имитационной модели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12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9C5AA5-DFEC-4CF2-9629-92E775A4B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605" y="1441557"/>
            <a:ext cx="11121341" cy="447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369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13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C186CA-BF54-4D32-A091-DF8C2941C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305" y="1484012"/>
            <a:ext cx="5678039" cy="186661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70D85F7-6C26-46A9-9C70-6A35E3117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044" y="1552575"/>
            <a:ext cx="4404062" cy="399921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47E2B5A-D934-430B-8C3F-8808FE644F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6851" y="3718045"/>
            <a:ext cx="4033838" cy="2317043"/>
          </a:xfrm>
          <a:prstGeom prst="rect">
            <a:avLst/>
          </a:prstGeom>
        </p:spPr>
      </p:pic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753AF1FF-326F-4E8D-B96E-59F34FED8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851" y="624110"/>
            <a:ext cx="10037762" cy="817447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Программная реализация имитационной модели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204DC2-BA6B-42B8-9DCF-118D3D5B104D}"/>
              </a:ext>
            </a:extLst>
          </p:cNvPr>
          <p:cNvSpPr txBox="1"/>
          <p:nvPr/>
        </p:nvSpPr>
        <p:spPr>
          <a:xfrm>
            <a:off x="1873138" y="3327017"/>
            <a:ext cx="26805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Канал продольного движения</a:t>
            </a:r>
            <a:endParaRPr lang="ru-RU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CE1D55-6E2D-4DDD-8726-8805037397C0}"/>
              </a:ext>
            </a:extLst>
          </p:cNvPr>
          <p:cNvSpPr txBox="1"/>
          <p:nvPr/>
        </p:nvSpPr>
        <p:spPr>
          <a:xfrm>
            <a:off x="2143483" y="6040851"/>
            <a:ext cx="26805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Автопилот</a:t>
            </a:r>
            <a:endParaRPr lang="ru-RU" sz="1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E6E554-3677-4DF3-B212-B42C202CEF32}"/>
              </a:ext>
            </a:extLst>
          </p:cNvPr>
          <p:cNvSpPr txBox="1"/>
          <p:nvPr/>
        </p:nvSpPr>
        <p:spPr>
          <a:xfrm>
            <a:off x="8740663" y="5645464"/>
            <a:ext cx="26805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Канал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боков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ого движения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936569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14</a:t>
            </a: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753AF1FF-326F-4E8D-B96E-59F34FED8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851" y="624110"/>
            <a:ext cx="10037762" cy="817447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Программная реализация имитационной модели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391E52-4FFC-4133-91A5-C6C688D895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78"/>
          <a:stretch/>
        </p:blipFill>
        <p:spPr>
          <a:xfrm>
            <a:off x="1466851" y="1441557"/>
            <a:ext cx="4827586" cy="398058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A5D2F35-8DA8-4C88-B00E-74BC402E8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1918967"/>
            <a:ext cx="3895312" cy="27387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2B96CA-A414-4DE6-B9D7-899972EC39C8}"/>
              </a:ext>
            </a:extLst>
          </p:cNvPr>
          <p:cNvSpPr txBox="1"/>
          <p:nvPr/>
        </p:nvSpPr>
        <p:spPr>
          <a:xfrm>
            <a:off x="2168413" y="5551806"/>
            <a:ext cx="31560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Вычисление параметров полета БПЛА</a:t>
            </a:r>
            <a:endParaRPr lang="ru-RU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EE9F04-2D85-4001-BE97-4A2CAE571316}"/>
              </a:ext>
            </a:extLst>
          </p:cNvPr>
          <p:cNvSpPr txBox="1"/>
          <p:nvPr/>
        </p:nvSpPr>
        <p:spPr>
          <a:xfrm>
            <a:off x="8189268" y="4780060"/>
            <a:ext cx="22995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Блок ДУС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290966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12895"/>
            <a:ext cx="10515600" cy="815915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Анимация и построение графиков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15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2608E65-8D02-4AEB-A718-BD066BFF9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465" y="2089596"/>
            <a:ext cx="5987637" cy="32121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E1E2A6-53EC-4931-8FF1-393E0DC9920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648021" y="1844289"/>
            <a:ext cx="3899339" cy="360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68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1" y="569301"/>
            <a:ext cx="10515600" cy="815915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адекватности модели при отработке заданных законов управления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16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9BDAF4A-2C39-4C4B-9389-2A4493369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240" y="1940430"/>
            <a:ext cx="3736602" cy="3348038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95C9BDA0-041C-4A90-96CE-0B5313ADD82F}"/>
              </a:ext>
            </a:extLst>
          </p:cNvPr>
          <p:cNvGrpSpPr/>
          <p:nvPr/>
        </p:nvGrpSpPr>
        <p:grpSpPr>
          <a:xfrm>
            <a:off x="5939790" y="1940430"/>
            <a:ext cx="5005388" cy="3640164"/>
            <a:chOff x="5924550" y="1763930"/>
            <a:chExt cx="5005388" cy="3640164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065164EC-384D-496C-9102-FAA03CA71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67222" y="1763930"/>
              <a:ext cx="4429125" cy="774072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0AF96FA4-9D58-4EAF-8A15-C97C5D89A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24550" y="2633342"/>
              <a:ext cx="4629150" cy="812793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64A060BF-D308-4006-B31C-250DE1731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24550" y="3554332"/>
              <a:ext cx="5005388" cy="871758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EF397E4E-C698-4648-80D3-4C4A972B5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24550" y="4526262"/>
              <a:ext cx="5005388" cy="8778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7222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1" y="614121"/>
            <a:ext cx="10515600" cy="815915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адекватности модели при отработке заданных законов управления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17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2868EA-F5A3-44FB-974F-4169D9F6D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950" y="1870482"/>
            <a:ext cx="4352031" cy="3899469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6D34E1B1-2370-4DDA-BD75-96DA28DD22C7}"/>
              </a:ext>
            </a:extLst>
          </p:cNvPr>
          <p:cNvGrpSpPr/>
          <p:nvPr/>
        </p:nvGrpSpPr>
        <p:grpSpPr>
          <a:xfrm>
            <a:off x="6096000" y="1795893"/>
            <a:ext cx="5029201" cy="4156986"/>
            <a:chOff x="5838825" y="1551846"/>
            <a:chExt cx="5029201" cy="4156986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893A3934-CC32-414A-9CA1-77E31C9F69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24549" y="1551846"/>
              <a:ext cx="4419600" cy="774462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4B3850D4-D26E-48DB-9925-D448878C0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24549" y="2326308"/>
              <a:ext cx="4284662" cy="734226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ECDDC116-533A-4386-8262-F6C3BBF27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38825" y="3100770"/>
              <a:ext cx="4848226" cy="850269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DFD337ED-5439-457F-A441-4A8079326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38825" y="3951039"/>
              <a:ext cx="4924425" cy="839914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DE0E5316-0B4D-4FDA-9B8C-D8F50202B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38826" y="4849039"/>
              <a:ext cx="5029200" cy="859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1783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12895"/>
            <a:ext cx="10515600" cy="815915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Программная реализация автопилота высоты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18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3ECF0C16-7078-4A02-8129-669C03380457}"/>
              </a:ext>
            </a:extLst>
          </p:cNvPr>
          <p:cNvGrpSpPr/>
          <p:nvPr/>
        </p:nvGrpSpPr>
        <p:grpSpPr>
          <a:xfrm>
            <a:off x="2490590" y="1821188"/>
            <a:ext cx="8245011" cy="3616695"/>
            <a:chOff x="1020605" y="1740165"/>
            <a:chExt cx="8245011" cy="3616695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F8E7F49D-CF56-4681-9899-68265B9E15DD}"/>
                </a:ext>
              </a:extLst>
            </p:cNvPr>
            <p:cNvPicPr/>
            <p:nvPr/>
          </p:nvPicPr>
          <p:blipFill rotWithShape="1">
            <a:blip r:embed="rId3"/>
            <a:srcRect l="6361" t="5479" r="46736" b="11788"/>
            <a:stretch/>
          </p:blipFill>
          <p:spPr bwMode="auto">
            <a:xfrm>
              <a:off x="1020605" y="1740165"/>
              <a:ext cx="3840955" cy="361669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6E22BF73-6630-4FBE-B0CF-3CF2457A3EB6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5369495" y="1860805"/>
              <a:ext cx="3774505" cy="65839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D40363E7-0994-435A-B834-F7BD7A182E67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5479223" y="2655784"/>
              <a:ext cx="3731833" cy="642365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AD01A3FC-EA26-4BBF-893D-71894C57F320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5424661" y="3453110"/>
              <a:ext cx="3840955" cy="658397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100D06E4-DF13-466B-BF24-0074EED4F870}"/>
                </a:ext>
              </a:extLst>
            </p:cNvPr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5370101" y="4384260"/>
              <a:ext cx="3895515" cy="6583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7104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24243" y="2871559"/>
            <a:ext cx="50206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19</a:t>
            </a:r>
          </a:p>
        </p:txBody>
      </p:sp>
    </p:spTree>
    <p:extLst>
      <p:ext uri="{BB962C8B-B14F-4D97-AF65-F5344CB8AC3E}">
        <p14:creationId xmlns:p14="http://schemas.microsoft.com/office/powerpoint/2010/main" val="957267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19036"/>
            <a:ext cx="10515600" cy="811294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имитационной модели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31" y="1690688"/>
            <a:ext cx="4964505" cy="3504983"/>
          </a:xfr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09398"/>
            <a:ext cx="4114800" cy="365125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44836" y="1759897"/>
            <a:ext cx="6109855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Имитационная модель –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многомерная нелинейная система дифференциальных уравнений.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Имитационная модель, как правило, высокого порядка и математически сложная для использования в проектировании. Поэтому для удобства процесса проектирования имитационная модель упрощается и линеаризуется, чтобы создать модели проектирования низкого порядка.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0228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0156" y="628751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Архитектура системы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3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D337DA-4F63-4A4E-BF62-6DD53FB08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423" y="1504950"/>
            <a:ext cx="103632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02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0156" y="59166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координат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9587"/>
            <a:ext cx="3200400" cy="2567831"/>
          </a:xfrm>
          <a:prstGeom prst="rect">
            <a:avLst/>
          </a:prstGeom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4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03048" y="5001492"/>
            <a:ext cx="1704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Связанная СК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0135" y="5001491"/>
            <a:ext cx="2677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Нормальная земная СК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368" y="2059587"/>
            <a:ext cx="3914775" cy="285559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080160" y="5001491"/>
            <a:ext cx="1821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Скоростная СК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190" y="2059587"/>
            <a:ext cx="353162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028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0156" y="629416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Углы ориентации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974" y="1095738"/>
            <a:ext cx="2204315" cy="1840109"/>
          </a:xfrm>
          <a:prstGeom prst="rect">
            <a:avLst/>
          </a:prstGeom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5</a:t>
            </a:r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871" y="1384043"/>
            <a:ext cx="1940618" cy="184011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229" y="1196828"/>
            <a:ext cx="1800826" cy="184011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3864" y="2976389"/>
            <a:ext cx="1800826" cy="369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 рысканья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27078" y="3204261"/>
            <a:ext cx="1659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тангажа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660445" y="3036938"/>
            <a:ext cx="1346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 крена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" name="Объект 3">
            <a:extLst>
              <a:ext uri="{FF2B5EF4-FFF2-40B4-BE49-F238E27FC236}">
                <a16:creationId xmlns:a16="http://schemas.microsoft.com/office/drawing/2014/main" id="{4A99DBA0-1D11-4922-BFF9-3AB8625A6B8F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53" y="3733952"/>
            <a:ext cx="2073828" cy="2016288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A978AA1-7D65-4815-814B-EB7ACA5031A7}"/>
              </a:ext>
            </a:extLst>
          </p:cNvPr>
          <p:cNvSpPr/>
          <p:nvPr/>
        </p:nvSpPr>
        <p:spPr>
          <a:xfrm>
            <a:off x="3797123" y="5725933"/>
            <a:ext cx="1386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 атаки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DC0B0A0-084B-4188-A0F0-E68E6691E8A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317" y="3881586"/>
            <a:ext cx="2179325" cy="1840110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6A85E83-DFED-4AC6-AF76-AE9105EF844C}"/>
              </a:ext>
            </a:extLst>
          </p:cNvPr>
          <p:cNvSpPr/>
          <p:nvPr/>
        </p:nvSpPr>
        <p:spPr>
          <a:xfrm>
            <a:off x="7439142" y="5706118"/>
            <a:ext cx="1988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 скольжения</a:t>
            </a:r>
          </a:p>
        </p:txBody>
      </p:sp>
    </p:spTree>
    <p:extLst>
      <p:ext uri="{BB962C8B-B14F-4D97-AF65-F5344CB8AC3E}">
        <p14:creationId xmlns:p14="http://schemas.microsoft.com/office/powerpoint/2010/main" val="3825905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67362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модель движения</a:t>
            </a: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6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84A7445-B9AB-4F1C-A8AC-9ABFE857C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954" y="1402979"/>
            <a:ext cx="9553691" cy="462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72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0296" y="638225"/>
            <a:ext cx="8911687" cy="773788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модель движения</a:t>
            </a: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7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CAF4E60E-2CEA-4360-9DB9-47F1809EBA8F}"/>
              </a:ext>
            </a:extLst>
          </p:cNvPr>
          <p:cNvCxnSpPr>
            <a:cxnSpLocks/>
          </p:cNvCxnSpPr>
          <p:nvPr/>
        </p:nvCxnSpPr>
        <p:spPr>
          <a:xfrm>
            <a:off x="7549837" y="1490806"/>
            <a:ext cx="1433907" cy="82838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80AD6D8C-E02D-4F26-998B-340C4FD2ED3A}"/>
              </a:ext>
            </a:extLst>
          </p:cNvPr>
          <p:cNvCxnSpPr>
            <a:cxnSpLocks/>
          </p:cNvCxnSpPr>
          <p:nvPr/>
        </p:nvCxnSpPr>
        <p:spPr>
          <a:xfrm flipH="1">
            <a:off x="4661864" y="1476694"/>
            <a:ext cx="1348913" cy="82838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2DCDA10-D8DD-4BCE-A08D-DF5F8DEE3533}"/>
              </a:ext>
            </a:extLst>
          </p:cNvPr>
          <p:cNvSpPr txBox="1"/>
          <p:nvPr/>
        </p:nvSpPr>
        <p:spPr>
          <a:xfrm>
            <a:off x="2889839" y="2383874"/>
            <a:ext cx="33303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Продольное движение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22CA92-3EAB-4EBD-92DB-AE2271E74C9E}"/>
              </a:ext>
            </a:extLst>
          </p:cNvPr>
          <p:cNvSpPr txBox="1"/>
          <p:nvPr/>
        </p:nvSpPr>
        <p:spPr>
          <a:xfrm>
            <a:off x="7549837" y="2383874"/>
            <a:ext cx="33303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Боковое движение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2867EE6-F974-4BB2-B833-A1F49EE499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" t="27668" r="7987" b="2662"/>
          <a:stretch/>
        </p:blipFill>
        <p:spPr>
          <a:xfrm>
            <a:off x="2589212" y="3157665"/>
            <a:ext cx="3578377" cy="203760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E6DF9C5-E67B-4A75-8130-CD41A8EF76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2"/>
          <a:stretch/>
        </p:blipFill>
        <p:spPr>
          <a:xfrm>
            <a:off x="7303424" y="2777563"/>
            <a:ext cx="3978344" cy="252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510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2508" y="622757"/>
            <a:ext cx="9449583" cy="7737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Линеаризованные уравнения продольного движения</a:t>
            </a: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8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6E44AF-19A8-4E92-A56B-DD29B65C1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198" y="1282862"/>
            <a:ext cx="9659880" cy="464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16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0296" y="638225"/>
            <a:ext cx="8911687" cy="7737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Линеаризация уравнений бокового движения</a:t>
            </a: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9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FB574A-0A8C-468C-8696-D510AE8AA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395" y="1732630"/>
            <a:ext cx="8567534" cy="408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7552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1650</TotalTime>
  <Words>266</Words>
  <Application>Microsoft Office PowerPoint</Application>
  <PresentationFormat>Широкоэкранный</PresentationFormat>
  <Paragraphs>69</Paragraphs>
  <Slides>19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Times New Roman</vt:lpstr>
      <vt:lpstr>Wingdings 3</vt:lpstr>
      <vt:lpstr>Легкий дым</vt:lpstr>
      <vt:lpstr>Презентация PowerPoint</vt:lpstr>
      <vt:lpstr>Определение имитационной модели</vt:lpstr>
      <vt:lpstr>Архитектура системы</vt:lpstr>
      <vt:lpstr>Системы координат</vt:lpstr>
      <vt:lpstr>Углы ориентации</vt:lpstr>
      <vt:lpstr>Математическая модель движения</vt:lpstr>
      <vt:lpstr>Математическая модель движения</vt:lpstr>
      <vt:lpstr>Линеаризованные уравнения продольного движения</vt:lpstr>
      <vt:lpstr>Линеаризация уравнений бокового движения</vt:lpstr>
      <vt:lpstr>Проектирование автопилота</vt:lpstr>
      <vt:lpstr>Проектирование ДУС</vt:lpstr>
      <vt:lpstr>Программная реализация имитационной модели</vt:lpstr>
      <vt:lpstr>Программная реализация имитационной модели</vt:lpstr>
      <vt:lpstr>Программная реализация имитационной модели</vt:lpstr>
      <vt:lpstr>Анимация и построение графиков</vt:lpstr>
      <vt:lpstr>Оценка адекватности модели при отработке заданных законов управления </vt:lpstr>
      <vt:lpstr>Оценка адекватности модели при отработке заданных законов управления </vt:lpstr>
      <vt:lpstr>Программная реализация автопилота высоты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MSI</cp:lastModifiedBy>
  <cp:revision>242</cp:revision>
  <dcterms:created xsi:type="dcterms:W3CDTF">2022-06-01T22:08:40Z</dcterms:created>
  <dcterms:modified xsi:type="dcterms:W3CDTF">2024-07-05T18:47:39Z</dcterms:modified>
</cp:coreProperties>
</file>