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1"/>
  </p:notesMasterIdLst>
  <p:sldIdLst>
    <p:sldId id="256" r:id="rId2"/>
    <p:sldId id="306" r:id="rId3"/>
    <p:sldId id="305" r:id="rId4"/>
    <p:sldId id="259" r:id="rId5"/>
    <p:sldId id="260" r:id="rId6"/>
    <p:sldId id="272" r:id="rId7"/>
    <p:sldId id="273" r:id="rId8"/>
    <p:sldId id="263" r:id="rId9"/>
    <p:sldId id="296" r:id="rId10"/>
    <p:sldId id="264" r:id="rId11"/>
    <p:sldId id="265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281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24" autoAdjust="0"/>
    <p:restoredTop sz="94081" autoAdjust="0"/>
  </p:normalViewPr>
  <p:slideViewPr>
    <p:cSldViewPr snapToGrid="0">
      <p:cViewPr varScale="1">
        <p:scale>
          <a:sx n="81" d="100"/>
          <a:sy n="81" d="100"/>
        </p:scale>
        <p:origin x="36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9A544-D71F-441A-88C5-0E846B1138BA}" type="datetimeFigureOut">
              <a:rPr lang="ru-RU" smtClean="0"/>
              <a:t>05.07.2024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6B133-A366-48B7-ABAC-45DC3AAF29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300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6B133-A366-48B7-ABAC-45DC3AAF293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840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6B133-A366-48B7-ABAC-45DC3AAF293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225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83B2AF-BF42-BBA1-43FD-3DBC5FEFA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DDE5A5D-85A2-4575-0071-093AB7371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26E095-FD7F-7C09-689B-74F011477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87A26-4B9E-4CA5-9BA0-6245296E7ECD}" type="datetime1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EDC2BF-9793-C092-8CA4-DB49433BA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7781F7-FCC8-AEEB-B0E7-E394BD3C7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B494-90E1-46C3-9782-7E57A9613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09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5B539D-DAE4-212F-6AA3-79DDCCE6D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722CB27-B05B-4539-92DB-754D5B78F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5348F7-0F43-CD33-B48D-D76A40DAF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365EB-47B5-4589-8B9D-F3642FD64AE5}" type="datetime1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3111C2-47C1-A8A3-FACF-DF1B44171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A72D6F-750D-9831-CFE2-29D751F9F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B494-90E1-46C3-9782-7E57A9613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30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3267449-71B4-736E-954B-B67983476A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4468F2A-3EBC-92F2-C5FE-4219C7AB4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3E9F06-803C-4A82-2F44-542FE6496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D51C6-20A5-4145-96CF-49A8BFB9F2F1}" type="datetime1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D96674-35C8-69C6-F45F-DFCA91557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F1218B-F14E-CD81-F103-12E252FD5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B494-90E1-46C3-9782-7E57A9613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7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C126D2-2483-CAA6-AE67-164B04675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55A43C-7765-CCAA-93CB-37D2CBACC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1D2051-EEFA-D23C-B413-E469B7589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9B294-2535-49FD-BD63-D9DCA24F493A}" type="datetime1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14184E-7406-F78E-4E49-F388C579E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EA6BF9-CDE4-3D57-E339-F58C53877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B494-90E1-46C3-9782-7E57A9613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881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4ECB11-C651-677A-3AA6-913DA72D8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A67EDF-BD80-EC00-4430-075569D90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BF5414-5FF4-8EBE-092B-1F92EA6E9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02AE3-AB39-4F1F-AA36-ED1ED0323A80}" type="datetime1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CF54BF-F16D-27B5-88DA-E2B50FDF9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98F7D4-5E66-9F9B-455E-7D22E4751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B494-90E1-46C3-9782-7E57A9613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42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415A73-9CA2-F103-8AEA-A4B8B6BD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F94F65-7347-4D8E-A671-1ED22EA039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2DF0B9-63B8-8D0C-28E6-A309F0CD23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EAADC77-BBFF-EE69-A4CE-CA9307617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E1A44-022E-4783-97D8-BA6B19E66AA1}" type="datetime1">
              <a:rPr lang="ru-RU" smtClean="0"/>
              <a:t>05.07.2024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317803-10FF-25FD-B10F-A38B00D73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76EA2F-CD51-716D-1C2B-3ED6C06A1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B494-90E1-46C3-9782-7E57A9613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74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06393-8EFB-C5D9-E963-BC3FC00E4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B84770-5AAD-6FF1-0DBB-1F1248232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0B69AE-4AC7-A732-12E9-88FC75E00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619317-8715-7251-224D-39FE3EBE94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85A3AB0-F536-658B-28F7-8F5B907FC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1776DF6-21A4-D19E-B80D-155C3A757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C45F-F644-46CD-A583-72BA01A6E970}" type="datetime1">
              <a:rPr lang="ru-RU" smtClean="0"/>
              <a:t>05.07.2024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ADB35B7-2BE4-722E-EB21-BA0CBE39B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DC8FB06-5447-5403-9818-80BB74513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B494-90E1-46C3-9782-7E57A9613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09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FDFFFE-F0F8-FB54-AC30-B7AB7CD51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C3ED13A-9E74-F688-B1CC-36847BF73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EBDD-9D0B-4178-B31E-E7DC20CD54DD}" type="datetime1">
              <a:rPr lang="ru-RU" smtClean="0"/>
              <a:t>05.07.2024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1B72E9D-F014-2B3F-A991-AF7ED0EE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BBB012D-171A-5807-2BFE-7D9DB2913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B494-90E1-46C3-9782-7E57A9613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12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5EE05A8-7909-E7B0-CF36-EA8E4B3D3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F90B9-AB84-4F79-9A4F-D32CA7FDFE88}" type="datetime1">
              <a:rPr lang="ru-RU" smtClean="0"/>
              <a:t>05.07.2024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6752CC2-394B-EC7B-8AA9-F29FCA537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6197BC-6555-B1E0-5A63-70BCD6188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B494-90E1-46C3-9782-7E57A9613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32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1702D4-BBDA-33C9-0590-9B6134B24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F249CA-B2CE-0FE8-C085-BF28278E0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39D73A-3D87-266C-B745-7980092B1F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9B232E-9ACD-7109-9F08-70D0B60FB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0016-4F0A-4CD8-B920-99850CF5CE25}" type="datetime1">
              <a:rPr lang="ru-RU" smtClean="0"/>
              <a:t>05.07.2024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28B46F-A31E-686C-1ABC-4816CA5E2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80A249B-70D6-5B75-F94A-C25E9AD3B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B494-90E1-46C3-9782-7E57A9613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14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C50603-5BFA-1613-F880-79E035D9C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E058130-8367-BC90-6260-0FE863C1BE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4554591-395D-793D-EEBE-0ABA11071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3BE8B5-5263-BCD5-C5C9-5902E4B3D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501E-59B3-4E35-9C29-5C9D57F7A1E1}" type="datetime1">
              <a:rPr lang="ru-RU" smtClean="0"/>
              <a:t>05.07.2024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F038C6-0D5C-FB55-5773-9249F03F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4F8A22-3E0D-B715-F37B-BE0F5A364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B494-90E1-46C3-9782-7E57A9613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54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0C95EE-B28A-0CA8-7967-F885108F6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AEDDED-0E5B-C43F-36A7-F470FBDA4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6EE719F-4DD8-C37D-68DD-13BE38B18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10D19-86E6-43D7-8F53-3CD6960C0645}" type="datetime1">
              <a:rPr lang="ru-RU" smtClean="0"/>
              <a:t>05.07.2024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44AB93-5FC0-FC11-CBEE-5D93E1799F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62821E-952C-A4D3-76AF-6B968831A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1B494-90E1-46C3-9782-7E57A9613B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2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0873" y="466433"/>
            <a:ext cx="9157853" cy="2722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</a:p>
          <a:p>
            <a:pPr algn="ctr">
              <a:lnSpc>
                <a:spcPct val="107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«Казанский национальный исследовательский 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технический университет им. А.Н. Туполева-КАИ» </a:t>
            </a:r>
            <a:endParaRPr lang="en-US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(КНИТУ-КАИ)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Институт Автоматики и электронного приборостроения 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Кафедра Автоматики и управления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27.04.04 «Управление в технических системах»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41541" y="3234652"/>
            <a:ext cx="7532017" cy="991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управления беспилотного самолета с изменяемой геометрией крыла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8432580" y="4914952"/>
            <a:ext cx="2879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" name="Группа 20"/>
          <p:cNvGrpSpPr/>
          <p:nvPr/>
        </p:nvGrpSpPr>
        <p:grpSpPr>
          <a:xfrm>
            <a:off x="6445662" y="4491391"/>
            <a:ext cx="4908138" cy="872996"/>
            <a:chOff x="6333972" y="4997490"/>
            <a:chExt cx="4908138" cy="872996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6333972" y="4997490"/>
              <a:ext cx="4908138" cy="8729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Обучающийся           группы 3289 Юнусов Р.Р.</a:t>
              </a:r>
            </a:p>
            <a:p>
              <a:pPr algn="r">
                <a:lnSpc>
                  <a:spcPct val="150000"/>
                </a:lnSpc>
              </a:pP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Руководитель      доцент, к.т.н. </a:t>
              </a:r>
              <a:r>
                <a:rPr lang="ru-RU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Маханько</a:t>
              </a: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А.А.</a:t>
              </a:r>
              <a:endParaRPr lang="ru-RU" dirty="0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8104990" y="5811283"/>
              <a:ext cx="313712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Прямоугольник 19"/>
          <p:cNvSpPr/>
          <p:nvPr/>
        </p:nvSpPr>
        <p:spPr>
          <a:xfrm>
            <a:off x="5376796" y="6171684"/>
            <a:ext cx="1438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Казань, 2024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0643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996" y="522275"/>
            <a:ext cx="9712554" cy="93811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системы автоматического управления самолетом с изменяемой геометрией крыла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B3DBF9E-8A81-44CE-9C2B-89AF7E3862B3}"/>
                  </a:ext>
                </a:extLst>
              </p:cNvPr>
              <p:cNvSpPr txBox="1"/>
              <p:nvPr/>
            </p:nvSpPr>
            <p:spPr>
              <a:xfrm>
                <a:off x="1046375" y="1843843"/>
                <a:ext cx="10708850" cy="4972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240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Блок-схема уравнения </a:t>
                </a:r>
                <a14:m>
                  <m:oMath xmlns:m="http://schemas.openxmlformats.org/officeDocument/2006/math"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𝒎</m:t>
                    </m:r>
                    <m:acc>
                      <m:accPr>
                        <m:chr m:val="̈"/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acc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ru-RU" sz="2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400" b="1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ru-RU" sz="2400" b="1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sub>
                        </m:sSub>
                      </m:e>
                    </m:nary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𝑭</m:t>
                        </m:r>
                      </m:e>
                      <m:sub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sub>
                    </m:sSub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𝒄𝒐𝒔</m:t>
                        </m:r>
                      </m:fName>
                      <m: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𝝑</m:t>
                        </m:r>
                      </m:e>
                    </m:func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𝑭</m:t>
                        </m:r>
                      </m:e>
                      <m:sub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𝒄𝒚</m:t>
                        </m:r>
                        <m:d>
                          <m:dPr>
                            <m:ctrlPr>
                              <a:rPr lang="ru-RU" sz="2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2400" b="1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𝜶</m:t>
                            </m:r>
                          </m:e>
                        </m:d>
                      </m:sub>
                    </m:sSub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𝒔𝒊𝒏</m:t>
                        </m:r>
                      </m:fName>
                      <m: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𝜽</m:t>
                        </m:r>
                      </m:e>
                    </m:func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𝑭</m:t>
                        </m:r>
                      </m:e>
                      <m:sub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𝒄𝒙</m:t>
                        </m:r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𝜶</m:t>
                        </m:r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sub>
                    </m:sSub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𝒄𝒐𝒔</m:t>
                        </m:r>
                      </m:fName>
                      <m: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𝜽</m:t>
                        </m:r>
                      </m:e>
                    </m:func>
                  </m:oMath>
                </a14:m>
                <a:endPara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8B3DBF9E-8A81-44CE-9C2B-89AF7E3862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375" y="1843843"/>
                <a:ext cx="10708850" cy="497252"/>
              </a:xfrm>
              <a:prstGeom prst="rect">
                <a:avLst/>
              </a:prstGeom>
              <a:blipFill>
                <a:blip r:embed="rId3"/>
                <a:stretch>
                  <a:fillRect l="-911" t="-119512" b="-1743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D1A8984-1F31-705D-7EBA-8D3E28DB04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8932" y="2724551"/>
            <a:ext cx="7532016" cy="284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612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34226B39-4F6E-4A28-8FEE-DF73C61944E5}"/>
              </a:ext>
            </a:extLst>
          </p:cNvPr>
          <p:cNvSpPr txBox="1">
            <a:spLocks/>
          </p:cNvSpPr>
          <p:nvPr/>
        </p:nvSpPr>
        <p:spPr>
          <a:xfrm>
            <a:off x="1602557" y="529285"/>
            <a:ext cx="9655993" cy="9532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системы автоматического управления самолетом с изменяемой геометрией крыла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27DBC9F-E847-4445-A7F0-0AA8A5A2C277}"/>
                  </a:ext>
                </a:extLst>
              </p:cNvPr>
              <p:cNvSpPr txBox="1"/>
              <p:nvPr/>
            </p:nvSpPr>
            <p:spPr>
              <a:xfrm>
                <a:off x="279663" y="1763214"/>
                <a:ext cx="11632675" cy="4972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240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Блок-схема уравнения  </a:t>
                </a:r>
                <a14:m>
                  <m:oMath xmlns:m="http://schemas.openxmlformats.org/officeDocument/2006/math"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𝒎</m:t>
                    </m:r>
                    <m:acc>
                      <m:accPr>
                        <m:chr m:val="̈"/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acc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ru-RU" sz="2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400" b="1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ru-RU" sz="2400" b="1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sub>
                        </m:sSub>
                      </m:e>
                    </m:nary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𝑭</m:t>
                        </m:r>
                      </m:e>
                      <m:sub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𝒕</m:t>
                        </m:r>
                      </m:sub>
                    </m:sSub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𝒔𝒊𝒏</m:t>
                        </m:r>
                      </m:fName>
                      <m: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𝝑</m:t>
                        </m:r>
                      </m:e>
                    </m:func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𝒎𝒈</m:t>
                    </m:r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𝑭</m:t>
                        </m:r>
                      </m:e>
                      <m:sub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𝒄𝒚</m:t>
                        </m:r>
                        <m:d>
                          <m:dPr>
                            <m:ctrlPr>
                              <a:rPr lang="ru-RU" sz="2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2400" b="1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𝜶</m:t>
                            </m:r>
                          </m:e>
                        </m:d>
                      </m:sub>
                    </m:sSub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𝒄𝒐𝒔</m:t>
                        </m:r>
                      </m:fName>
                      <m: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𝜽</m:t>
                        </m:r>
                      </m:e>
                    </m:func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𝑭</m:t>
                        </m:r>
                      </m:e>
                      <m:sub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𝒄𝒙</m:t>
                        </m:r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𝜶</m:t>
                        </m:r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)</m:t>
                        </m:r>
                      </m:sub>
                    </m:sSub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func>
                      <m:funcPr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𝒄𝒐𝒔</m:t>
                        </m:r>
                      </m:fName>
                      <m: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𝜽</m:t>
                        </m:r>
                      </m:e>
                    </m:func>
                  </m:oMath>
                </a14:m>
                <a:r>
                  <a:rPr lang="ru-RU" sz="240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ru-RU" sz="3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27DBC9F-E847-4445-A7F0-0AA8A5A2C2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663" y="1763214"/>
                <a:ext cx="11632675" cy="497252"/>
              </a:xfrm>
              <a:prstGeom prst="rect">
                <a:avLst/>
              </a:prstGeom>
              <a:blipFill>
                <a:blip r:embed="rId2"/>
                <a:stretch>
                  <a:fillRect l="-839" t="-119512" b="-1743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F5051FB-AF41-62C0-4112-812977890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3759" y="2541124"/>
            <a:ext cx="7984482" cy="340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552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7142" y="480550"/>
            <a:ext cx="9653048" cy="10183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системы автоматического управления самолетом с изменяемой геометрией крыла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3F339F0-B197-E6BB-E933-B5EB2C927805}"/>
                  </a:ext>
                </a:extLst>
              </p:cNvPr>
              <p:cNvSpPr txBox="1"/>
              <p:nvPr/>
            </p:nvSpPr>
            <p:spPr>
              <a:xfrm>
                <a:off x="2198106" y="1516391"/>
                <a:ext cx="7795788" cy="6792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Блок-схема уравнения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𝑱</m:t>
                        </m:r>
                      </m:e>
                      <m:sub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𝒛</m:t>
                        </m:r>
                      </m:sub>
                    </m:sSub>
                    <m:acc>
                      <m:accPr>
                        <m:chr m:val="̈"/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𝝑</m:t>
                        </m:r>
                      </m:e>
                    </m:acc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ru-RU" sz="2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400" b="1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𝑴</m:t>
                            </m:r>
                          </m:e>
                          <m:sub>
                            <m:r>
                              <a:rPr lang="ru-RU" sz="2400" b="1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𝒛</m:t>
                            </m:r>
                          </m:sub>
                        </m:sSub>
                      </m:e>
                    </m:nary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𝑴</m:t>
                        </m:r>
                      </m:e>
                      <m:sub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𝒄𝒛</m:t>
                        </m:r>
                      </m:sub>
                    </m:sSub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𝑲</m:t>
                    </m:r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𝑳</m:t>
                        </m:r>
                      </m:e>
                      <m:sub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𝒔𝒕</m:t>
                        </m:r>
                      </m:sub>
                    </m:sSub>
                    <m:r>
                      <a:rPr lang="ru-RU" sz="2400" b="1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ru-RU" sz="2400" b="1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𝝆</m:t>
                        </m:r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ru-RU" sz="2400" b="1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400" b="1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𝑽</m:t>
                            </m:r>
                          </m:e>
                          <m:sup>
                            <m:r>
                              <a:rPr lang="ru-RU" sz="2400" b="1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ru-RU" sz="2400" b="1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3F339F0-B197-E6BB-E933-B5EB2C9278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106" y="1516391"/>
                <a:ext cx="7795788" cy="679289"/>
              </a:xfrm>
              <a:prstGeom prst="rect">
                <a:avLst/>
              </a:prstGeom>
              <a:blipFill>
                <a:blip r:embed="rId2"/>
                <a:stretch>
                  <a:fillRect l="-1252" b="-81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B71A1CE-AEB1-E3B5-1EC6-3C9FCD2219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0883" y="2561069"/>
            <a:ext cx="7890235" cy="320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72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30837" y="458371"/>
            <a:ext cx="9803875" cy="9536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системы автоматического управления самолетом с изменяемой геометрией крыла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22CA92-3EAB-4EBD-92DB-AE2271E74C9E}"/>
              </a:ext>
            </a:extLst>
          </p:cNvPr>
          <p:cNvSpPr txBox="1"/>
          <p:nvPr/>
        </p:nvSpPr>
        <p:spPr>
          <a:xfrm>
            <a:off x="3003492" y="1639550"/>
            <a:ext cx="61850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Блок-схема аэродинамической силы </a:t>
            </a:r>
            <a:r>
              <a:rPr lang="en-US" sz="2400" b="1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Fcx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EF0A06E-B29F-6C1B-F9B5-853C13FF6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253" y="2203620"/>
            <a:ext cx="6119495" cy="383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510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275" y="377052"/>
            <a:ext cx="9662475" cy="103496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системы автоматического управления самолетом с изменяемой геометрией крыла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3E1910-52FA-10C5-4DCD-D7BFB42EAC1E}"/>
              </a:ext>
            </a:extLst>
          </p:cNvPr>
          <p:cNvSpPr txBox="1"/>
          <p:nvPr/>
        </p:nvSpPr>
        <p:spPr>
          <a:xfrm>
            <a:off x="3174367" y="1459799"/>
            <a:ext cx="5843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Блок-схема аэродинамической силы </a:t>
            </a:r>
            <a:r>
              <a:rPr lang="en-US" sz="2400" b="1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Fcy</a:t>
            </a:r>
            <a:endParaRPr lang="ru-RU" sz="2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E38C4D1-5820-EBE9-0CB3-09AF77C20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253" y="2084909"/>
            <a:ext cx="6119495" cy="4050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453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275" y="443060"/>
            <a:ext cx="9690755" cy="9689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системы автоматического управления самолетом с изменяемой геометрией крыла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4911CC-8CD3-6D22-C4FA-5CCAFF0EABE2}"/>
              </a:ext>
            </a:extLst>
          </p:cNvPr>
          <p:cNvSpPr txBox="1"/>
          <p:nvPr/>
        </p:nvSpPr>
        <p:spPr>
          <a:xfrm>
            <a:off x="3131887" y="1691388"/>
            <a:ext cx="5928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Блок-схема аэродинамической силы </a:t>
            </a:r>
            <a:r>
              <a:rPr lang="en-US" sz="2400" b="1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Mcz</a:t>
            </a:r>
            <a:endParaRPr lang="ru-RU" sz="2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7AEBC11-D19C-E7E1-24F3-2760F0693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107" y="2336447"/>
            <a:ext cx="7239786" cy="363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198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8862" y="357067"/>
            <a:ext cx="9700181" cy="10549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системы автоматического управления самолетом с изменяемой геометрией крыла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21CA8D-1290-74CB-876B-999BA2EC2980}"/>
              </a:ext>
            </a:extLst>
          </p:cNvPr>
          <p:cNvSpPr txBox="1"/>
          <p:nvPr/>
        </p:nvSpPr>
        <p:spPr>
          <a:xfrm>
            <a:off x="2136743" y="1686092"/>
            <a:ext cx="79185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автопилота, описывающаяся уравнением:</a:t>
            </a:r>
            <a:endParaRPr lang="ru-RU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D855800-C144-482D-3F89-5E4780064D5F}"/>
                  </a:ext>
                </a:extLst>
              </p:cNvPr>
              <p:cNvSpPr txBox="1"/>
              <p:nvPr/>
            </p:nvSpPr>
            <p:spPr>
              <a:xfrm>
                <a:off x="3048786" y="2348000"/>
                <a:ext cx="6094428" cy="4053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latin typeface="Cambria Math" panose="02040503050406030204" pitchFamily="18" charset="0"/>
                        </a:rPr>
                        <m:t>𝜹</m:t>
                      </m:r>
                      <m:r>
                        <a:rPr lang="ru-RU" b="1" i="0">
                          <a:latin typeface="Cambria Math" panose="02040503050406030204" pitchFamily="18" charset="0"/>
                        </a:rPr>
                        <m:t>=К</m:t>
                      </m:r>
                      <m:d>
                        <m:dPr>
                          <m:ctrlPr>
                            <a:rPr lang="ru-RU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b="1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b="1" i="1">
                                  <a:latin typeface="Cambria Math" panose="02040503050406030204" pitchFamily="18" charset="0"/>
                                </a:rPr>
                                <m:t>𝝑</m:t>
                              </m:r>
                            </m:e>
                            <m:sub>
                              <m:r>
                                <a:rPr lang="ru-RU" b="1" i="0">
                                  <a:latin typeface="Cambria Math" panose="02040503050406030204" pitchFamily="18" charset="0"/>
                                </a:rPr>
                                <m:t>зад</m:t>
                              </m:r>
                            </m:sub>
                          </m:sSub>
                          <m:r>
                            <a:rPr lang="ru-RU" b="1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𝝑</m:t>
                          </m:r>
                        </m:e>
                      </m:d>
                      <m:r>
                        <a:rPr lang="ru-RU" b="1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D855800-C144-482D-3F89-5E4780064D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786" y="2348000"/>
                <a:ext cx="6094428" cy="405304"/>
              </a:xfrm>
              <a:prstGeom prst="rect">
                <a:avLst/>
              </a:prstGeom>
              <a:blipFill>
                <a:blip r:embed="rId2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D502133-74D6-AF66-8415-B367E4735B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230" y="3079921"/>
            <a:ext cx="6555540" cy="271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929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5739" y="345213"/>
            <a:ext cx="9822731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системы автоматического управления самолетом с изменяемой геометрией крыла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051DF2-5837-AEDC-19D9-4BDD88E4F194}"/>
              </a:ext>
            </a:extLst>
          </p:cNvPr>
          <p:cNvSpPr txBox="1"/>
          <p:nvPr/>
        </p:nvSpPr>
        <p:spPr>
          <a:xfrm>
            <a:off x="1913766" y="5337925"/>
            <a:ext cx="8364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Графики изменения угла тангажа при разных площадях крыла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07F9FFF-D9DA-E347-A279-8937966BA3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51" y="1519188"/>
            <a:ext cx="5671793" cy="3818733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8EE5238-2444-85A7-43AD-831F02CEBB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0544" y="1519183"/>
            <a:ext cx="5382705" cy="381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71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3447" y="357067"/>
            <a:ext cx="9822730" cy="10549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системы автоматического управления самолетом с изменяемой геометрией крыла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763A4B-CDDD-A6AD-35EF-6E25948E1774}"/>
              </a:ext>
            </a:extLst>
          </p:cNvPr>
          <p:cNvSpPr txBox="1"/>
          <p:nvPr/>
        </p:nvSpPr>
        <p:spPr>
          <a:xfrm>
            <a:off x="2606712" y="5536816"/>
            <a:ext cx="6978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Графики изменения скорости при разных площадях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3FCCFE6-2120-C79D-EAC1-E23357DAD5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941" y="1613264"/>
            <a:ext cx="5209060" cy="372230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27D3756A-6C31-E134-D267-8D3276377A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613263"/>
            <a:ext cx="5385848" cy="372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942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85698" y="2871559"/>
            <a:ext cx="50206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5726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994DFA-9632-9115-9C61-0D79314F4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535" y="624110"/>
            <a:ext cx="5796931" cy="71449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исследования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8B3A09-3FE6-D2A8-D550-B45BD4043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020" y="1772239"/>
            <a:ext cx="10065961" cy="413898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разработать систему управления беспилотного самолета с изменяемой геометрией крыла</a:t>
            </a:r>
          </a:p>
          <a:p>
            <a:pPr marL="0" indent="0">
              <a:buNone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разработать конструкцию крыла с изменяемой геометрией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спроектировать принципиальную электрическую схему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провести моделирование системы управления в продольном движении </a:t>
            </a:r>
          </a:p>
        </p:txBody>
      </p:sp>
    </p:spTree>
    <p:extLst>
      <p:ext uri="{BB962C8B-B14F-4D97-AF65-F5344CB8AC3E}">
        <p14:creationId xmlns:p14="http://schemas.microsoft.com/office/powerpoint/2010/main" val="407180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81E6A1-BF5A-5D89-6739-8BB5A8228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0335" y="624110"/>
            <a:ext cx="6711331" cy="837045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проектного решения</a:t>
            </a:r>
            <a:endParaRPr lang="ru-RU" sz="4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96AC6FF-4864-3072-B38B-0C8B3DCF6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365" y="1372818"/>
            <a:ext cx="4736168" cy="476299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9141859-1F64-5C36-1EA8-FEAC0E786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6534" y="1372818"/>
            <a:ext cx="4315101" cy="476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605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12742"/>
            <a:ext cx="10515600" cy="811294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Конструкция крыла самолета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94D64C15-B257-C60C-B66D-AF1CFECB0E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8911" y="1383901"/>
            <a:ext cx="6674178" cy="492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228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157" y="628751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схема автопилота с изменяемой геометрией крыла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1AE426AF-D65F-C2F6-208C-9D916E1AA7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9295" y="1909641"/>
            <a:ext cx="6193411" cy="412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02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157" y="629416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аэродинамических показателей макета самолета в среде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SolidWorks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91B9ACEF-5437-BEC0-14F6-C6FB68888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6253" y="2113433"/>
            <a:ext cx="6119495" cy="327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905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157" y="62411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аэродинамических показателей макета самолета в среде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SolidWorks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BF7DEA9B-F1B0-8AEE-5C4B-0C07184CCF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104256"/>
              </p:ext>
            </p:extLst>
          </p:nvPr>
        </p:nvGraphicFramePr>
        <p:xfrm>
          <a:off x="1096311" y="1867603"/>
          <a:ext cx="5880977" cy="3443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965">
                  <a:extLst>
                    <a:ext uri="{9D8B030D-6E8A-4147-A177-3AD203B41FA5}">
                      <a16:colId xmlns:a16="http://schemas.microsoft.com/office/drawing/2014/main" val="853544047"/>
                    </a:ext>
                  </a:extLst>
                </a:gridCol>
                <a:gridCol w="839965">
                  <a:extLst>
                    <a:ext uri="{9D8B030D-6E8A-4147-A177-3AD203B41FA5}">
                      <a16:colId xmlns:a16="http://schemas.microsoft.com/office/drawing/2014/main" val="3105096085"/>
                    </a:ext>
                  </a:extLst>
                </a:gridCol>
                <a:gridCol w="839965">
                  <a:extLst>
                    <a:ext uri="{9D8B030D-6E8A-4147-A177-3AD203B41FA5}">
                      <a16:colId xmlns:a16="http://schemas.microsoft.com/office/drawing/2014/main" val="3069556491"/>
                    </a:ext>
                  </a:extLst>
                </a:gridCol>
                <a:gridCol w="839965">
                  <a:extLst>
                    <a:ext uri="{9D8B030D-6E8A-4147-A177-3AD203B41FA5}">
                      <a16:colId xmlns:a16="http://schemas.microsoft.com/office/drawing/2014/main" val="2485359954"/>
                    </a:ext>
                  </a:extLst>
                </a:gridCol>
                <a:gridCol w="839965">
                  <a:extLst>
                    <a:ext uri="{9D8B030D-6E8A-4147-A177-3AD203B41FA5}">
                      <a16:colId xmlns:a16="http://schemas.microsoft.com/office/drawing/2014/main" val="342532959"/>
                    </a:ext>
                  </a:extLst>
                </a:gridCol>
                <a:gridCol w="840576">
                  <a:extLst>
                    <a:ext uri="{9D8B030D-6E8A-4147-A177-3AD203B41FA5}">
                      <a16:colId xmlns:a16="http://schemas.microsoft.com/office/drawing/2014/main" val="1190675915"/>
                    </a:ext>
                  </a:extLst>
                </a:gridCol>
                <a:gridCol w="840576">
                  <a:extLst>
                    <a:ext uri="{9D8B030D-6E8A-4147-A177-3AD203B41FA5}">
                      <a16:colId xmlns:a16="http://schemas.microsoft.com/office/drawing/2014/main" val="33614829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l-GR" sz="1400" dirty="0">
                          <a:effectLst/>
                        </a:rPr>
                        <a:t>α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</a:rPr>
                        <a:t>Fx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</a:rPr>
                        <a:t>Fy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Fz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Mx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My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effectLst/>
                        </a:rPr>
                        <a:t>Mz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7459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-0,115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5,824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-4,369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0,508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-0,036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0,048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618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-0,378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5,940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-4,960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0,585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0,123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-0,222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38942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-0,062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8,631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-4,829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0,766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-0,009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0,049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97092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0,051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8,924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-5,153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0,791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0,009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-0,077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19828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-0,144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11,942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-5,291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1,095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0,018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-0,100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21788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-0,156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12,620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-6,016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1,232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0,043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-0,108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0049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-0,151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17,368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-5,646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1,621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0,048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-0,102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80968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-0,044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19,194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-8,007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1,750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0,009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-0,088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45520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-0,118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21,088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-9,227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1,999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0,036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-0,122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29766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-0,014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22,195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-15,121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2,358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0,029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-0,184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8187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-0,035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31,324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-14,650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3,242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0,021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-0,080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1377558"/>
                  </a:ext>
                </a:extLst>
              </a:tr>
            </a:tbl>
          </a:graphicData>
        </a:graphic>
      </p:graphicFrame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883E8593-0D42-E2EA-3410-3CB38FDAA6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288" y="1720976"/>
            <a:ext cx="5326380" cy="3992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9134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726" y="531881"/>
            <a:ext cx="9816547" cy="784405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системы автоматического управления самолетом с изменяемой геометрией крыла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13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756856" y="1547275"/>
            <a:ext cx="8452355" cy="39110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Уравнения продольного движения самолета:</a:t>
            </a:r>
          </a:p>
          <a:p>
            <a:endParaRPr lang="ru-RU" sz="1600" dirty="0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E29B65FA-AB13-F96D-9699-233A575DB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733" y="1938377"/>
            <a:ext cx="6134100" cy="178117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F7DFF92-A1AD-8A5D-A3A0-A74FEC4A76A5}"/>
              </a:ext>
            </a:extLst>
          </p:cNvPr>
          <p:cNvSpPr txBox="1"/>
          <p:nvPr/>
        </p:nvSpPr>
        <p:spPr>
          <a:xfrm>
            <a:off x="1897733" y="3795683"/>
            <a:ext cx="3759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Аэродинамические силы: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C4E345C9-CBED-5EF9-49FE-3CE8151B2D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7733" y="4197432"/>
            <a:ext cx="2971800" cy="1971675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509DC55C-8DBD-35FC-3C9C-28F9B07B2755}"/>
              </a:ext>
            </a:extLst>
          </p:cNvPr>
          <p:cNvSpPr txBox="1"/>
          <p:nvPr/>
        </p:nvSpPr>
        <p:spPr>
          <a:xfrm>
            <a:off x="8879224" y="1476712"/>
            <a:ext cx="1829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 атаки:</a:t>
            </a:r>
          </a:p>
        </p:txBody>
      </p: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1513338D-381D-4DBD-FF97-741CF4B4F2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32141" y="2057571"/>
            <a:ext cx="1724025" cy="71437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B2B6B612-C2B0-1496-8D14-81ED8755160A}"/>
              </a:ext>
            </a:extLst>
          </p:cNvPr>
          <p:cNvSpPr txBox="1"/>
          <p:nvPr/>
        </p:nvSpPr>
        <p:spPr>
          <a:xfrm>
            <a:off x="6321993" y="3795683"/>
            <a:ext cx="3887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 наклона траектории:</a:t>
            </a: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DB6D0130-27A4-9CE8-0341-5AAAC75AA3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1993" y="4382807"/>
            <a:ext cx="17621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980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6374" y="475200"/>
            <a:ext cx="10565711" cy="1171027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системы автоматического управления самолетом с изменяемой геометрией крыла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13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737638" y="2079770"/>
            <a:ext cx="2779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Исходные данные: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B04AD5-8C89-9C66-3E37-AB0A252E2FBA}"/>
              </a:ext>
            </a:extLst>
          </p:cNvPr>
          <p:cNvSpPr txBox="1"/>
          <p:nvPr/>
        </p:nvSpPr>
        <p:spPr>
          <a:xfrm>
            <a:off x="5624057" y="2141671"/>
            <a:ext cx="5755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вычислений были сделаны следующие допущения: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D1F5909-3F03-CD80-F510-61C9F2EBA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057" y="3132518"/>
            <a:ext cx="4867275" cy="85725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886BEAA-54C3-4D19-9666-BDBD6FD74A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7638" y="2664197"/>
            <a:ext cx="195262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8688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</TotalTime>
  <Words>483</Words>
  <Application>Microsoft Office PowerPoint</Application>
  <PresentationFormat>Широкоэкранный</PresentationFormat>
  <Paragraphs>137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Цель и задачи исследования</vt:lpstr>
      <vt:lpstr>Разработка проектного решения</vt:lpstr>
      <vt:lpstr>Конструкция крыла самолета</vt:lpstr>
      <vt:lpstr>Функциональная схема автопилота с изменяемой геометрией крыла</vt:lpstr>
      <vt:lpstr>Определение аэродинамических показателей макета самолета в среде SolidWorks</vt:lpstr>
      <vt:lpstr>Определение аэродинамических показателей макета самолета в среде SolidWorks</vt:lpstr>
      <vt:lpstr>Моделирование системы автоматического управления самолетом с изменяемой геометрией крыла</vt:lpstr>
      <vt:lpstr>Моделирование системы автоматического управления самолетом с изменяемой геометрией крыла</vt:lpstr>
      <vt:lpstr>Моделирование системы автоматического управления самолетом с изменяемой геометрией крыла</vt:lpstr>
      <vt:lpstr>Презентация PowerPoint</vt:lpstr>
      <vt:lpstr>Моделирование системы автоматического управления самолетом с изменяемой геометрией крыла</vt:lpstr>
      <vt:lpstr>Моделирование системы автоматического управления самолетом с изменяемой геометрией крыла</vt:lpstr>
      <vt:lpstr>Моделирование системы автоматического управления самолетом с изменяемой геометрией крыла</vt:lpstr>
      <vt:lpstr>Моделирование системы автоматического управления самолетом с изменяемой геометрией крыла</vt:lpstr>
      <vt:lpstr>Моделирование системы автоматического управления самолетом с изменяемой геометрией крыла</vt:lpstr>
      <vt:lpstr>Моделирование системы автоматического управления самолетом с изменяемой геометрией крыла</vt:lpstr>
      <vt:lpstr>Моделирование системы автоматического управления самолетом с изменяемой геометрией крыла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Расим Юнусов</cp:lastModifiedBy>
  <cp:revision>158</cp:revision>
  <dcterms:created xsi:type="dcterms:W3CDTF">2022-06-01T22:08:40Z</dcterms:created>
  <dcterms:modified xsi:type="dcterms:W3CDTF">2024-07-05T19:42:50Z</dcterms:modified>
</cp:coreProperties>
</file>