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98" r:id="rId3"/>
    <p:sldId id="364" r:id="rId4"/>
    <p:sldId id="356" r:id="rId5"/>
    <p:sldId id="353" r:id="rId6"/>
    <p:sldId id="305" r:id="rId7"/>
    <p:sldId id="307" r:id="rId8"/>
    <p:sldId id="308" r:id="rId9"/>
    <p:sldId id="357" r:id="rId10"/>
    <p:sldId id="366" r:id="rId11"/>
    <p:sldId id="358" r:id="rId12"/>
    <p:sldId id="367" r:id="rId13"/>
    <p:sldId id="359" r:id="rId14"/>
    <p:sldId id="365" r:id="rId15"/>
    <p:sldId id="361" r:id="rId16"/>
    <p:sldId id="363" r:id="rId17"/>
    <p:sldId id="310" r:id="rId18"/>
    <p:sldId id="362" r:id="rId19"/>
    <p:sldId id="349" r:id="rId20"/>
    <p:sldId id="368" r:id="rId21"/>
    <p:sldId id="369" r:id="rId22"/>
    <p:sldId id="370" r:id="rId23"/>
    <p:sldId id="371" r:id="rId24"/>
    <p:sldId id="372" r:id="rId25"/>
    <p:sldId id="35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033" autoAdjust="0"/>
  </p:normalViewPr>
  <p:slideViewPr>
    <p:cSldViewPr>
      <p:cViewPr varScale="1">
        <p:scale>
          <a:sx n="91" d="100"/>
          <a:sy n="91" d="100"/>
        </p:scale>
        <p:origin x="12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3ECA-0AF4-46FF-AF35-9101D4E993E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3D74E-30BC-459F-B2F7-CD21E994A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9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9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72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34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15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3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2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97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</a:t>
            </a:r>
            <a:r>
              <a:rPr lang="ru-RU" baseline="0" dirty="0"/>
              <a:t> моделирования системы в рамках синтеза контура обратной связи был проведен расчет с использованием программ компас3д 18.1 и </a:t>
            </a:r>
            <a:r>
              <a:rPr lang="ru-RU" baseline="0" dirty="0" err="1"/>
              <a:t>матлаб</a:t>
            </a:r>
            <a:r>
              <a:rPr lang="ru-RU" baseline="0" dirty="0"/>
              <a:t> р 2021 б следующих параметров модели: (перечислить)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3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Получены следующие значения параметров.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6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Получены следующие значения параметров.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60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Получены следующие значения параметров.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78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Получены следующие значения параметров.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46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Получены следующие значения параметров.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43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Получены следующие значения параметров.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0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0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5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4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2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3D74E-30BC-459F-B2F7-CD21E994A4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6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5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2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2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2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9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3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1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7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7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55.emf"/><Relationship Id="rId3" Type="http://schemas.openxmlformats.org/officeDocument/2006/relationships/image" Target="../media/image2.pn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26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4.emf"/><Relationship Id="rId5" Type="http://schemas.openxmlformats.org/officeDocument/2006/relationships/image" Target="../media/image51.wmf"/><Relationship Id="rId15" Type="http://schemas.openxmlformats.org/officeDocument/2006/relationships/image" Target="../media/image57.png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3.emf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2.pn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9.emf"/><Relationship Id="rId9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79.emf"/><Relationship Id="rId18" Type="http://schemas.openxmlformats.org/officeDocument/2006/relationships/image" Target="../media/image84.wmf"/><Relationship Id="rId3" Type="http://schemas.openxmlformats.org/officeDocument/2006/relationships/image" Target="../media/image1.png"/><Relationship Id="rId21" Type="http://schemas.openxmlformats.org/officeDocument/2006/relationships/image" Target="../media/image86.emf"/><Relationship Id="rId7" Type="http://schemas.openxmlformats.org/officeDocument/2006/relationships/image" Target="../media/image75.e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83.wmf"/><Relationship Id="rId25" Type="http://schemas.openxmlformats.org/officeDocument/2006/relationships/image" Target="../media/image88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2.wmf"/><Relationship Id="rId20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78.emf"/><Relationship Id="rId24" Type="http://schemas.openxmlformats.org/officeDocument/2006/relationships/oleObject" Target="../embeddings/oleObject35.bin"/><Relationship Id="rId5" Type="http://schemas.openxmlformats.org/officeDocument/2006/relationships/image" Target="../media/image74.emf"/><Relationship Id="rId15" Type="http://schemas.openxmlformats.org/officeDocument/2006/relationships/image" Target="../media/image81.wmf"/><Relationship Id="rId23" Type="http://schemas.openxmlformats.org/officeDocument/2006/relationships/image" Target="../media/image87.emf"/><Relationship Id="rId10" Type="http://schemas.openxmlformats.org/officeDocument/2006/relationships/image" Target="../media/image77.emf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80.wmf"/><Relationship Id="rId22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emf"/><Relationship Id="rId26" Type="http://schemas.openxmlformats.org/officeDocument/2006/relationships/image" Target="../media/image18.wmf"/><Relationship Id="rId39" Type="http://schemas.openxmlformats.org/officeDocument/2006/relationships/image" Target="../media/image2.png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2.em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29" Type="http://schemas.openxmlformats.org/officeDocument/2006/relationships/oleObject" Target="../embeddings/oleObject14.bin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7.wmf"/><Relationship Id="rId32" Type="http://schemas.openxmlformats.org/officeDocument/2006/relationships/image" Target="../media/image21.e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9.wmf"/><Relationship Id="rId36" Type="http://schemas.openxmlformats.org/officeDocument/2006/relationships/image" Target="../media/image23.emf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0.e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1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755" y="-135396"/>
            <a:ext cx="8784976" cy="2556284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«Казанский национальный исследовательский технический университет им. А.Н. Туполева – КАИ»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(КНИТУ-КАИ)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автоматики и электронного приборостроения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«Автоматики и управления»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27.0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.04 «Управление в технических системах»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«Управление и информатика в интеллектуальных технических системах»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512" y="3789040"/>
            <a:ext cx="8584976" cy="108012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выпускной квалификационной работе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«Разработка лабораторного стенда по исследованию цифровых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 управления двигателем постоянного тока»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3070943" y="2420888"/>
            <a:ext cx="300211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7313" y="4919007"/>
            <a:ext cx="20027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</a:p>
          <a:p>
            <a:pPr marL="84138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гр.3289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138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Латыпов Айдар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marL="84138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доц. каф.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АиУ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138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Гаркушенко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4379" y="6361566"/>
            <a:ext cx="1115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 2024</a:t>
            </a:r>
          </a:p>
        </p:txBody>
      </p:sp>
    </p:spTree>
    <p:extLst>
      <p:ext uri="{BB962C8B-B14F-4D97-AF65-F5344CB8AC3E}">
        <p14:creationId xmlns:p14="http://schemas.microsoft.com/office/powerpoint/2010/main" val="148004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507438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48B0B-3ADF-56FB-E639-E0E80E231DEF}"/>
              </a:ext>
            </a:extLst>
          </p:cNvPr>
          <p:cNvSpPr txBox="1"/>
          <p:nvPr/>
        </p:nvSpPr>
        <p:spPr>
          <a:xfrm>
            <a:off x="3122510" y="159023"/>
            <a:ext cx="594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изготовление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A96BE-C8D9-1744-EA01-E61F43B03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8" y="3669864"/>
            <a:ext cx="2664296" cy="26257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79462B-9A10-DA50-D305-7558E4D296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2700" r="8001" b="22701"/>
          <a:stretch/>
        </p:blipFill>
        <p:spPr>
          <a:xfrm>
            <a:off x="783671" y="831527"/>
            <a:ext cx="2908625" cy="24007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9AD3FA-B085-5697-88BD-4A07E02D5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84532"/>
            <a:ext cx="4076361" cy="41006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3F97E1-1DAB-39DD-1080-3FB63D09C4C8}"/>
              </a:ext>
            </a:extLst>
          </p:cNvPr>
          <p:cNvSpPr txBox="1"/>
          <p:nvPr/>
        </p:nvSpPr>
        <p:spPr>
          <a:xfrm>
            <a:off x="962208" y="3257168"/>
            <a:ext cx="2561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11. Подключение двух плат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D51101-F257-C66E-E8CD-CCC2068BF18E}"/>
              </a:ext>
            </a:extLst>
          </p:cNvPr>
          <p:cNvSpPr txBox="1"/>
          <p:nvPr/>
        </p:nvSpPr>
        <p:spPr>
          <a:xfrm>
            <a:off x="4771759" y="5385146"/>
            <a:ext cx="3100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13. Сторона компонентов (нижняя)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147B1-69DB-D198-ED41-73EA202E6E11}"/>
              </a:ext>
            </a:extLst>
          </p:cNvPr>
          <p:cNvSpPr txBox="1"/>
          <p:nvPr/>
        </p:nvSpPr>
        <p:spPr>
          <a:xfrm>
            <a:off x="902843" y="6307727"/>
            <a:ext cx="2670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12. Сторона пайки (верхняя) </a:t>
            </a:r>
          </a:p>
        </p:txBody>
      </p:sp>
    </p:spTree>
    <p:extLst>
      <p:ext uri="{BB962C8B-B14F-4D97-AF65-F5344CB8AC3E}">
        <p14:creationId xmlns:p14="http://schemas.microsoft.com/office/powerpoint/2010/main" val="246985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48B0B-3ADF-56FB-E639-E0E80E231DEF}"/>
              </a:ext>
            </a:extLst>
          </p:cNvPr>
          <p:cNvSpPr txBox="1"/>
          <p:nvPr/>
        </p:nvSpPr>
        <p:spPr>
          <a:xfrm>
            <a:off x="3122510" y="159023"/>
            <a:ext cx="594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изготовление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7AC7D8-5C7B-08D7-E46B-FF15BC38E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" y="1683912"/>
            <a:ext cx="1541716" cy="469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DA5E49-8534-F181-7B9A-364178E7B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65" y="1677384"/>
            <a:ext cx="3619199" cy="448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7196B9-0588-DC7D-E2E7-AF2E2FD64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50207"/>
            <a:ext cx="2037378" cy="365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7AE51C-727F-FA36-71E6-02F49FB141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8"/>
            <a:ext cx="1932416" cy="36080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F58AC7-449E-0745-F1DD-7A00C015B7A6}"/>
              </a:ext>
            </a:extLst>
          </p:cNvPr>
          <p:cNvSpPr txBox="1"/>
          <p:nvPr/>
        </p:nvSpPr>
        <p:spPr>
          <a:xfrm>
            <a:off x="109116" y="1043444"/>
            <a:ext cx="175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Отсчет времени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42FD3-7C6A-1E14-F2C2-C1FC4DD4E77C}"/>
              </a:ext>
            </a:extLst>
          </p:cNvPr>
          <p:cNvSpPr txBox="1"/>
          <p:nvPr/>
        </p:nvSpPr>
        <p:spPr>
          <a:xfrm>
            <a:off x="2253615" y="908720"/>
            <a:ext cx="2169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Измерение и </a:t>
            </a:r>
          </a:p>
          <a:p>
            <a:pPr algn="ctr"/>
            <a:r>
              <a:rPr lang="ru-RU" dirty="0"/>
              <a:t>фильтрация сигнала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89D956E-2695-9FB9-1F2C-7967BF8865EB}"/>
              </a:ext>
            </a:extLst>
          </p:cNvPr>
          <p:cNvCxnSpPr>
            <a:cxnSpLocks/>
          </p:cNvCxnSpPr>
          <p:nvPr/>
        </p:nvCxnSpPr>
        <p:spPr>
          <a:xfrm>
            <a:off x="77956" y="1555051"/>
            <a:ext cx="88145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CF66927-FFA6-4054-03CD-8EFEF98B2135}"/>
              </a:ext>
            </a:extLst>
          </p:cNvPr>
          <p:cNvSpPr txBox="1"/>
          <p:nvPr/>
        </p:nvSpPr>
        <p:spPr>
          <a:xfrm>
            <a:off x="5520982" y="908720"/>
            <a:ext cx="113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Передача</a:t>
            </a:r>
          </a:p>
          <a:p>
            <a:pPr algn="ctr"/>
            <a:r>
              <a:rPr lang="ru-RU" dirty="0"/>
              <a:t>данных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80499F-5725-5D5D-53A0-4021B3AE35BD}"/>
              </a:ext>
            </a:extLst>
          </p:cNvPr>
          <p:cNvSpPr txBox="1"/>
          <p:nvPr/>
        </p:nvSpPr>
        <p:spPr>
          <a:xfrm>
            <a:off x="7141681" y="910461"/>
            <a:ext cx="1750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Формирование </a:t>
            </a:r>
          </a:p>
          <a:p>
            <a:pPr algn="ctr"/>
            <a:r>
              <a:rPr lang="ru-RU" dirty="0"/>
              <a:t>управления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1FDB-3E81-32FF-360F-AC4E12D34359}"/>
              </a:ext>
            </a:extLst>
          </p:cNvPr>
          <p:cNvSpPr txBox="1"/>
          <p:nvPr/>
        </p:nvSpPr>
        <p:spPr>
          <a:xfrm>
            <a:off x="8379071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4991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48B0B-3ADF-56FB-E639-E0E80E231DEF}"/>
              </a:ext>
            </a:extLst>
          </p:cNvPr>
          <p:cNvSpPr txBox="1"/>
          <p:nvPr/>
        </p:nvSpPr>
        <p:spPr>
          <a:xfrm>
            <a:off x="3122510" y="159023"/>
            <a:ext cx="594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изготовление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91FDB-3E81-32FF-360F-AC4E12D34359}"/>
              </a:ext>
            </a:extLst>
          </p:cNvPr>
          <p:cNvSpPr txBox="1"/>
          <p:nvPr/>
        </p:nvSpPr>
        <p:spPr>
          <a:xfrm>
            <a:off x="8379071" y="6104459"/>
            <a:ext cx="55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8815FE-3734-8C85-D128-B5A1A26343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r="7643" b="1652"/>
          <a:stretch/>
        </p:blipFill>
        <p:spPr bwMode="auto">
          <a:xfrm>
            <a:off x="1943708" y="980728"/>
            <a:ext cx="5256584" cy="4412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E8AEDF-4910-4A81-C643-DB47F8F0AD86}"/>
              </a:ext>
            </a:extLst>
          </p:cNvPr>
          <p:cNvSpPr txBox="1"/>
          <p:nvPr/>
        </p:nvSpPr>
        <p:spPr>
          <a:xfrm>
            <a:off x="2179219" y="5254919"/>
            <a:ext cx="4781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14. Напряжение на входе АЦП при задании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калибратором</a:t>
            </a:r>
          </a:p>
        </p:txBody>
      </p:sp>
    </p:spTree>
    <p:extLst>
      <p:ext uri="{BB962C8B-B14F-4D97-AF65-F5344CB8AC3E}">
        <p14:creationId xmlns:p14="http://schemas.microsoft.com/office/powerpoint/2010/main" val="208073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9071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8671" y="188640"/>
            <a:ext cx="649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исследование ОУ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6530B-4808-B87E-D1CB-6566DF2E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736435"/>
            <a:ext cx="5393617" cy="3436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94B64-4A17-C6FD-677C-C69D032AB657}"/>
              </a:ext>
            </a:extLst>
          </p:cNvPr>
          <p:cNvSpPr txBox="1"/>
          <p:nvPr/>
        </p:nvSpPr>
        <p:spPr>
          <a:xfrm>
            <a:off x="3135160" y="2597935"/>
            <a:ext cx="2934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15. Структурная схема САУ ДПТ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961AB-9C90-C5F4-2C92-9A8A9486B2A4}"/>
              </a:ext>
            </a:extLst>
          </p:cNvPr>
          <p:cNvSpPr txBox="1"/>
          <p:nvPr/>
        </p:nvSpPr>
        <p:spPr>
          <a:xfrm>
            <a:off x="2016446" y="6173213"/>
            <a:ext cx="2871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16. Блок-схема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Simulink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-модели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8433B7-2CAE-7358-474E-8134DCF45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36712"/>
            <a:ext cx="8588921" cy="17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9071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8671" y="188640"/>
            <a:ext cx="6495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исследование ОУ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1F8ED5-491D-F9AD-D612-061D71497E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r="6471"/>
          <a:stretch/>
        </p:blipFill>
        <p:spPr bwMode="auto">
          <a:xfrm>
            <a:off x="179511" y="1268760"/>
            <a:ext cx="4414393" cy="3831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84164F-8AC5-A88D-951B-F28A95EA1E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r="7521"/>
          <a:stretch/>
        </p:blipFill>
        <p:spPr bwMode="auto">
          <a:xfrm>
            <a:off x="4513365" y="1268760"/>
            <a:ext cx="4414393" cy="3890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8D7A14-E6FE-DE8E-061E-2FD80101F541}"/>
              </a:ext>
            </a:extLst>
          </p:cNvPr>
          <p:cNvSpPr txBox="1"/>
          <p:nvPr/>
        </p:nvSpPr>
        <p:spPr>
          <a:xfrm>
            <a:off x="562027" y="4941168"/>
            <a:ext cx="381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17. Переходные процессы объекта управления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65622-A3B0-8A28-C130-EDE1CFB86815}"/>
              </a:ext>
            </a:extLst>
          </p:cNvPr>
          <p:cNvSpPr txBox="1"/>
          <p:nvPr/>
        </p:nvSpPr>
        <p:spPr>
          <a:xfrm>
            <a:off x="4489632" y="4952201"/>
            <a:ext cx="4461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18. Переходные процессы объекта управления (прибл.)</a:t>
            </a:r>
          </a:p>
        </p:txBody>
      </p:sp>
    </p:spTree>
    <p:extLst>
      <p:ext uri="{BB962C8B-B14F-4D97-AF65-F5344CB8AC3E}">
        <p14:creationId xmlns:p14="http://schemas.microsoft.com/office/powerpoint/2010/main" val="349635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17A468-9B1D-0489-5E6E-D6A87F94A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578297"/>
            <a:ext cx="6552728" cy="491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07704" y="1166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параметров модели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379071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7BC006A-5FB2-5A75-8838-83057BBEA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43762"/>
              </p:ext>
            </p:extLst>
          </p:nvPr>
        </p:nvGraphicFramePr>
        <p:xfrm>
          <a:off x="2411760" y="5798916"/>
          <a:ext cx="4320480" cy="61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38193" imgH="542822" progId="Equation.DSMT4">
                  <p:embed/>
                </p:oleObj>
              </mc:Choice>
              <mc:Fallback>
                <p:oleObj name="Equation" r:id="rId5" imgW="3838193" imgH="54282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5798916"/>
                        <a:ext cx="4320480" cy="611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1DFCAB-967B-911C-F1BD-1768E80FD8DA}"/>
              </a:ext>
            </a:extLst>
          </p:cNvPr>
          <p:cNvSpPr txBox="1"/>
          <p:nvPr/>
        </p:nvSpPr>
        <p:spPr>
          <a:xfrm>
            <a:off x="1894935" y="5406886"/>
            <a:ext cx="5354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19. Переходный процесс модели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и объекта управления (черн.)</a:t>
            </a:r>
          </a:p>
        </p:txBody>
      </p:sp>
    </p:spTree>
    <p:extLst>
      <p:ext uri="{BB962C8B-B14F-4D97-AF65-F5344CB8AC3E}">
        <p14:creationId xmlns:p14="http://schemas.microsoft.com/office/powerpoint/2010/main" val="144665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9071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767B2E-31FF-7CD0-5C6A-A12F69F2ECA3}"/>
              </a:ext>
            </a:extLst>
          </p:cNvPr>
          <p:cNvSpPr txBox="1"/>
          <p:nvPr/>
        </p:nvSpPr>
        <p:spPr>
          <a:xfrm>
            <a:off x="1907704" y="1166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параметров модели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49371E8-0EB9-6603-447F-50CE107BA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448161"/>
              </p:ext>
            </p:extLst>
          </p:nvPr>
        </p:nvGraphicFramePr>
        <p:xfrm>
          <a:off x="85492" y="2175925"/>
          <a:ext cx="25400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73040" imgH="495000" progId="Equation.DSMT4">
                  <p:embed/>
                </p:oleObj>
              </mc:Choice>
              <mc:Fallback>
                <p:oleObj name="Equation" r:id="rId4" imgW="22730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92" y="2175925"/>
                        <a:ext cx="254000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CCBF9E5-2FD8-7032-48BD-012AF3485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311566"/>
              </p:ext>
            </p:extLst>
          </p:nvPr>
        </p:nvGraphicFramePr>
        <p:xfrm>
          <a:off x="85492" y="2780928"/>
          <a:ext cx="27051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495000" progId="Equation.DSMT4">
                  <p:embed/>
                </p:oleObj>
              </mc:Choice>
              <mc:Fallback>
                <p:oleObj name="Equation" r:id="rId6" imgW="22348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492" y="2780928"/>
                        <a:ext cx="27051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8EFBC86-6B50-54A0-CD3C-38BAB4AAC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04106"/>
              </p:ext>
            </p:extLst>
          </p:nvPr>
        </p:nvGraphicFramePr>
        <p:xfrm>
          <a:off x="85492" y="3431407"/>
          <a:ext cx="3334380" cy="57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57183" imgH="457151" progId="Equation.DSMT4">
                  <p:embed/>
                </p:oleObj>
              </mc:Choice>
              <mc:Fallback>
                <p:oleObj name="Equation" r:id="rId8" imgW="2657183" imgH="4571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492" y="3431407"/>
                        <a:ext cx="3334380" cy="573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F0789B71-6DC0-08C7-9781-695DD29C1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36004"/>
              </p:ext>
            </p:extLst>
          </p:nvPr>
        </p:nvGraphicFramePr>
        <p:xfrm>
          <a:off x="85492" y="1228494"/>
          <a:ext cx="930394" cy="93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0460" imgH="790476" progId="Equation.DSMT4">
                  <p:embed/>
                </p:oleObj>
              </mc:Choice>
              <mc:Fallback>
                <p:oleObj name="Equation" r:id="rId10" imgW="790460" imgH="7904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492" y="1228494"/>
                        <a:ext cx="930394" cy="93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990D4E3A-1AAD-22B4-D04C-9608FF03D6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374296"/>
              </p:ext>
            </p:extLst>
          </p:nvPr>
        </p:nvGraphicFramePr>
        <p:xfrm>
          <a:off x="1369066" y="5409030"/>
          <a:ext cx="6335800" cy="93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14140" imgH="809554" progId="Equation.DSMT4">
                  <p:embed/>
                </p:oleObj>
              </mc:Choice>
              <mc:Fallback>
                <p:oleObj name="Equation" r:id="rId12" imgW="5514140" imgH="8095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69066" y="5409030"/>
                        <a:ext cx="6335800" cy="93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812E05-05CB-09E7-BF02-E08669D9BB6C}"/>
              </a:ext>
            </a:extLst>
          </p:cNvPr>
          <p:cNvSpPr/>
          <p:nvPr/>
        </p:nvSpPr>
        <p:spPr>
          <a:xfrm>
            <a:off x="1187624" y="5229200"/>
            <a:ext cx="6661257" cy="1265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49738E-B89A-2ED6-30FE-8027424E33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9976" y="588306"/>
            <a:ext cx="5531525" cy="4127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B6F1B4-BCC6-E5D4-1298-5A8F88DF742A}"/>
              </a:ext>
            </a:extLst>
          </p:cNvPr>
          <p:cNvSpPr txBox="1"/>
          <p:nvPr/>
        </p:nvSpPr>
        <p:spPr>
          <a:xfrm>
            <a:off x="4678644" y="4514447"/>
            <a:ext cx="3258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20. Сравнение переходных процессов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130C09-178D-FCB7-AF53-D601C7EC2F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96" y="1268760"/>
            <a:ext cx="3347543" cy="27760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D47B3C-98CE-A6DB-545A-0678F0D0F1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6813" y="5301208"/>
            <a:ext cx="6545547" cy="10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7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5438" y="239624"/>
            <a:ext cx="542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цифрового регулятора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379071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CBE414-D7B6-D6AA-E2C4-3B53434AC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80" y="701289"/>
            <a:ext cx="8187440" cy="2366960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88D5A97-1466-0662-C810-D837507AB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06097"/>
              </p:ext>
            </p:extLst>
          </p:nvPr>
        </p:nvGraphicFramePr>
        <p:xfrm>
          <a:off x="540747" y="4011592"/>
          <a:ext cx="1941826" cy="64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482400" progId="Equation.DSMT4">
                  <p:embed/>
                </p:oleObj>
              </mc:Choice>
              <mc:Fallback>
                <p:oleObj name="Equation" r:id="rId5" imgW="1460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747" y="4011592"/>
                        <a:ext cx="1941826" cy="641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5C3E20-2767-1C1B-93BB-6C77EB258CDB}"/>
              </a:ext>
            </a:extLst>
          </p:cNvPr>
          <p:cNvSpPr txBox="1"/>
          <p:nvPr/>
        </p:nvSpPr>
        <p:spPr>
          <a:xfrm>
            <a:off x="2898592" y="3068249"/>
            <a:ext cx="3346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21. Блок-схема математической модели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E420A3-3E85-78D8-B644-AF13B6122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369" y="3432561"/>
            <a:ext cx="3902075" cy="2724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333014-FA53-88DF-7AE1-857AFD0EBAD6}"/>
              </a:ext>
            </a:extLst>
          </p:cNvPr>
          <p:cNvSpPr txBox="1"/>
          <p:nvPr/>
        </p:nvSpPr>
        <p:spPr>
          <a:xfrm>
            <a:off x="4528330" y="6174424"/>
            <a:ext cx="3453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22. Желаемый вид переходного процесса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FFFD83-6FB4-CE93-B0A0-3CC6199D74A5}"/>
              </a:ext>
            </a:extLst>
          </p:cNvPr>
          <p:cNvSpPr/>
          <p:nvPr/>
        </p:nvSpPr>
        <p:spPr>
          <a:xfrm>
            <a:off x="395536" y="3870198"/>
            <a:ext cx="2232248" cy="924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E954F3-3DCC-3C5F-65C5-42BBABF2F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3973426"/>
            <a:ext cx="2013813" cy="7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5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79071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4758E9-A0BE-419D-EED0-C76DEE350363}"/>
              </a:ext>
            </a:extLst>
          </p:cNvPr>
          <p:cNvSpPr txBox="1"/>
          <p:nvPr/>
        </p:nvSpPr>
        <p:spPr>
          <a:xfrm>
            <a:off x="3696699" y="239624"/>
            <a:ext cx="526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закона управления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241990-5F54-F880-3D64-A8242996A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78077"/>
            <a:ext cx="3183481" cy="238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D752A1-888A-C7A5-E6FB-F5524AFF9C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78077"/>
            <a:ext cx="3177171" cy="238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563C8B-9241-04DC-7A16-2C59E0341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86" y="951598"/>
            <a:ext cx="3304778" cy="247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C89CC9-3565-A17E-7158-04C7A442A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93390"/>
            <a:ext cx="3183482" cy="238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CAD1D6-40A0-42E8-2D2E-B8ED27868B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93390"/>
            <a:ext cx="3304778" cy="24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3CBFFD-65EA-0196-E7DB-B2288830FD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60" y="3501008"/>
            <a:ext cx="3269903" cy="245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2AA64D-9A3F-AF8E-0CC1-4ED08AA15618}"/>
              </a:ext>
            </a:extLst>
          </p:cNvPr>
          <p:cNvSpPr txBox="1"/>
          <p:nvPr/>
        </p:nvSpPr>
        <p:spPr>
          <a:xfrm>
            <a:off x="1233382" y="5879923"/>
            <a:ext cx="667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23. Переходные процессы объекта управления и модели при дискретности 20, 100, 300 мс</a:t>
            </a:r>
          </a:p>
        </p:txBody>
      </p:sp>
    </p:spTree>
    <p:extLst>
      <p:ext uri="{BB962C8B-B14F-4D97-AF65-F5344CB8AC3E}">
        <p14:creationId xmlns:p14="http://schemas.microsoft.com/office/powerpoint/2010/main" val="104003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9070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2240332" cy="102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422536-01A3-4BF0-5013-93146CF8C2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r="7640" b="3494"/>
          <a:stretch/>
        </p:blipFill>
        <p:spPr bwMode="auto">
          <a:xfrm>
            <a:off x="71840" y="1651204"/>
            <a:ext cx="3060000" cy="2454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BF8007-8659-40D4-1F91-7A2039B6F0F3}"/>
              </a:ext>
            </a:extLst>
          </p:cNvPr>
          <p:cNvSpPr txBox="1"/>
          <p:nvPr/>
        </p:nvSpPr>
        <p:spPr>
          <a:xfrm>
            <a:off x="261080" y="4216616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23. Переходный процесс модели с транспортной задержкой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D89DD-58ED-7031-F8F5-41B0B9F9014E}"/>
              </a:ext>
            </a:extLst>
          </p:cNvPr>
          <p:cNvSpPr txBox="1"/>
          <p:nvPr/>
        </p:nvSpPr>
        <p:spPr>
          <a:xfrm>
            <a:off x="3696699" y="239624"/>
            <a:ext cx="526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закона управления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BFFD900-3C90-1440-47A0-FF227D54D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252076"/>
              </p:ext>
            </p:extLst>
          </p:nvPr>
        </p:nvGraphicFramePr>
        <p:xfrm>
          <a:off x="3877813" y="5659116"/>
          <a:ext cx="18065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640" imgH="482400" progId="Equation.DSMT4">
                  <p:embed/>
                </p:oleObj>
              </mc:Choice>
              <mc:Fallback>
                <p:oleObj name="Equation" r:id="rId5" imgW="1358640" imgH="4824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388D5A97-1466-0662-C810-D837507AB1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7813" y="5659116"/>
                        <a:ext cx="180657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293B45-506E-041C-9EA7-ED4A5C432842}"/>
              </a:ext>
            </a:extLst>
          </p:cNvPr>
          <p:cNvSpPr/>
          <p:nvPr/>
        </p:nvSpPr>
        <p:spPr>
          <a:xfrm>
            <a:off x="3664976" y="5517232"/>
            <a:ext cx="2232248" cy="924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3E806D-5505-2B4C-9B37-9BD1DC5E6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265" y="5620604"/>
            <a:ext cx="1861670" cy="7252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4A97D1-98B5-D009-806E-B7B0B537D8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r="7988" b="5251"/>
          <a:stretch/>
        </p:blipFill>
        <p:spPr bwMode="auto">
          <a:xfrm>
            <a:off x="3159519" y="1645920"/>
            <a:ext cx="2921867" cy="2454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E68950-3633-E81D-AEFC-3EA12EA65C04}"/>
              </a:ext>
            </a:extLst>
          </p:cNvPr>
          <p:cNvSpPr txBox="1"/>
          <p:nvPr/>
        </p:nvSpPr>
        <p:spPr>
          <a:xfrm>
            <a:off x="2749674" y="4191471"/>
            <a:ext cx="3741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23. Переходный процесс со скорректированными коэффициентами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7B89F6-978C-D720-B19E-E0390C845B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r="7681"/>
          <a:stretch/>
        </p:blipFill>
        <p:spPr bwMode="auto">
          <a:xfrm>
            <a:off x="6081386" y="1645920"/>
            <a:ext cx="2956131" cy="2596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014B13-28F1-E364-FD3F-5C23C1328EA1}"/>
              </a:ext>
            </a:extLst>
          </p:cNvPr>
          <p:cNvSpPr txBox="1"/>
          <p:nvPr/>
        </p:nvSpPr>
        <p:spPr>
          <a:xfrm>
            <a:off x="5688672" y="4293096"/>
            <a:ext cx="3741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24. Реакция на возмущение</a:t>
            </a:r>
          </a:p>
        </p:txBody>
      </p:sp>
    </p:spTree>
    <p:extLst>
      <p:ext uri="{BB962C8B-B14F-4D97-AF65-F5344CB8AC3E}">
        <p14:creationId xmlns:p14="http://schemas.microsoft.com/office/powerpoint/2010/main" val="289925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2440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Объект 1"/>
          <p:cNvSpPr>
            <a:spLocks noGrp="1"/>
          </p:cNvSpPr>
          <p:nvPr/>
        </p:nvSpPr>
        <p:spPr>
          <a:xfrm>
            <a:off x="107504" y="188640"/>
            <a:ext cx="8736250" cy="630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2438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2438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2438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цифровой САУ управления скоростью ДПТ НВ</a:t>
            </a:r>
          </a:p>
          <a:p>
            <a:pPr marL="0" indent="452438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2438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ММ лабораторного стенда;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изготовление устройства сбора и передачи данных;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исследование объекта управления;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параметров модели;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цифрового регулятора.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экспериментов с проверкой закона управления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2438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13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9070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2240332" cy="102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BF4E4C-854C-C0A4-F96C-27E6B90F6979}"/>
              </a:ext>
            </a:extLst>
          </p:cNvPr>
          <p:cNvSpPr txBox="1"/>
          <p:nvPr/>
        </p:nvSpPr>
        <p:spPr>
          <a:xfrm>
            <a:off x="4776867" y="239624"/>
            <a:ext cx="418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5.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наблюдателя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4C26FB4-EBBA-A2B0-8DC0-F85E8E2C2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3503"/>
              </p:ext>
            </p:extLst>
          </p:nvPr>
        </p:nvGraphicFramePr>
        <p:xfrm>
          <a:off x="1383642" y="1089605"/>
          <a:ext cx="1524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686" imgH="504666" progId="Equation.DSMT4">
                  <p:embed/>
                </p:oleObj>
              </mc:Choice>
              <mc:Fallback>
                <p:oleObj name="Equation" r:id="rId4" imgW="1523686" imgH="5046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3642" y="1089605"/>
                        <a:ext cx="15240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DC954EF4-CB55-D90E-0671-A2B05FE93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18948"/>
              </p:ext>
            </p:extLst>
          </p:nvPr>
        </p:nvGraphicFramePr>
        <p:xfrm>
          <a:off x="64430" y="1690435"/>
          <a:ext cx="41624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61791" imgH="542822" progId="Equation.DSMT4">
                  <p:embed/>
                </p:oleObj>
              </mc:Choice>
              <mc:Fallback>
                <p:oleObj name="Equation" r:id="rId6" imgW="4161791" imgH="54282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30" y="1690435"/>
                        <a:ext cx="41624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376FD72-0071-00D7-4BC3-26E384606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16" y="993601"/>
            <a:ext cx="3381375" cy="333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4A079AC6-01AD-F44D-39E7-2DB4CF3C0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081284"/>
              </p:ext>
            </p:extLst>
          </p:nvPr>
        </p:nvGraphicFramePr>
        <p:xfrm>
          <a:off x="75221" y="2254771"/>
          <a:ext cx="19621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61751" imgH="237935" progId="Equation.DSMT4">
                  <p:embed/>
                </p:oleObj>
              </mc:Choice>
              <mc:Fallback>
                <p:oleObj name="Equation" r:id="rId9" imgW="1961751" imgH="2379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221" y="2254771"/>
                        <a:ext cx="19621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F5706B-C07C-2E00-F66B-1E98BF879E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6577" r="6483"/>
          <a:stretch/>
        </p:blipFill>
        <p:spPr bwMode="auto">
          <a:xfrm>
            <a:off x="123117" y="2492896"/>
            <a:ext cx="4098925" cy="3219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AEE2AB5C-C964-9CE0-8F2D-0D1CADBA5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7766"/>
              </p:ext>
            </p:extLst>
          </p:nvPr>
        </p:nvGraphicFramePr>
        <p:xfrm>
          <a:off x="349619" y="6087767"/>
          <a:ext cx="3781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780960" imgH="504666" progId="Equation.DSMT4">
                  <p:embed/>
                </p:oleObj>
              </mc:Choice>
              <mc:Fallback>
                <p:oleObj name="Equation" r:id="rId12" imgW="3780960" imgH="5046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9619" y="6087767"/>
                        <a:ext cx="37814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19F867F-A649-820F-637C-0ABC081C44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15" y="2102371"/>
            <a:ext cx="138112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5B5300-36F7-87CB-6D30-F2DFBCA09258}"/>
              </a:ext>
            </a:extLst>
          </p:cNvPr>
          <p:cNvSpPr txBox="1"/>
          <p:nvPr/>
        </p:nvSpPr>
        <p:spPr>
          <a:xfrm>
            <a:off x="369553" y="5694883"/>
            <a:ext cx="3741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25.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ФЧХ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87D191-8FAF-1E52-D23D-3763101E93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20" y="1575602"/>
            <a:ext cx="11906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CF5A5B-EF01-EDEB-4B42-0800C2753E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17" y="1430941"/>
            <a:ext cx="14287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00273D1-DBD5-78D3-4EB8-F7511DA3BA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30941"/>
            <a:ext cx="11144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0795F0-9D90-8685-B55A-9039C416F60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48" y="2054336"/>
            <a:ext cx="7715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1127F42-8C20-1505-944A-FCE8290537B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62" y="2002441"/>
            <a:ext cx="1676400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5D5993-294E-B5EB-0748-6B8F2DAD5396}"/>
              </a:ext>
            </a:extLst>
          </p:cNvPr>
          <p:cNvSpPr txBox="1"/>
          <p:nvPr/>
        </p:nvSpPr>
        <p:spPr>
          <a:xfrm>
            <a:off x="4116736" y="1584741"/>
            <a:ext cx="3741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A9288F-83EA-D274-7BC8-ED9634668401}"/>
              </a:ext>
            </a:extLst>
          </p:cNvPr>
          <p:cNvSpPr txBox="1"/>
          <p:nvPr/>
        </p:nvSpPr>
        <p:spPr>
          <a:xfrm>
            <a:off x="6895667" y="1584741"/>
            <a:ext cx="46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11E44C-3839-DD19-B7CB-BCE8A510B2D1}"/>
              </a:ext>
            </a:extLst>
          </p:cNvPr>
          <p:cNvSpPr txBox="1"/>
          <p:nvPr/>
        </p:nvSpPr>
        <p:spPr>
          <a:xfrm>
            <a:off x="8148152" y="1578697"/>
            <a:ext cx="46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473715-E45C-DFF0-4046-877C981B3B93}"/>
              </a:ext>
            </a:extLst>
          </p:cNvPr>
          <p:cNvSpPr txBox="1"/>
          <p:nvPr/>
        </p:nvSpPr>
        <p:spPr>
          <a:xfrm>
            <a:off x="5133491" y="2179417"/>
            <a:ext cx="46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C33F1-711D-41C4-0472-8FECAA4DE23C}"/>
              </a:ext>
            </a:extLst>
          </p:cNvPr>
          <p:cNvSpPr txBox="1"/>
          <p:nvPr/>
        </p:nvSpPr>
        <p:spPr>
          <a:xfrm>
            <a:off x="6879367" y="2163167"/>
            <a:ext cx="46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784DA-EC63-0199-BA72-ACAC07297364}"/>
              </a:ext>
            </a:extLst>
          </p:cNvPr>
          <p:cNvSpPr txBox="1"/>
          <p:nvPr/>
        </p:nvSpPr>
        <p:spPr>
          <a:xfrm>
            <a:off x="8301522" y="2164045"/>
            <a:ext cx="46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7BDBE2D6-C6F2-F36C-0251-B090072B3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10797"/>
              </p:ext>
            </p:extLst>
          </p:nvPr>
        </p:nvGraphicFramePr>
        <p:xfrm>
          <a:off x="4369097" y="2872110"/>
          <a:ext cx="4400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400081" imgH="542822" progId="Equation.DSMT4">
                  <p:embed/>
                </p:oleObj>
              </mc:Choice>
              <mc:Fallback>
                <p:oleObj name="Equation" r:id="rId20" imgW="4400081" imgH="54282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69097" y="2872110"/>
                        <a:ext cx="44005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8651F61C-3236-30FE-6F88-0A58EF169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363769"/>
              </p:ext>
            </p:extLst>
          </p:nvPr>
        </p:nvGraphicFramePr>
        <p:xfrm>
          <a:off x="4327958" y="3593601"/>
          <a:ext cx="4419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419159" imgH="542822" progId="Equation.DSMT4">
                  <p:embed/>
                </p:oleObj>
              </mc:Choice>
              <mc:Fallback>
                <p:oleObj name="Equation" r:id="rId22" imgW="4419159" imgH="54282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27958" y="3593601"/>
                        <a:ext cx="44196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EC2FA0F4-7858-28AF-45A8-CE73D773D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25828"/>
              </p:ext>
            </p:extLst>
          </p:nvPr>
        </p:nvGraphicFramePr>
        <p:xfrm>
          <a:off x="5364409" y="4470074"/>
          <a:ext cx="24288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28612" imgH="314246" progId="Equation.DSMT4">
                  <p:embed/>
                </p:oleObj>
              </mc:Choice>
              <mc:Fallback>
                <p:oleObj name="Equation" r:id="rId24" imgW="2428612" imgH="314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364409" y="4470074"/>
                        <a:ext cx="242887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95E8F9C-314B-16AA-A9C0-9B819FF4D896}"/>
              </a:ext>
            </a:extLst>
          </p:cNvPr>
          <p:cNvSpPr/>
          <p:nvPr/>
        </p:nvSpPr>
        <p:spPr>
          <a:xfrm>
            <a:off x="4943472" y="932783"/>
            <a:ext cx="3588968" cy="442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07B8944-0563-EBF6-CAFD-F2636A650001}"/>
              </a:ext>
            </a:extLst>
          </p:cNvPr>
          <p:cNvSpPr/>
          <p:nvPr/>
        </p:nvSpPr>
        <p:spPr>
          <a:xfrm>
            <a:off x="5304278" y="4408099"/>
            <a:ext cx="2554016" cy="442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896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9070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2240332" cy="102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6C0949-1EBB-7FED-25D7-8DFC2329CD7E}"/>
              </a:ext>
            </a:extLst>
          </p:cNvPr>
          <p:cNvSpPr txBox="1"/>
          <p:nvPr/>
        </p:nvSpPr>
        <p:spPr>
          <a:xfrm>
            <a:off x="3564612" y="116632"/>
            <a:ext cx="5399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экспериментов с 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проверкой закона управления</a:t>
            </a: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5CCFD-0EB4-3990-3829-705EE77A5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33" y="1628800"/>
            <a:ext cx="6877334" cy="288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39A3A-C073-F8CD-B303-C330CBB237B9}"/>
              </a:ext>
            </a:extLst>
          </p:cNvPr>
          <p:cNvSpPr txBox="1"/>
          <p:nvPr/>
        </p:nvSpPr>
        <p:spPr>
          <a:xfrm>
            <a:off x="2701221" y="4509120"/>
            <a:ext cx="3741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26. Блок-схема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Simulink-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</p:txBody>
      </p:sp>
    </p:spTree>
    <p:extLst>
      <p:ext uri="{BB962C8B-B14F-4D97-AF65-F5344CB8AC3E}">
        <p14:creationId xmlns:p14="http://schemas.microsoft.com/office/powerpoint/2010/main" val="235652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9070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2240332" cy="102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8FED1-8178-DD5A-0A66-8A0B10E8AE4A}"/>
              </a:ext>
            </a:extLst>
          </p:cNvPr>
          <p:cNvSpPr txBox="1"/>
          <p:nvPr/>
        </p:nvSpPr>
        <p:spPr>
          <a:xfrm>
            <a:off x="3564612" y="116632"/>
            <a:ext cx="5399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6.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экспериментов с 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проверкой закона управления</a:t>
            </a: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65245-58D7-3296-1531-195EA8B1A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8"/>
          <a:stretch/>
        </p:blipFill>
        <p:spPr bwMode="auto">
          <a:xfrm>
            <a:off x="209295" y="1215650"/>
            <a:ext cx="4118610" cy="43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6E721D-04AF-BBAF-D0DA-14253A11B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68" y="1862137"/>
            <a:ext cx="417576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05ADC-9474-4ADF-D127-8DB450F32FD2}"/>
              </a:ext>
            </a:extLst>
          </p:cNvPr>
          <p:cNvSpPr txBox="1"/>
          <p:nvPr/>
        </p:nvSpPr>
        <p:spPr>
          <a:xfrm>
            <a:off x="397821" y="5564996"/>
            <a:ext cx="3741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27. Графики изменения скорости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4CABF-AE3F-B07A-3047-4D95357F89D0}"/>
              </a:ext>
            </a:extLst>
          </p:cNvPr>
          <p:cNvSpPr txBox="1"/>
          <p:nvPr/>
        </p:nvSpPr>
        <p:spPr>
          <a:xfrm>
            <a:off x="4679869" y="4857362"/>
            <a:ext cx="3741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28. Блок-схема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Simulink-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</p:txBody>
      </p:sp>
    </p:spTree>
    <p:extLst>
      <p:ext uri="{BB962C8B-B14F-4D97-AF65-F5344CB8AC3E}">
        <p14:creationId xmlns:p14="http://schemas.microsoft.com/office/powerpoint/2010/main" val="350940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9070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74437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9070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282522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9071" y="61044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2240332" cy="102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95254" y="735087"/>
            <a:ext cx="1753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032" y="1268760"/>
            <a:ext cx="8240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лабораторный стенд может быть использован в учебном процессе для проведения лабораторных работ по изучению цифровых законов управления двигателями постоянного тока.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Разработанное устройство может быть использовано для исследовательских целей при разработке новых алгоритмов управления.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28394-5BFC-3F73-73C9-EAD76CF772F3}"/>
              </a:ext>
            </a:extLst>
          </p:cNvPr>
          <p:cNvSpPr txBox="1"/>
          <p:nvPr/>
        </p:nvSpPr>
        <p:spPr>
          <a:xfrm>
            <a:off x="3051653" y="3399383"/>
            <a:ext cx="30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241A7-67A6-7B04-4997-20B28720E9F6}"/>
              </a:ext>
            </a:extLst>
          </p:cNvPr>
          <p:cNvSpPr txBox="1"/>
          <p:nvPr/>
        </p:nvSpPr>
        <p:spPr>
          <a:xfrm>
            <a:off x="451626" y="3956863"/>
            <a:ext cx="8240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фильтры помех измерения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законов управления в микроконтроллере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нелинейностей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более эффективных законов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93969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2440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Объект 1"/>
          <p:cNvSpPr>
            <a:spLocks noGrp="1"/>
          </p:cNvSpPr>
          <p:nvPr/>
        </p:nvSpPr>
        <p:spPr>
          <a:xfrm>
            <a:off x="107504" y="188640"/>
            <a:ext cx="8736250" cy="630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2438">
              <a:buNone/>
            </a:pP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2438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использование ДПТ НВ в промышленности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теории автоматического управления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ценность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значимость</a:t>
            </a:r>
          </a:p>
          <a:p>
            <a:pPr marL="457200" indent="-457200"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2438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4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7022" y="235679"/>
            <a:ext cx="650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ММ лабораторного стенда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242" y="3785295"/>
            <a:ext cx="308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Лабораторный стенд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ЭППТ3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07804" y="2348880"/>
            <a:ext cx="360040" cy="436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07804" y="4068920"/>
            <a:ext cx="360040" cy="436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532440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23CC12-4FB8-7D69-39B6-DDBC040B99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1708" r="10864" b="-1"/>
          <a:stretch/>
        </p:blipFill>
        <p:spPr bwMode="auto">
          <a:xfrm>
            <a:off x="238575" y="752732"/>
            <a:ext cx="4544960" cy="30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332313-01CB-FC88-58E4-92CA2C1D8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5" y="4055668"/>
            <a:ext cx="3528795" cy="22992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E35147-68D1-DEAE-945E-753599A95C17}"/>
              </a:ext>
            </a:extLst>
          </p:cNvPr>
          <p:cNvSpPr txBox="1"/>
          <p:nvPr/>
        </p:nvSpPr>
        <p:spPr>
          <a:xfrm>
            <a:off x="1002388" y="6339517"/>
            <a:ext cx="2769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Двигатель постоянного тока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C3A290-5C21-A6B1-F680-E3B549491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46" y="1249136"/>
            <a:ext cx="2662922" cy="35785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9C4B80-5302-5AD6-0467-FE38B8DA6F32}"/>
              </a:ext>
            </a:extLst>
          </p:cNvPr>
          <p:cNvSpPr txBox="1"/>
          <p:nvPr/>
        </p:nvSpPr>
        <p:spPr>
          <a:xfrm>
            <a:off x="5150724" y="4820553"/>
            <a:ext cx="2931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Тиристорный преобразователь</a:t>
            </a:r>
          </a:p>
        </p:txBody>
      </p:sp>
    </p:spTree>
    <p:extLst>
      <p:ext uri="{BB962C8B-B14F-4D97-AF65-F5344CB8AC3E}">
        <p14:creationId xmlns:p14="http://schemas.microsoft.com/office/powerpoint/2010/main" val="68239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5013" y="239624"/>
            <a:ext cx="650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ММ лабораторного стенда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32440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368FE7-C87B-3008-3923-0955DF043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5" y="836712"/>
            <a:ext cx="8262193" cy="43324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3018F-1831-820A-EE38-FA96CAC091CB}"/>
              </a:ext>
            </a:extLst>
          </p:cNvPr>
          <p:cNvSpPr txBox="1"/>
          <p:nvPr/>
        </p:nvSpPr>
        <p:spPr>
          <a:xfrm>
            <a:off x="251989" y="3980209"/>
            <a:ext cx="52343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ЗИ</a:t>
            </a:r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задатчик интенсивности</a:t>
            </a:r>
          </a:p>
          <a:p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РС – регулятор скорости </a:t>
            </a:r>
          </a:p>
          <a:p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 – блок ограничения</a:t>
            </a:r>
          </a:p>
          <a:p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РТ – регулятор тока</a:t>
            </a:r>
          </a:p>
          <a:p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ДТ – датчик тока </a:t>
            </a:r>
          </a:p>
          <a:p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ДС – датчик скорости </a:t>
            </a:r>
          </a:p>
          <a:p>
            <a:r>
              <a:rPr lang="ru-RU" sz="14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М1</a:t>
            </a:r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двигатель постоянного тока</a:t>
            </a:r>
          </a:p>
          <a:p>
            <a:r>
              <a:rPr lang="ru-RU" sz="14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М2</a:t>
            </a:r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нагрузочная машина</a:t>
            </a:r>
          </a:p>
          <a:p>
            <a:r>
              <a:rPr lang="ru-RU" sz="14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М3</a:t>
            </a:r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тахогенератор</a:t>
            </a:r>
          </a:p>
          <a:p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– потенциометр задания скорости вращения</a:t>
            </a:r>
          </a:p>
          <a:p>
            <a:r>
              <a:rPr lang="en-US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r>
              <a:rPr lang="ru-RU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– потенциометр регулировки интенсивности сигнала задания</a:t>
            </a:r>
          </a:p>
          <a:p>
            <a:pPr marL="0" lvl="1"/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RP</a:t>
            </a:r>
            <a:r>
              <a:rPr lang="ru-RU" sz="1400" dirty="0">
                <a:effectLst/>
                <a:latin typeface="+mj-lt"/>
                <a:ea typeface="Calibri" panose="020F0502020204030204" pitchFamily="34" charset="0"/>
              </a:rPr>
              <a:t>3 – потенциометр задания момента нагрузки двигателя</a:t>
            </a:r>
            <a:endParaRPr lang="ru-RU" sz="1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CFFDC-1961-EA0C-84B2-620FD1AA0E66}"/>
              </a:ext>
            </a:extLst>
          </p:cNvPr>
          <p:cNvSpPr txBox="1"/>
          <p:nvPr/>
        </p:nvSpPr>
        <p:spPr>
          <a:xfrm>
            <a:off x="3596366" y="4929924"/>
            <a:ext cx="3779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Электрическая схема лабораторного стенда</a:t>
            </a:r>
          </a:p>
        </p:txBody>
      </p:sp>
    </p:spTree>
    <p:extLst>
      <p:ext uri="{BB962C8B-B14F-4D97-AF65-F5344CB8AC3E}">
        <p14:creationId xmlns:p14="http://schemas.microsoft.com/office/powerpoint/2010/main" val="241597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32440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4919" y="159023"/>
            <a:ext cx="650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ММ лабораторного стенда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05D74FF-82DD-F1AF-56E8-3FB6EC6D1EE0}"/>
              </a:ext>
            </a:extLst>
          </p:cNvPr>
          <p:cNvSpPr/>
          <p:nvPr/>
        </p:nvSpPr>
        <p:spPr>
          <a:xfrm>
            <a:off x="132980" y="4943273"/>
            <a:ext cx="1951431" cy="1265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graphicFrame>
        <p:nvGraphicFramePr>
          <p:cNvPr id="49" name="Объект 48">
            <a:extLst>
              <a:ext uri="{FF2B5EF4-FFF2-40B4-BE49-F238E27FC236}">
                <a16:creationId xmlns:a16="http://schemas.microsoft.com/office/drawing/2014/main" id="{AB415BFC-2315-A23C-0FC3-12F70E90A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246323"/>
              </p:ext>
            </p:extLst>
          </p:nvPr>
        </p:nvGraphicFramePr>
        <p:xfrm>
          <a:off x="260446" y="3212976"/>
          <a:ext cx="2395948" cy="66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9625" imgH="561900" progId="Equation.DSMT4">
                  <p:embed/>
                </p:oleObj>
              </mc:Choice>
              <mc:Fallback>
                <p:oleObj name="Equation" r:id="rId3" imgW="2009625" imgH="56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446" y="3212976"/>
                        <a:ext cx="2395948" cy="669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Объект 58">
            <a:extLst>
              <a:ext uri="{FF2B5EF4-FFF2-40B4-BE49-F238E27FC236}">
                <a16:creationId xmlns:a16="http://schemas.microsoft.com/office/drawing/2014/main" id="{CBC5887B-B217-588D-2422-4BD232639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69142"/>
              </p:ext>
            </p:extLst>
          </p:nvPr>
        </p:nvGraphicFramePr>
        <p:xfrm>
          <a:off x="5819106" y="3169199"/>
          <a:ext cx="2762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085" imgH="276091" progId="Equation.DSMT4">
                  <p:embed/>
                </p:oleObj>
              </mc:Choice>
              <mc:Fallback>
                <p:oleObj name="Equation" r:id="rId5" imgW="276085" imgH="2760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9106" y="3169199"/>
                        <a:ext cx="2762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>
            <a:extLst>
              <a:ext uri="{FF2B5EF4-FFF2-40B4-BE49-F238E27FC236}">
                <a16:creationId xmlns:a16="http://schemas.microsoft.com/office/drawing/2014/main" id="{C38FFA01-BFA1-FFEB-9B8F-4537966EA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842119"/>
              </p:ext>
            </p:extLst>
          </p:nvPr>
        </p:nvGraphicFramePr>
        <p:xfrm>
          <a:off x="5819701" y="3492297"/>
          <a:ext cx="2762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6085" imgH="276091" progId="Equation.DSMT4">
                  <p:embed/>
                </p:oleObj>
              </mc:Choice>
              <mc:Fallback>
                <p:oleObj name="Equation" r:id="rId7" imgW="276085" imgH="2760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9701" y="3492297"/>
                        <a:ext cx="2762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>
            <a:extLst>
              <a:ext uri="{FF2B5EF4-FFF2-40B4-BE49-F238E27FC236}">
                <a16:creationId xmlns:a16="http://schemas.microsoft.com/office/drawing/2014/main" id="{0954CC3F-CFA3-F9AC-1266-8780AEC43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79150"/>
              </p:ext>
            </p:extLst>
          </p:nvPr>
        </p:nvGraphicFramePr>
        <p:xfrm>
          <a:off x="5819106" y="3812530"/>
          <a:ext cx="2762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6085" imgH="276091" progId="Equation.DSMT4">
                  <p:embed/>
                </p:oleObj>
              </mc:Choice>
              <mc:Fallback>
                <p:oleObj name="Equation" r:id="rId9" imgW="276085" imgH="2760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19106" y="3812530"/>
                        <a:ext cx="2762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>
            <a:extLst>
              <a:ext uri="{FF2B5EF4-FFF2-40B4-BE49-F238E27FC236}">
                <a16:creationId xmlns:a16="http://schemas.microsoft.com/office/drawing/2014/main" id="{B51F2330-D345-8DD9-4E7A-58A277073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04116"/>
              </p:ext>
            </p:extLst>
          </p:nvPr>
        </p:nvGraphicFramePr>
        <p:xfrm>
          <a:off x="5819106" y="4111434"/>
          <a:ext cx="263750" cy="326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0135" imgH="247654" progId="Equation.DSMT4">
                  <p:embed/>
                </p:oleObj>
              </mc:Choice>
              <mc:Fallback>
                <p:oleObj name="Equation" r:id="rId11" imgW="200135" imgH="2476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9106" y="4111434"/>
                        <a:ext cx="263750" cy="326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" name="Объект 8191">
            <a:extLst>
              <a:ext uri="{FF2B5EF4-FFF2-40B4-BE49-F238E27FC236}">
                <a16:creationId xmlns:a16="http://schemas.microsoft.com/office/drawing/2014/main" id="{942C124E-3444-F983-14BF-F8F42791E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58467"/>
              </p:ext>
            </p:extLst>
          </p:nvPr>
        </p:nvGraphicFramePr>
        <p:xfrm>
          <a:off x="5818396" y="4419956"/>
          <a:ext cx="263750" cy="326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0135" imgH="247654" progId="Equation.DSMT4">
                  <p:embed/>
                </p:oleObj>
              </mc:Choice>
              <mc:Fallback>
                <p:oleObj name="Equation" r:id="rId13" imgW="200135" imgH="2476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18396" y="4419956"/>
                        <a:ext cx="263750" cy="326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" name="Объект 8192">
            <a:extLst>
              <a:ext uri="{FF2B5EF4-FFF2-40B4-BE49-F238E27FC236}">
                <a16:creationId xmlns:a16="http://schemas.microsoft.com/office/drawing/2014/main" id="{E1EDB309-55BE-C514-963B-60622B07F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29358"/>
              </p:ext>
            </p:extLst>
          </p:nvPr>
        </p:nvGraphicFramePr>
        <p:xfrm>
          <a:off x="5858268" y="4759514"/>
          <a:ext cx="287098" cy="28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6085" imgH="276091" progId="Equation.DSMT4">
                  <p:embed/>
                </p:oleObj>
              </mc:Choice>
              <mc:Fallback>
                <p:oleObj name="Equation" r:id="rId15" imgW="276085" imgH="2760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58268" y="4759514"/>
                        <a:ext cx="287098" cy="28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Объект 8194">
            <a:extLst>
              <a:ext uri="{FF2B5EF4-FFF2-40B4-BE49-F238E27FC236}">
                <a16:creationId xmlns:a16="http://schemas.microsoft.com/office/drawing/2014/main" id="{099366B9-D91A-8FC1-4505-501FE4960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434562"/>
              </p:ext>
            </p:extLst>
          </p:nvPr>
        </p:nvGraphicFramePr>
        <p:xfrm>
          <a:off x="5819106" y="5077693"/>
          <a:ext cx="2762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6085" imgH="276091" progId="Equation.DSMT4">
                  <p:embed/>
                </p:oleObj>
              </mc:Choice>
              <mc:Fallback>
                <p:oleObj name="Equation" r:id="rId17" imgW="276085" imgH="2760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19106" y="5077693"/>
                        <a:ext cx="2762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8195">
            <a:extLst>
              <a:ext uri="{FF2B5EF4-FFF2-40B4-BE49-F238E27FC236}">
                <a16:creationId xmlns:a16="http://schemas.microsoft.com/office/drawing/2014/main" id="{0FC724A5-DA86-D71B-B39D-186B38279135}"/>
              </a:ext>
            </a:extLst>
          </p:cNvPr>
          <p:cNvSpPr txBox="1"/>
          <p:nvPr/>
        </p:nvSpPr>
        <p:spPr>
          <a:xfrm>
            <a:off x="6081525" y="3068960"/>
            <a:ext cx="3098987" cy="296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effectLst/>
                <a:ea typeface="Calibri" panose="020F0502020204030204" pitchFamily="34" charset="0"/>
              </a:rPr>
              <a:t>-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</a:rPr>
              <a:t>сопротивление якоря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ea typeface="Calibri" panose="020F0502020204030204" pitchFamily="34" charset="0"/>
              </a:rPr>
              <a:t>-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</a:rPr>
              <a:t>коэффициент противо-ЭДС якоря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ea typeface="Calibri" panose="020F0502020204030204" pitchFamily="34" charset="0"/>
              </a:rPr>
              <a:t>-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</a:rPr>
              <a:t>коэффициент вращающего момента</a:t>
            </a:r>
            <a:endParaRPr lang="ru-RU" sz="1400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ea typeface="Calibri" panose="020F0502020204030204" pitchFamily="34" charset="0"/>
              </a:rPr>
              <a:t>-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номинальная мощность двигателя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ea typeface="Calibri" panose="020F0502020204030204" pitchFamily="34" charset="0"/>
              </a:rPr>
              <a:t>-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номинальная частота вращения</a:t>
            </a:r>
            <a:endParaRPr lang="ru-RU" sz="1400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ea typeface="Calibri" panose="020F0502020204030204" pitchFamily="34" charset="0"/>
              </a:rPr>
              <a:t>-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</a:rPr>
              <a:t>ЭДС на выходе ТП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ea typeface="Calibri" panose="020F0502020204030204" pitchFamily="34" charset="0"/>
              </a:rPr>
              <a:t>-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</a:rPr>
              <a:t>момент сопротивления</a:t>
            </a:r>
            <a:endParaRPr lang="ru-RU" sz="1400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ea typeface="Calibri" panose="020F0502020204030204" pitchFamily="34" charset="0"/>
              </a:rPr>
              <a:t>-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</a:rPr>
              <a:t>индуктивность якоря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effectLst/>
                <a:ea typeface="Calibri" panose="020F0502020204030204" pitchFamily="34" charset="0"/>
              </a:rPr>
              <a:t>-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ea typeface="Calibri" panose="020F0502020204030204" pitchFamily="34" charset="0"/>
              </a:rPr>
              <a:t>момент инерции ротора</a:t>
            </a:r>
            <a:endParaRPr lang="ru-RU" sz="1400" dirty="0">
              <a:ea typeface="Calibri" panose="020F0502020204030204" pitchFamily="34" charset="0"/>
            </a:endParaRPr>
          </a:p>
        </p:txBody>
      </p:sp>
      <p:graphicFrame>
        <p:nvGraphicFramePr>
          <p:cNvPr id="8207" name="Объект 8206">
            <a:extLst>
              <a:ext uri="{FF2B5EF4-FFF2-40B4-BE49-F238E27FC236}">
                <a16:creationId xmlns:a16="http://schemas.microsoft.com/office/drawing/2014/main" id="{FCB68AE1-D9F7-9EED-ACC6-6D4424019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81012"/>
              </p:ext>
            </p:extLst>
          </p:nvPr>
        </p:nvGraphicFramePr>
        <p:xfrm>
          <a:off x="5886916" y="5392104"/>
          <a:ext cx="1809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1057" imgH="276091" progId="Equation.DSMT4">
                  <p:embed/>
                </p:oleObj>
              </mc:Choice>
              <mc:Fallback>
                <p:oleObj name="Equation" r:id="rId19" imgW="181057" imgH="2760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86916" y="5392104"/>
                        <a:ext cx="18097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Объект 8207">
            <a:extLst>
              <a:ext uri="{FF2B5EF4-FFF2-40B4-BE49-F238E27FC236}">
                <a16:creationId xmlns:a16="http://schemas.microsoft.com/office/drawing/2014/main" id="{A9A7EF87-423A-B075-5FAF-F61034A7B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29257"/>
              </p:ext>
            </p:extLst>
          </p:nvPr>
        </p:nvGraphicFramePr>
        <p:xfrm>
          <a:off x="5814063" y="5677322"/>
          <a:ext cx="326679" cy="32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76085" imgH="276091" progId="Equation.DSMT4">
                  <p:embed/>
                </p:oleObj>
              </mc:Choice>
              <mc:Fallback>
                <p:oleObj name="Equation" r:id="rId21" imgW="276085" imgH="2760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14063" y="5677322"/>
                        <a:ext cx="326679" cy="326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Объект 8208">
            <a:extLst>
              <a:ext uri="{FF2B5EF4-FFF2-40B4-BE49-F238E27FC236}">
                <a16:creationId xmlns:a16="http://schemas.microsoft.com/office/drawing/2014/main" id="{6A3454DC-4190-4848-3DF2-A5654D79B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353939"/>
              </p:ext>
            </p:extLst>
          </p:nvPr>
        </p:nvGraphicFramePr>
        <p:xfrm>
          <a:off x="332842" y="5541780"/>
          <a:ext cx="14922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55600" imgH="482400" progId="Equation.DSMT4">
                  <p:embed/>
                </p:oleObj>
              </mc:Choice>
              <mc:Fallback>
                <p:oleObj name="Equation" r:id="rId23" imgW="1155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32842" y="5541780"/>
                        <a:ext cx="1492250" cy="62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Box 8209">
            <a:extLst>
              <a:ext uri="{FF2B5EF4-FFF2-40B4-BE49-F238E27FC236}">
                <a16:creationId xmlns:a16="http://schemas.microsoft.com/office/drawing/2014/main" id="{BB798281-0A96-0A9B-FF8A-B5776453DD28}"/>
              </a:ext>
            </a:extLst>
          </p:cNvPr>
          <p:cNvSpPr txBox="1"/>
          <p:nvPr/>
        </p:nvSpPr>
        <p:spPr>
          <a:xfrm>
            <a:off x="168908" y="4943273"/>
            <a:ext cx="188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Тиристорный </a:t>
            </a:r>
          </a:p>
          <a:p>
            <a:pPr algn="ctr"/>
            <a:r>
              <a:rPr lang="ru-RU" dirty="0"/>
              <a:t>преобразователь</a:t>
            </a:r>
          </a:p>
        </p:txBody>
      </p:sp>
      <p:graphicFrame>
        <p:nvGraphicFramePr>
          <p:cNvPr id="8211" name="Объект 8210">
            <a:extLst>
              <a:ext uri="{FF2B5EF4-FFF2-40B4-BE49-F238E27FC236}">
                <a16:creationId xmlns:a16="http://schemas.microsoft.com/office/drawing/2014/main" id="{0278AB84-C6A8-003B-74BF-9543894BA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29987"/>
              </p:ext>
            </p:extLst>
          </p:nvPr>
        </p:nvGraphicFramePr>
        <p:xfrm>
          <a:off x="2582200" y="5663946"/>
          <a:ext cx="970919" cy="35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23600" imgH="266400" progId="Equation.DSMT4">
                  <p:embed/>
                </p:oleObj>
              </mc:Choice>
              <mc:Fallback>
                <p:oleObj name="Equation" r:id="rId25" imgW="723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582200" y="5663946"/>
                        <a:ext cx="970919" cy="35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Объект 8211">
            <a:extLst>
              <a:ext uri="{FF2B5EF4-FFF2-40B4-BE49-F238E27FC236}">
                <a16:creationId xmlns:a16="http://schemas.microsoft.com/office/drawing/2014/main" id="{76828366-7DE8-BBC4-AADC-9DCFB9F5D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39481"/>
              </p:ext>
            </p:extLst>
          </p:nvPr>
        </p:nvGraphicFramePr>
        <p:xfrm>
          <a:off x="4478201" y="5679719"/>
          <a:ext cx="7318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71320" imgH="241200" progId="Equation.DSMT4">
                  <p:embed/>
                </p:oleObj>
              </mc:Choice>
              <mc:Fallback>
                <p:oleObj name="Equation" r:id="rId27" imgW="571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478201" y="5679719"/>
                        <a:ext cx="731837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Прямоугольник 8212">
            <a:extLst>
              <a:ext uri="{FF2B5EF4-FFF2-40B4-BE49-F238E27FC236}">
                <a16:creationId xmlns:a16="http://schemas.microsoft.com/office/drawing/2014/main" id="{73F21D5D-A163-CD6C-96ED-DC8655446C50}"/>
              </a:ext>
            </a:extLst>
          </p:cNvPr>
          <p:cNvSpPr/>
          <p:nvPr/>
        </p:nvSpPr>
        <p:spPr>
          <a:xfrm>
            <a:off x="2155686" y="4943273"/>
            <a:ext cx="1807739" cy="12654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8214" name="TextBox 8213">
            <a:extLst>
              <a:ext uri="{FF2B5EF4-FFF2-40B4-BE49-F238E27FC236}">
                <a16:creationId xmlns:a16="http://schemas.microsoft.com/office/drawing/2014/main" id="{26060824-7C81-8281-817A-EF8543EC3797}"/>
              </a:ext>
            </a:extLst>
          </p:cNvPr>
          <p:cNvSpPr txBox="1"/>
          <p:nvPr/>
        </p:nvSpPr>
        <p:spPr>
          <a:xfrm>
            <a:off x="2163650" y="5081772"/>
            <a:ext cx="18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Датчик скорости</a:t>
            </a:r>
          </a:p>
        </p:txBody>
      </p:sp>
      <p:sp>
        <p:nvSpPr>
          <p:cNvPr id="8215" name="Прямоугольник 8214">
            <a:extLst>
              <a:ext uri="{FF2B5EF4-FFF2-40B4-BE49-F238E27FC236}">
                <a16:creationId xmlns:a16="http://schemas.microsoft.com/office/drawing/2014/main" id="{AE9863DD-FCE9-5681-F4F4-84E7A66CCBEA}"/>
              </a:ext>
            </a:extLst>
          </p:cNvPr>
          <p:cNvSpPr/>
          <p:nvPr/>
        </p:nvSpPr>
        <p:spPr>
          <a:xfrm>
            <a:off x="4118161" y="4941168"/>
            <a:ext cx="1422825" cy="1265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8216" name="TextBox 8215">
            <a:extLst>
              <a:ext uri="{FF2B5EF4-FFF2-40B4-BE49-F238E27FC236}">
                <a16:creationId xmlns:a16="http://schemas.microsoft.com/office/drawing/2014/main" id="{DE71C047-4521-FAC8-6B8A-25E448A2575F}"/>
              </a:ext>
            </a:extLst>
          </p:cNvPr>
          <p:cNvSpPr txBox="1"/>
          <p:nvPr/>
        </p:nvSpPr>
        <p:spPr>
          <a:xfrm>
            <a:off x="4121742" y="4980874"/>
            <a:ext cx="1422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Аналоговые </a:t>
            </a:r>
          </a:p>
          <a:p>
            <a:pPr algn="ctr"/>
            <a:r>
              <a:rPr lang="ru-RU" dirty="0"/>
              <a:t>регуляторы</a:t>
            </a:r>
          </a:p>
        </p:txBody>
      </p:sp>
      <p:graphicFrame>
        <p:nvGraphicFramePr>
          <p:cNvPr id="8218" name="Объект 8217">
            <a:extLst>
              <a:ext uri="{FF2B5EF4-FFF2-40B4-BE49-F238E27FC236}">
                <a16:creationId xmlns:a16="http://schemas.microsoft.com/office/drawing/2014/main" id="{54093B74-6C95-8860-7E2E-6BD440386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560313"/>
              </p:ext>
            </p:extLst>
          </p:nvPr>
        </p:nvGraphicFramePr>
        <p:xfrm>
          <a:off x="199704" y="3993779"/>
          <a:ext cx="2615560" cy="73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09625" imgH="561900" progId="Equation.DSMT4">
                  <p:embed/>
                </p:oleObj>
              </mc:Choice>
              <mc:Fallback>
                <p:oleObj name="Equation" r:id="rId29" imgW="2009625" imgH="56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99704" y="3993779"/>
                        <a:ext cx="2615560" cy="731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9" name="Объект 8218">
            <a:extLst>
              <a:ext uri="{FF2B5EF4-FFF2-40B4-BE49-F238E27FC236}">
                <a16:creationId xmlns:a16="http://schemas.microsoft.com/office/drawing/2014/main" id="{4BD04008-6BB1-BFAA-E160-D638DD2FF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07729"/>
              </p:ext>
            </p:extLst>
          </p:nvPr>
        </p:nvGraphicFramePr>
        <p:xfrm>
          <a:off x="3067518" y="3295212"/>
          <a:ext cx="895907" cy="56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23868" imgH="457151" progId="Equation.DSMT4">
                  <p:embed/>
                </p:oleObj>
              </mc:Choice>
              <mc:Fallback>
                <p:oleObj name="Equation" r:id="rId31" imgW="723868" imgH="4571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067518" y="3295212"/>
                        <a:ext cx="895907" cy="565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0" name="Объект 8219">
            <a:extLst>
              <a:ext uri="{FF2B5EF4-FFF2-40B4-BE49-F238E27FC236}">
                <a16:creationId xmlns:a16="http://schemas.microsoft.com/office/drawing/2014/main" id="{01C6AEF4-006A-2211-4B36-071096FA9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694601"/>
              </p:ext>
            </p:extLst>
          </p:nvPr>
        </p:nvGraphicFramePr>
        <p:xfrm>
          <a:off x="4412130" y="3351396"/>
          <a:ext cx="1019304" cy="50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914284" imgH="457151" progId="Equation.DSMT4">
                  <p:embed/>
                </p:oleObj>
              </mc:Choice>
              <mc:Fallback>
                <p:oleObj name="Equation" r:id="rId33" imgW="914284" imgH="4571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412130" y="3351396"/>
                        <a:ext cx="1019304" cy="509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1" name="Объект 8220">
            <a:extLst>
              <a:ext uri="{FF2B5EF4-FFF2-40B4-BE49-F238E27FC236}">
                <a16:creationId xmlns:a16="http://schemas.microsoft.com/office/drawing/2014/main" id="{315522CD-B377-0338-475B-3D85E100B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27305"/>
              </p:ext>
            </p:extLst>
          </p:nvPr>
        </p:nvGraphicFramePr>
        <p:xfrm>
          <a:off x="4401970" y="4006805"/>
          <a:ext cx="1051657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914284" imgH="561900" progId="Equation.DSMT4">
                  <p:embed/>
                </p:oleObj>
              </mc:Choice>
              <mc:Fallback>
                <p:oleObj name="Equation" r:id="rId35" imgW="914284" imgH="561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401970" y="4006805"/>
                        <a:ext cx="1051657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2" name="Объект 8221">
            <a:extLst>
              <a:ext uri="{FF2B5EF4-FFF2-40B4-BE49-F238E27FC236}">
                <a16:creationId xmlns:a16="http://schemas.microsoft.com/office/drawing/2014/main" id="{930C5ED1-DBE3-F237-F3BE-98F335EC4D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29431"/>
              </p:ext>
            </p:extLst>
          </p:nvPr>
        </p:nvGraphicFramePr>
        <p:xfrm>
          <a:off x="3050946" y="4005064"/>
          <a:ext cx="920443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38199" imgH="457151" progId="Equation.DSMT4">
                  <p:embed/>
                </p:oleObj>
              </mc:Choice>
              <mc:Fallback>
                <p:oleObj name="Equation" r:id="rId37" imgW="638199" imgH="4571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3050946" y="4005064"/>
                        <a:ext cx="920443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23" name="Picture 3">
            <a:extLst>
              <a:ext uri="{FF2B5EF4-FFF2-40B4-BE49-F238E27FC236}">
                <a16:creationId xmlns:a16="http://schemas.microsoft.com/office/drawing/2014/main" id="{332E87B8-9D42-B603-B23A-D8BA77AA7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0B8F24-8B25-8A75-064E-349E78E0927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3373" y="2970056"/>
            <a:ext cx="9011020" cy="3769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9B8CC-9527-3C80-2F04-63810152C1F6}"/>
              </a:ext>
            </a:extLst>
          </p:cNvPr>
          <p:cNvSpPr txBox="1"/>
          <p:nvPr/>
        </p:nvSpPr>
        <p:spPr>
          <a:xfrm>
            <a:off x="3400977" y="2791961"/>
            <a:ext cx="2857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Структурная схема САУ ДПТ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25B1B9-AD27-81A5-14F1-20F08B9EA37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68908" y="740938"/>
            <a:ext cx="8748574" cy="21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0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28CAFE-9DCF-2EE3-DC54-7AD899F84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05" y="1556792"/>
            <a:ext cx="4880883" cy="43407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07438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7414" y="-27384"/>
            <a:ext cx="650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изготовление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56573-CBF2-AB9E-E928-23263FEE143F}"/>
              </a:ext>
            </a:extLst>
          </p:cNvPr>
          <p:cNvSpPr txBox="1"/>
          <p:nvPr/>
        </p:nvSpPr>
        <p:spPr>
          <a:xfrm>
            <a:off x="27112" y="385841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Требования:</a:t>
            </a:r>
          </a:p>
          <a:p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измерительных входов – 3;</a:t>
            </a:r>
          </a:p>
          <a:p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управляющих выходов – 1;</a:t>
            </a:r>
          </a:p>
          <a:p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диапазон изменения входных сигналов – 0…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10В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диапазон изменения выходных сигналов – 0…</a:t>
            </a:r>
            <a:r>
              <a:rPr lang="ru-R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10В</a:t>
            </a: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время отклика устройства – менее 25 мс.</a:t>
            </a:r>
            <a:endParaRPr lang="ru-RU" sz="1600" dirty="0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2900D223-0AC9-BC00-7365-94E2AF0CA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01192"/>
              </p:ext>
            </p:extLst>
          </p:nvPr>
        </p:nvGraphicFramePr>
        <p:xfrm>
          <a:off x="107505" y="1955501"/>
          <a:ext cx="4464495" cy="4641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531">
                  <a:extLst>
                    <a:ext uri="{9D8B030D-6E8A-4147-A177-3AD203B41FA5}">
                      <a16:colId xmlns:a16="http://schemas.microsoft.com/office/drawing/2014/main" val="3805878258"/>
                    </a:ext>
                  </a:extLst>
                </a:gridCol>
                <a:gridCol w="3273964">
                  <a:extLst>
                    <a:ext uri="{9D8B030D-6E8A-4147-A177-3AD203B41FA5}">
                      <a16:colId xmlns:a16="http://schemas.microsoft.com/office/drawing/2014/main" val="1485807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Ядро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ARM</a:t>
                      </a:r>
                      <a:r>
                        <a:rPr lang="en-US" sz="1100" kern="100" baseline="30000">
                          <a:solidFill>
                            <a:schemeClr val="tx1"/>
                          </a:solidFill>
                          <a:effectLst/>
                        </a:rPr>
                        <a:t>®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Cortex</a:t>
                      </a:r>
                      <a:r>
                        <a:rPr lang="en-US" sz="1100" kern="100" baseline="30000">
                          <a:solidFill>
                            <a:schemeClr val="tx1"/>
                          </a:solidFill>
                          <a:effectLst/>
                        </a:rPr>
                        <a:t>®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-M4 32-bit 72 </a:t>
                      </a: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МГц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03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Рабочее напряжение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От 2 до 3.6В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881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</a:rPr>
                        <a:t>Память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Kb Flash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64Kb SRAM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458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Дополнительно: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14 таймеров,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аппаратное вычисление контрольной суммы,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контроллер прямого доступа к памяти (12 каналов),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встроенные 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rail</a:t>
                      </a: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rail</a:t>
                      </a: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 компараторы (7 шт.),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встроенные операционные усилители (4 шт.),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часы реального времени,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запуск по расписанию.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884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Тактирование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Кварцевый резонатор 32МГц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34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АЦП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4 АЦП 12 бит 0-3.3В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292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ЦАП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>
                          <a:solidFill>
                            <a:schemeClr val="tx1"/>
                          </a:solidFill>
                          <a:effectLst/>
                        </a:rPr>
                        <a:t>2 ЦАП 12 бит 0-3.3В</a:t>
                      </a:r>
                      <a:endParaRPr lang="ru-RU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730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tx1"/>
                          </a:solidFill>
                          <a:effectLst/>
                        </a:rPr>
                        <a:t>Интерфейсы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CAN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solidFill>
                            <a:schemeClr val="tx1"/>
                          </a:solidFill>
                          <a:effectLst/>
                        </a:rPr>
                        <a:t>I2C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 err="1">
                          <a:solidFill>
                            <a:schemeClr val="tx1"/>
                          </a:solidFill>
                          <a:effectLst/>
                        </a:rPr>
                        <a:t>USART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SPI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USB 2.0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2249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1B9B9D-1F2D-C191-55A2-5F2729E6D5A1}"/>
              </a:ext>
            </a:extLst>
          </p:cNvPr>
          <p:cNvSpPr txBox="1"/>
          <p:nvPr/>
        </p:nvSpPr>
        <p:spPr>
          <a:xfrm>
            <a:off x="5158466" y="5672281"/>
            <a:ext cx="3035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 Внешний вид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NUCLEO-F303RE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5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3AB7B0-CA1D-A672-1CA9-A910E705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92" y="4282072"/>
            <a:ext cx="6048672" cy="18412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07438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2510" y="159023"/>
            <a:ext cx="594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изготовление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D0E16-964D-AEFC-7291-A8B6A6F08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A47A9F-44A7-2283-EFB3-1DB3BA6F7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41" y="1196752"/>
            <a:ext cx="5305425" cy="2139950"/>
          </a:xfrm>
          <a:prstGeom prst="rect">
            <a:avLst/>
          </a:prstGeom>
        </p:spPr>
      </p:pic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45766DEA-16A4-A767-01C1-9A0BCECC6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555345"/>
              </p:ext>
            </p:extLst>
          </p:nvPr>
        </p:nvGraphicFramePr>
        <p:xfrm>
          <a:off x="5720749" y="1853580"/>
          <a:ext cx="3190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90635" imgH="495307" progId="Equation.DSMT4">
                  <p:embed/>
                </p:oleObj>
              </mc:Choice>
              <mc:Fallback>
                <p:oleObj name="Equation" r:id="rId6" imgW="3190635" imgH="4953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0749" y="1853580"/>
                        <a:ext cx="31908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D33185-8E3C-3F32-D695-8718FFDAFE3E}"/>
              </a:ext>
            </a:extLst>
          </p:cNvPr>
          <p:cNvSpPr/>
          <p:nvPr/>
        </p:nvSpPr>
        <p:spPr>
          <a:xfrm>
            <a:off x="179512" y="823652"/>
            <a:ext cx="8816252" cy="2893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5C7C4-15FD-B622-5D8A-3DADD83EB756}"/>
              </a:ext>
            </a:extLst>
          </p:cNvPr>
          <p:cNvSpPr txBox="1"/>
          <p:nvPr/>
        </p:nvSpPr>
        <p:spPr>
          <a:xfrm>
            <a:off x="3708205" y="827420"/>
            <a:ext cx="17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Входной каскад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90E51F2-44EC-EADA-B260-208C3305769D}"/>
              </a:ext>
            </a:extLst>
          </p:cNvPr>
          <p:cNvSpPr/>
          <p:nvPr/>
        </p:nvSpPr>
        <p:spPr>
          <a:xfrm>
            <a:off x="179512" y="3818513"/>
            <a:ext cx="8816252" cy="2893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D8F85C9B-0F26-926B-6D33-FC6C17F38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52291"/>
              </p:ext>
            </p:extLst>
          </p:nvPr>
        </p:nvGraphicFramePr>
        <p:xfrm>
          <a:off x="289490" y="4865152"/>
          <a:ext cx="25622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1795" imgH="800195" progId="Equation.DSMT4">
                  <p:embed/>
                </p:oleObj>
              </mc:Choice>
              <mc:Fallback>
                <p:oleObj name="Equation" r:id="rId8" imgW="2561795" imgH="8001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9490" y="4865152"/>
                        <a:ext cx="25622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BEC464B-A983-BF06-5BAA-C1CD1FEA7B4F}"/>
              </a:ext>
            </a:extLst>
          </p:cNvPr>
          <p:cNvSpPr txBox="1"/>
          <p:nvPr/>
        </p:nvSpPr>
        <p:spPr>
          <a:xfrm>
            <a:off x="3646899" y="3851350"/>
            <a:ext cx="18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Выходной каскад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868B94-177A-555D-644E-AAC1CD7125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3062" y="1823000"/>
            <a:ext cx="3195482" cy="6078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B9AA06-CAD2-4191-EC5D-CD1F2E18C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570" y="4886006"/>
            <a:ext cx="2538663" cy="80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5CE21-1047-1620-FD92-0BADAC93E2AD}"/>
              </a:ext>
            </a:extLst>
          </p:cNvPr>
          <p:cNvSpPr txBox="1"/>
          <p:nvPr/>
        </p:nvSpPr>
        <p:spPr>
          <a:xfrm>
            <a:off x="3915077" y="6176337"/>
            <a:ext cx="4130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8. Типовая электрическая схема выходного каскада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6F464-2F44-8B41-6FFB-1B1571AB531C}"/>
              </a:ext>
            </a:extLst>
          </p:cNvPr>
          <p:cNvSpPr txBox="1"/>
          <p:nvPr/>
        </p:nvSpPr>
        <p:spPr>
          <a:xfrm>
            <a:off x="888795" y="3321302"/>
            <a:ext cx="4024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 Типовая электрическая схема входного каскада</a:t>
            </a:r>
          </a:p>
        </p:txBody>
      </p:sp>
    </p:spTree>
    <p:extLst>
      <p:ext uri="{BB962C8B-B14F-4D97-AF65-F5344CB8AC3E}">
        <p14:creationId xmlns:p14="http://schemas.microsoft.com/office/powerpoint/2010/main" val="426959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25CEF6-6085-6D79-83F0-1424AC9D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7" y="718550"/>
            <a:ext cx="9027217" cy="249442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7" b="26920"/>
          <a:stretch/>
        </p:blipFill>
        <p:spPr bwMode="auto">
          <a:xfrm>
            <a:off x="0" y="-27384"/>
            <a:ext cx="1835696" cy="83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07438" y="60932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B3F91-1872-5F30-A9B7-F36BEC4CA29F}"/>
              </a:ext>
            </a:extLst>
          </p:cNvPr>
          <p:cNvSpPr txBox="1"/>
          <p:nvPr/>
        </p:nvSpPr>
        <p:spPr>
          <a:xfrm>
            <a:off x="3122510" y="159023"/>
            <a:ext cx="594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изготовление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8020F1-A5A3-16BC-EF3D-2D189D651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83" y="3656896"/>
            <a:ext cx="3407009" cy="22762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4BE67-BAEA-5A17-AB65-77C1AFC81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610" y="3547827"/>
            <a:ext cx="3445904" cy="2436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06794-A69C-D56C-663E-460A93A59546}"/>
              </a:ext>
            </a:extLst>
          </p:cNvPr>
          <p:cNvSpPr txBox="1"/>
          <p:nvPr/>
        </p:nvSpPr>
        <p:spPr>
          <a:xfrm>
            <a:off x="2963936" y="3212976"/>
            <a:ext cx="3216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9. Функциональная схема устройства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7E4BF-C7C5-BA79-3324-52E2F5CA06CF}"/>
              </a:ext>
            </a:extLst>
          </p:cNvPr>
          <p:cNvSpPr txBox="1"/>
          <p:nvPr/>
        </p:nvSpPr>
        <p:spPr>
          <a:xfrm>
            <a:off x="3082213" y="6042253"/>
            <a:ext cx="3025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10. 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корпуса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917721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950</Words>
  <Application>Microsoft Office PowerPoint</Application>
  <PresentationFormat>Экран (4:3)</PresentationFormat>
  <Paragraphs>220</Paragraphs>
  <Slides>25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Equation</vt:lpstr>
      <vt:lpstr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 «Казанский национальный исследовательский технический университет им. А.Н. Туполева – КАИ» (КНИТУ-КАИ) Институт автоматики и электронного приборостроения Кафедра «Автоматики и управления» Направление 27.04.04 «Управление в технических системах» Профиль «Управление и информатика в интеллектуальных технических системах»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 «Казанский национальный исследовательский технический университет им. А.Н. Туполева – КАИ» (КНИТУ-КАИ) Институт автоматики и электронного приборостроения Кафедра «Автоматики и управления» Специальность 27.03.04 «Управление в технических системах» Профиль «Управление подвижными объектами»</dc:title>
  <dc:creator>Айдар Латыпов</dc:creator>
  <cp:lastModifiedBy>Айдар Латыпов</cp:lastModifiedBy>
  <cp:revision>185</cp:revision>
  <dcterms:created xsi:type="dcterms:W3CDTF">2022-05-14T16:35:34Z</dcterms:created>
  <dcterms:modified xsi:type="dcterms:W3CDTF">2024-07-05T21:47:00Z</dcterms:modified>
</cp:coreProperties>
</file>