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80" r:id="rId5"/>
    <p:sldId id="259" r:id="rId6"/>
    <p:sldId id="262" r:id="rId7"/>
    <p:sldId id="283" r:id="rId8"/>
    <p:sldId id="284" r:id="rId9"/>
    <p:sldId id="279" r:id="rId10"/>
    <p:sldId id="266" r:id="rId11"/>
    <p:sldId id="267" r:id="rId12"/>
    <p:sldId id="282" r:id="rId13"/>
    <p:sldId id="277" r:id="rId14"/>
    <p:sldId id="278" r:id="rId15"/>
    <p:sldId id="276" r:id="rId16"/>
    <p:sldId id="285" r:id="rId17"/>
    <p:sldId id="287" r:id="rId18"/>
    <p:sldId id="288" r:id="rId19"/>
    <p:sldId id="290" r:id="rId20"/>
    <p:sldId id="289" r:id="rId21"/>
    <p:sldId id="291" r:id="rId22"/>
    <p:sldId id="292" r:id="rId23"/>
    <p:sldId id="272" r:id="rId24"/>
    <p:sldId id="273" r:id="rId25"/>
    <p:sldId id="293" r:id="rId26"/>
    <p:sldId id="295" r:id="rId27"/>
    <p:sldId id="294" r:id="rId28"/>
    <p:sldId id="27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FF0000"/>
    <a:srgbClr val="3399FF"/>
    <a:srgbClr val="A87400"/>
    <a:srgbClr val="7E5700"/>
    <a:srgbClr val="3D61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BD25A9A-4588-F950-15AF-937F795ACB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C0F4C0-E091-A02A-D498-287575D9B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750428"/>
            <a:ext cx="6858000" cy="2387600"/>
          </a:xfrm>
        </p:spPr>
        <p:txBody>
          <a:bodyPr anchor="b">
            <a:normAutofit/>
          </a:bodyPr>
          <a:lstStyle>
            <a:lvl1pPr algn="ctr">
              <a:defRPr sz="8000" b="1">
                <a:solidFill>
                  <a:srgbClr val="3D615E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x-none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22FF636-EAE4-BB90-6DAC-F208C86AC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249352"/>
            <a:ext cx="6858000" cy="770865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C085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x-none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A49DEA6-0D43-EAA5-9772-F327A1650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CABAC-E329-4E5E-AD74-861FF688F887}" type="datetimeFigureOut">
              <a:rPr lang="ru-RU" smtClean="0"/>
              <a:t>06.07.2024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337A9CA-7EE9-FDBD-18C5-789F95224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EAED3E4-7070-60FA-BE9D-154D14E4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F169-B394-4F5D-A6DD-769300E7A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298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BB08A7-43AF-E76D-8BA8-858295195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256426A-677C-E18E-047B-E1407D8380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981C7E2-0ECF-266C-6645-666A7DDFB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CABAC-E329-4E5E-AD74-861FF688F887}" type="datetimeFigureOut">
              <a:rPr lang="ru-RU" smtClean="0"/>
              <a:t>06.07.2024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2B63812-BBDB-1132-77E9-18DCB9268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32A74AB-F6B9-D610-E9B2-186A78AB5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F169-B394-4F5D-A6DD-769300E7A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29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9FCF4AF-A827-0D51-17F4-89774A9D5C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80E2A35-41BA-F516-C251-EA551E2F2E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39872F5-BC5D-D839-E315-5CFB72BE1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CABAC-E329-4E5E-AD74-861FF688F887}" type="datetimeFigureOut">
              <a:rPr lang="ru-RU" smtClean="0"/>
              <a:t>06.07.2024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1C74A1E-333E-7E3C-F452-D7D94E36D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07CA703-AD0A-1741-02BC-3F9D5CE42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F169-B394-4F5D-A6DD-769300E7A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679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4E9FD6-471F-7AB8-0AE8-82B25BB8E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5885101-1B29-3AD7-901C-A00DD8333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3C61163-4E90-987D-5F9C-A480D6C7A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CABAC-E329-4E5E-AD74-861FF688F887}" type="datetimeFigureOut">
              <a:rPr lang="ru-RU" smtClean="0"/>
              <a:t>06.07.2024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152BA18-474E-BCBB-034E-7865B7F1C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2824B9E-A8C2-3562-1A8F-0E5346A1A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F169-B394-4F5D-A6DD-769300E7A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941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90D2A3-3F6C-6939-2878-0EAE4B287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2DBBCE6-69E4-A973-E95E-6D82130EF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B8DE9A9-84C5-5FDB-6F71-1926140C2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CABAC-E329-4E5E-AD74-861FF688F887}" type="datetimeFigureOut">
              <a:rPr lang="ru-RU" smtClean="0"/>
              <a:t>06.07.2024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8F8C557-803E-78D5-67EE-C47E8DE4A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805E29A-7F00-A7F2-D3FD-72C6846FF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F169-B394-4F5D-A6DD-769300E7A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055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37ACDF-AABE-1E29-7CA1-4181F4652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CAE7B99-9866-765E-51B5-A160D072F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1EFC735-9C92-33C4-CB27-28192C19E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C90C563-D8D3-4A61-99B0-762911310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CABAC-E329-4E5E-AD74-861FF688F887}" type="datetimeFigureOut">
              <a:rPr lang="ru-RU" smtClean="0"/>
              <a:t>06.07.2024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3BEDDF3-CE4A-ED6D-97BA-DDD50E331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5E49543-9736-8E7D-49C9-CBF2EE07A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F169-B394-4F5D-A6DD-769300E7A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939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D07B37-EFC5-016D-E633-F8D4145FA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F4A2552-4E03-4F13-C57D-183534490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66F37C0-B8A2-5FDB-65F3-3037643D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28CC84B-14B8-6224-6865-B54FC32FAB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411F1BB-5D1D-7C41-A3F9-0BE3649AE7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9135937-DE84-D594-266C-F2327F922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CABAC-E329-4E5E-AD74-861FF688F887}" type="datetimeFigureOut">
              <a:rPr lang="ru-RU" smtClean="0"/>
              <a:t>06.07.2024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EA01070-3C01-F0D8-1B99-1C82E2761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B4BB968-51C7-D0F3-E8DF-4896C9D7B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F169-B394-4F5D-A6DD-769300E7A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344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AA0F14-3B6F-2216-BD66-A58F45587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3D3BED4-F4B4-CAC5-B220-9109229CE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CABAC-E329-4E5E-AD74-861FF688F887}" type="datetimeFigureOut">
              <a:rPr lang="ru-RU" smtClean="0"/>
              <a:t>06.07.2024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348B434-CAEE-C91F-E1F7-28A555C2D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3B469EE-F053-0AD2-2716-97837215F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F169-B394-4F5D-A6DD-769300E7A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852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8DE3E20-4CBE-56E2-4155-AD0311619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CABAC-E329-4E5E-AD74-861FF688F887}" type="datetimeFigureOut">
              <a:rPr lang="ru-RU" smtClean="0"/>
              <a:t>06.07.2024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546CAF5-BC96-9D37-926C-697F710E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AA3200E-13FF-E654-CF5E-6D4DBE598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F169-B394-4F5D-A6DD-769300E7A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03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A62C23-9938-47AC-347B-2F955301F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8010739-720D-60CE-4B14-8ED9E1E49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25B897A-A13E-BEB4-72C0-7707CB072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79837B4-C988-E07B-E3F4-89FDB12E1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CABAC-E329-4E5E-AD74-861FF688F887}" type="datetimeFigureOut">
              <a:rPr lang="ru-RU" smtClean="0"/>
              <a:t>06.07.2024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6A46F2C-43D2-F901-6E8E-DCEF64363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66B9DB4-8B25-ADC6-8FA0-9A7DB73FB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F169-B394-4F5D-A6DD-769300E7A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804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64C891-7065-88A8-43A8-96D9D0209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C24D8D8-539A-706E-339B-4A981AF18F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4242E42-4474-8264-6B5C-77BE8C768E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AF29A36-0C66-5B35-424B-99AE88980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CABAC-E329-4E5E-AD74-861FF688F887}" type="datetimeFigureOut">
              <a:rPr lang="ru-RU" smtClean="0"/>
              <a:t>06.07.2024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BB1A4CB-776E-ECA2-15C5-5421DDB86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1A049A5-218E-4FD0-D648-9991B8614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F169-B394-4F5D-A6DD-769300E7A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764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4F4D78A-B50F-94B9-8230-DEB2A9DF2FE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7EFCD6-5BC6-6749-8FAA-9E8DA50E9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978" y="594592"/>
            <a:ext cx="7886700" cy="549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E69D9BB-4AD5-71FB-6382-1AF1D448F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4608568-69F3-FE8F-4490-7FEA508254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CABAC-E329-4E5E-AD74-861FF688F887}" type="datetimeFigureOut">
              <a:rPr lang="ru-RU" smtClean="0"/>
              <a:t>06.07.2024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A196CBD-027C-1CAC-0387-63E908E5D0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8EFBBCB-ABF7-6E53-505E-FC5EDC84A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BF169-B394-4F5D-A6DD-769300E7A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15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562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508" y="2276872"/>
            <a:ext cx="8856984" cy="13571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Устройство управления </a:t>
            </a:r>
            <a:r>
              <a:rPr lang="ru-RU" sz="4400" dirty="0" err="1" smtClean="0"/>
              <a:t>креновой</a:t>
            </a:r>
            <a:r>
              <a:rPr lang="ru-RU" sz="4400" dirty="0" smtClean="0"/>
              <a:t> рамой </a:t>
            </a:r>
            <a:r>
              <a:rPr lang="ru-RU" sz="4400" dirty="0" err="1" smtClean="0"/>
              <a:t>курсовертикали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4149080"/>
            <a:ext cx="6858000" cy="770865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 smtClean="0">
                <a:solidFill>
                  <a:srgbClr val="A87400"/>
                </a:solidFill>
              </a:rPr>
              <a:t>Выполнила студентка гр.3289 </a:t>
            </a:r>
            <a:r>
              <a:rPr lang="ru-RU" dirty="0" err="1" smtClean="0">
                <a:solidFill>
                  <a:srgbClr val="A87400"/>
                </a:solidFill>
              </a:rPr>
              <a:t>Сапункова</a:t>
            </a:r>
            <a:r>
              <a:rPr lang="ru-RU" dirty="0" smtClean="0">
                <a:solidFill>
                  <a:srgbClr val="A87400"/>
                </a:solidFill>
              </a:rPr>
              <a:t> Ангелина</a:t>
            </a:r>
          </a:p>
          <a:p>
            <a:pPr algn="r"/>
            <a:r>
              <a:rPr lang="ru-RU" dirty="0" smtClean="0">
                <a:solidFill>
                  <a:srgbClr val="A87400"/>
                </a:solidFill>
              </a:rPr>
              <a:t>Научный руководитель – к.т.н. Стрелков А.Ю.</a:t>
            </a:r>
            <a:endParaRPr lang="ru-RU" dirty="0">
              <a:solidFill>
                <a:srgbClr val="A87400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184002" y="1556792"/>
            <a:ext cx="6775997" cy="504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C085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i="1" dirty="0">
                <a:solidFill>
                  <a:srgbClr val="A87400"/>
                </a:solidFill>
              </a:rPr>
              <a:t>Выпускная квалификационная работа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995" y="0"/>
            <a:ext cx="2450005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54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978" y="594592"/>
            <a:ext cx="7886700" cy="1322240"/>
          </a:xfrm>
        </p:spPr>
        <p:txBody>
          <a:bodyPr>
            <a:normAutofit/>
          </a:bodyPr>
          <a:lstStyle/>
          <a:p>
            <a:r>
              <a:rPr lang="ru-RU" b="1" dirty="0"/>
              <a:t>Оценка влияния </a:t>
            </a:r>
            <a:r>
              <a:rPr lang="ru-RU" b="1" dirty="0" smtClean="0"/>
              <a:t>угла</a:t>
            </a:r>
            <a:br>
              <a:rPr lang="ru-RU" b="1" dirty="0" smtClean="0"/>
            </a:br>
            <a:r>
              <a:rPr lang="ru-RU" b="1" dirty="0" smtClean="0"/>
              <a:t>тангажа </a:t>
            </a:r>
            <a:r>
              <a:rPr lang="ru-RU" b="1" dirty="0"/>
              <a:t>на моменты инерции</a:t>
            </a:r>
            <a:endParaRPr lang="ru-RU" b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995" y="0"/>
            <a:ext cx="2450005" cy="1052736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65" y="1772816"/>
            <a:ext cx="7350671" cy="113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2636913"/>
            <a:ext cx="5038502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6696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692" y="1052736"/>
            <a:ext cx="6144617" cy="5336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Моделирование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995" y="0"/>
            <a:ext cx="2450005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39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Моделирование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995" y="0"/>
            <a:ext cx="2450005" cy="1052736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4" y="1628800"/>
            <a:ext cx="7128792" cy="37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966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999" y="996527"/>
            <a:ext cx="5816003" cy="545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Моделирование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995" y="0"/>
            <a:ext cx="2450005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41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Моделирование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995" y="0"/>
            <a:ext cx="2450005" cy="1052736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65" y="2129479"/>
            <a:ext cx="8136071" cy="2599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116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995" y="0"/>
            <a:ext cx="2450005" cy="10527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978" y="790772"/>
            <a:ext cx="7886700" cy="549996"/>
          </a:xfrm>
        </p:spPr>
        <p:txBody>
          <a:bodyPr>
            <a:noAutofit/>
          </a:bodyPr>
          <a:lstStyle/>
          <a:p>
            <a:r>
              <a:rPr lang="ru-RU" sz="3800" b="1" dirty="0" smtClean="0"/>
              <a:t>Результаты моделирования</a:t>
            </a:r>
            <a:br>
              <a:rPr lang="ru-RU" sz="3800" b="1" dirty="0" smtClean="0"/>
            </a:br>
            <a:r>
              <a:rPr lang="ru-RU" sz="3800" b="1" dirty="0" smtClean="0"/>
              <a:t>Маневр «бочка»</a:t>
            </a:r>
            <a:endParaRPr lang="ru-RU" sz="3800" b="1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1619672" y="1620207"/>
            <a:ext cx="5904656" cy="4980979"/>
            <a:chOff x="1619672" y="1620207"/>
            <a:chExt cx="5904656" cy="4980979"/>
          </a:xfrm>
        </p:grpSpPr>
        <p:pic>
          <p:nvPicPr>
            <p:cNvPr id="7" name="Рисунок 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721954" y="1620207"/>
              <a:ext cx="5700092" cy="411304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619672" y="5733256"/>
              <a:ext cx="5904656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90000"/>
                </a:lnSpc>
                <a:spcBef>
                  <a:spcPts val="1000"/>
                </a:spcBef>
              </a:pPr>
              <a:r>
                <a:rPr lang="ru-RU" sz="2800" dirty="0" smtClean="0">
                  <a:solidFill>
                    <a:prstClr val="black"/>
                  </a:solidFill>
                </a:rPr>
                <a:t>График изменения </a:t>
              </a:r>
              <a:r>
                <a:rPr lang="ru-RU" sz="2800" dirty="0" smtClean="0">
                  <a:solidFill>
                    <a:srgbClr val="FF0000"/>
                  </a:solidFill>
                </a:rPr>
                <a:t>крена</a:t>
              </a:r>
              <a:r>
                <a:rPr lang="ru-RU" sz="2800" dirty="0" smtClean="0">
                  <a:solidFill>
                    <a:prstClr val="black"/>
                  </a:solidFill>
                </a:rPr>
                <a:t> и </a:t>
              </a:r>
              <a:r>
                <a:rPr lang="ru-RU" sz="2800" dirty="0" smtClean="0">
                  <a:solidFill>
                    <a:schemeClr val="accent1"/>
                  </a:solidFill>
                </a:rPr>
                <a:t>угла отклонения </a:t>
              </a:r>
              <a:r>
                <a:rPr lang="ru-RU" sz="2800" dirty="0" err="1" smtClean="0">
                  <a:solidFill>
                    <a:schemeClr val="accent1"/>
                  </a:solidFill>
                </a:rPr>
                <a:t>креновой</a:t>
              </a:r>
              <a:r>
                <a:rPr lang="ru-RU" sz="2800" dirty="0" smtClean="0">
                  <a:solidFill>
                    <a:schemeClr val="accent1"/>
                  </a:solidFill>
                </a:rPr>
                <a:t> рамы</a:t>
              </a:r>
              <a:endParaRPr lang="ru-RU" sz="2800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8284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995" y="0"/>
            <a:ext cx="2450005" cy="10527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978" y="790772"/>
            <a:ext cx="7886700" cy="549996"/>
          </a:xfrm>
        </p:spPr>
        <p:txBody>
          <a:bodyPr>
            <a:noAutofit/>
          </a:bodyPr>
          <a:lstStyle/>
          <a:p>
            <a:r>
              <a:rPr lang="ru-RU" sz="3800" b="1" dirty="0" smtClean="0"/>
              <a:t>Результаты моделирования</a:t>
            </a:r>
            <a:br>
              <a:rPr lang="ru-RU" sz="3800" b="1" dirty="0" smtClean="0"/>
            </a:br>
            <a:r>
              <a:rPr lang="ru-RU" sz="3800" b="1" dirty="0" smtClean="0"/>
              <a:t>Маневр «бочка»</a:t>
            </a:r>
            <a:endParaRPr lang="ru-RU" sz="3800" b="1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619672" y="1628800"/>
            <a:ext cx="5904656" cy="4972386"/>
            <a:chOff x="1619672" y="1628800"/>
            <a:chExt cx="5904656" cy="4972386"/>
          </a:xfrm>
        </p:grpSpPr>
        <p:sp>
          <p:nvSpPr>
            <p:cNvPr id="8" name="TextBox 7"/>
            <p:cNvSpPr txBox="1"/>
            <p:nvPr/>
          </p:nvSpPr>
          <p:spPr>
            <a:xfrm>
              <a:off x="1619672" y="5733256"/>
              <a:ext cx="5904656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90000"/>
                </a:lnSpc>
                <a:spcBef>
                  <a:spcPts val="1000"/>
                </a:spcBef>
              </a:pPr>
              <a:r>
                <a:rPr lang="ru-RU" sz="2800" dirty="0" smtClean="0">
                  <a:solidFill>
                    <a:prstClr val="black"/>
                  </a:solidFill>
                </a:rPr>
                <a:t>График изменения </a:t>
              </a:r>
              <a:r>
                <a:rPr lang="ru-RU" sz="2800" dirty="0" smtClean="0">
                  <a:solidFill>
                    <a:srgbClr val="FF0000"/>
                  </a:solidFill>
                </a:rPr>
                <a:t>крена</a:t>
              </a:r>
              <a:r>
                <a:rPr lang="ru-RU" sz="2800" dirty="0" smtClean="0">
                  <a:solidFill>
                    <a:prstClr val="black"/>
                  </a:solidFill>
                </a:rPr>
                <a:t> и </a:t>
              </a:r>
              <a:r>
                <a:rPr lang="ru-RU" sz="2800" dirty="0" smtClean="0">
                  <a:solidFill>
                    <a:schemeClr val="accent1"/>
                  </a:solidFill>
                </a:rPr>
                <a:t>угла отклонения </a:t>
              </a:r>
              <a:r>
                <a:rPr lang="ru-RU" sz="2800" dirty="0" err="1" smtClean="0">
                  <a:solidFill>
                    <a:schemeClr val="accent1"/>
                  </a:solidFill>
                </a:rPr>
                <a:t>креновой</a:t>
              </a:r>
              <a:r>
                <a:rPr lang="ru-RU" sz="2800" dirty="0" smtClean="0">
                  <a:solidFill>
                    <a:schemeClr val="accent1"/>
                  </a:solidFill>
                </a:rPr>
                <a:t> рамы</a:t>
              </a:r>
              <a:endParaRPr lang="ru-RU" sz="2800" dirty="0">
                <a:solidFill>
                  <a:schemeClr val="accent1"/>
                </a:solidFill>
              </a:endParaRPr>
            </a:p>
          </p:txBody>
        </p:sp>
        <p:pic>
          <p:nvPicPr>
            <p:cNvPr id="9" name="Рисунок 8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721954" y="1628800"/>
              <a:ext cx="5700092" cy="41130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4137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995" y="0"/>
            <a:ext cx="2450005" cy="10527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978" y="790772"/>
            <a:ext cx="7886700" cy="549996"/>
          </a:xfrm>
        </p:spPr>
        <p:txBody>
          <a:bodyPr>
            <a:noAutofit/>
          </a:bodyPr>
          <a:lstStyle/>
          <a:p>
            <a:r>
              <a:rPr lang="ru-RU" sz="3800" b="1" dirty="0" smtClean="0"/>
              <a:t>Результаты моделирования</a:t>
            </a:r>
            <a:br>
              <a:rPr lang="ru-RU" sz="3800" b="1" dirty="0" smtClean="0"/>
            </a:br>
            <a:r>
              <a:rPr lang="ru-RU" sz="3800" b="1" dirty="0" smtClean="0"/>
              <a:t>Маневр «бочка»</a:t>
            </a:r>
            <a:endParaRPr lang="ru-RU" sz="3800" b="1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1619672" y="1628800"/>
            <a:ext cx="5904656" cy="4972386"/>
            <a:chOff x="1619672" y="1628800"/>
            <a:chExt cx="5904656" cy="4972386"/>
          </a:xfrm>
        </p:grpSpPr>
        <p:sp>
          <p:nvSpPr>
            <p:cNvPr id="8" name="TextBox 7"/>
            <p:cNvSpPr txBox="1"/>
            <p:nvPr/>
          </p:nvSpPr>
          <p:spPr>
            <a:xfrm>
              <a:off x="1619672" y="5733256"/>
              <a:ext cx="5904656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90000"/>
                </a:lnSpc>
                <a:spcBef>
                  <a:spcPts val="1000"/>
                </a:spcBef>
              </a:pPr>
              <a:r>
                <a:rPr lang="ru-RU" sz="2800" dirty="0" smtClean="0">
                  <a:solidFill>
                    <a:prstClr val="black"/>
                  </a:solidFill>
                </a:rPr>
                <a:t>График изменения </a:t>
              </a:r>
              <a:r>
                <a:rPr lang="ru-RU" sz="2800" dirty="0" smtClean="0">
                  <a:solidFill>
                    <a:schemeClr val="accent1"/>
                  </a:solidFill>
                </a:rPr>
                <a:t>угла внутреннего крена</a:t>
              </a:r>
              <a:endParaRPr lang="ru-RU" sz="2800" dirty="0">
                <a:solidFill>
                  <a:schemeClr val="accent1"/>
                </a:solidFill>
              </a:endParaRPr>
            </a:p>
          </p:txBody>
        </p:sp>
        <p:pic>
          <p:nvPicPr>
            <p:cNvPr id="6" name="Рисунок 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721954" y="1628800"/>
              <a:ext cx="5802374" cy="41130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3437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995" y="0"/>
            <a:ext cx="2450005" cy="10527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978" y="790772"/>
            <a:ext cx="7886700" cy="549996"/>
          </a:xfrm>
        </p:spPr>
        <p:txBody>
          <a:bodyPr>
            <a:noAutofit/>
          </a:bodyPr>
          <a:lstStyle/>
          <a:p>
            <a:r>
              <a:rPr lang="ru-RU" sz="3800" b="1" dirty="0" smtClean="0"/>
              <a:t>Результаты моделирования</a:t>
            </a:r>
            <a:br>
              <a:rPr lang="ru-RU" sz="3800" b="1" dirty="0" smtClean="0"/>
            </a:br>
            <a:r>
              <a:rPr lang="ru-RU" sz="3800" b="1" dirty="0" smtClean="0"/>
              <a:t>Маневр с изменением эшелона</a:t>
            </a:r>
            <a:endParaRPr lang="ru-RU" sz="3800" b="1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619672" y="1628800"/>
            <a:ext cx="5904656" cy="4972386"/>
            <a:chOff x="1619672" y="1628800"/>
            <a:chExt cx="5904656" cy="4972386"/>
          </a:xfrm>
        </p:grpSpPr>
        <p:pic>
          <p:nvPicPr>
            <p:cNvPr id="7" name="Рисунок 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670813" y="1628800"/>
              <a:ext cx="5802374" cy="410445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619672" y="5733256"/>
              <a:ext cx="5904656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90000"/>
                </a:lnSpc>
                <a:spcBef>
                  <a:spcPts val="1000"/>
                </a:spcBef>
              </a:pPr>
              <a:r>
                <a:rPr lang="ru-RU" sz="2800" dirty="0">
                  <a:solidFill>
                    <a:prstClr val="black"/>
                  </a:solidFill>
                </a:rPr>
                <a:t>График изменения </a:t>
              </a:r>
              <a:r>
                <a:rPr lang="ru-RU" sz="2800" dirty="0" smtClean="0">
                  <a:solidFill>
                    <a:srgbClr val="FF0000"/>
                  </a:solidFill>
                </a:rPr>
                <a:t>тангажа</a:t>
              </a:r>
              <a:r>
                <a:rPr lang="ru-RU" sz="2800" dirty="0" smtClean="0">
                  <a:solidFill>
                    <a:prstClr val="black"/>
                  </a:solidFill>
                </a:rPr>
                <a:t> </a:t>
              </a:r>
              <a:r>
                <a:rPr lang="ru-RU" sz="2800" dirty="0">
                  <a:solidFill>
                    <a:prstClr val="black"/>
                  </a:solidFill>
                </a:rPr>
                <a:t>и </a:t>
              </a:r>
              <a:r>
                <a:rPr lang="ru-RU" sz="2800" dirty="0">
                  <a:solidFill>
                    <a:schemeClr val="accent1"/>
                  </a:solidFill>
                </a:rPr>
                <a:t>угла отклонения </a:t>
              </a:r>
              <a:r>
                <a:rPr lang="ru-RU" sz="2800" dirty="0" smtClean="0">
                  <a:solidFill>
                    <a:schemeClr val="accent1"/>
                  </a:solidFill>
                </a:rPr>
                <a:t>наружной рамы ГВ</a:t>
              </a:r>
              <a:endParaRPr lang="ru-RU" sz="2800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0560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995" y="0"/>
            <a:ext cx="2450005" cy="10527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978" y="790772"/>
            <a:ext cx="7886700" cy="549996"/>
          </a:xfrm>
        </p:spPr>
        <p:txBody>
          <a:bodyPr>
            <a:noAutofit/>
          </a:bodyPr>
          <a:lstStyle/>
          <a:p>
            <a:r>
              <a:rPr lang="ru-RU" sz="3800" b="1" dirty="0" smtClean="0"/>
              <a:t>Результаты моделирования</a:t>
            </a:r>
            <a:br>
              <a:rPr lang="ru-RU" sz="3800" b="1" dirty="0" smtClean="0"/>
            </a:br>
            <a:r>
              <a:rPr lang="ru-RU" sz="3800" b="1" dirty="0" smtClean="0"/>
              <a:t>Маневр «восходящая бочка»</a:t>
            </a:r>
            <a:endParaRPr lang="ru-RU" sz="3800" b="1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619672" y="1620206"/>
            <a:ext cx="5904656" cy="4980980"/>
            <a:chOff x="1619672" y="1620206"/>
            <a:chExt cx="5904656" cy="4980980"/>
          </a:xfrm>
        </p:grpSpPr>
        <p:pic>
          <p:nvPicPr>
            <p:cNvPr id="10" name="Рисунок 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721954" y="1620206"/>
              <a:ext cx="5700092" cy="411304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619672" y="5733256"/>
              <a:ext cx="5904656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90000"/>
                </a:lnSpc>
                <a:spcBef>
                  <a:spcPts val="1000"/>
                </a:spcBef>
              </a:pPr>
              <a:r>
                <a:rPr lang="ru-RU" sz="2800" dirty="0" smtClean="0">
                  <a:solidFill>
                    <a:prstClr val="black"/>
                  </a:solidFill>
                </a:rPr>
                <a:t>График изменения </a:t>
              </a:r>
              <a:r>
                <a:rPr lang="ru-RU" sz="2800" dirty="0" smtClean="0">
                  <a:solidFill>
                    <a:srgbClr val="FF0000"/>
                  </a:solidFill>
                </a:rPr>
                <a:t>крена</a:t>
              </a:r>
              <a:r>
                <a:rPr lang="ru-RU" sz="2800" dirty="0" smtClean="0">
                  <a:solidFill>
                    <a:prstClr val="black"/>
                  </a:solidFill>
                </a:rPr>
                <a:t> и </a:t>
              </a:r>
              <a:r>
                <a:rPr lang="ru-RU" sz="2800" dirty="0" smtClean="0">
                  <a:solidFill>
                    <a:schemeClr val="accent1"/>
                  </a:solidFill>
                </a:rPr>
                <a:t>угла отклонения </a:t>
              </a:r>
              <a:r>
                <a:rPr lang="ru-RU" sz="2800" dirty="0" err="1" smtClean="0">
                  <a:solidFill>
                    <a:schemeClr val="accent1"/>
                  </a:solidFill>
                </a:rPr>
                <a:t>креновой</a:t>
              </a:r>
              <a:r>
                <a:rPr lang="ru-RU" sz="2800" dirty="0" smtClean="0">
                  <a:solidFill>
                    <a:schemeClr val="accent1"/>
                  </a:solidFill>
                </a:rPr>
                <a:t> рамы</a:t>
              </a:r>
              <a:endParaRPr lang="ru-RU" sz="2800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0422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Цели и задачи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b="1" dirty="0" smtClean="0"/>
              <a:t>Цель работы: </a:t>
            </a:r>
            <a:r>
              <a:rPr lang="ru-RU" dirty="0" smtClean="0"/>
              <a:t>модернизация устройства управления </a:t>
            </a:r>
            <a:r>
              <a:rPr lang="ru-RU" dirty="0" err="1" smtClean="0"/>
              <a:t>креновой</a:t>
            </a:r>
            <a:r>
              <a:rPr lang="ru-RU" dirty="0" smtClean="0"/>
              <a:t> рамой </a:t>
            </a:r>
            <a:r>
              <a:rPr lang="ru-RU" dirty="0" err="1" smtClean="0"/>
              <a:t>курсовертикали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b="1" dirty="0" smtClean="0"/>
              <a:t>Задачи:</a:t>
            </a:r>
          </a:p>
          <a:p>
            <a:pPr marL="0" indent="0" algn="just">
              <a:buNone/>
            </a:pPr>
            <a:r>
              <a:rPr lang="ru-RU" dirty="0" smtClean="0"/>
              <a:t>Математическая модель </a:t>
            </a:r>
            <a:r>
              <a:rPr lang="ru-RU" dirty="0" err="1" smtClean="0"/>
              <a:t>креновой</a:t>
            </a:r>
            <a:r>
              <a:rPr lang="ru-RU" dirty="0" smtClean="0"/>
              <a:t> рамы </a:t>
            </a:r>
            <a:r>
              <a:rPr lang="ru-RU" dirty="0" err="1" smtClean="0"/>
              <a:t>курсовертикали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Расчёт основных параметров математической модели</a:t>
            </a:r>
          </a:p>
          <a:p>
            <a:pPr marL="0" indent="0" algn="just">
              <a:buNone/>
            </a:pPr>
            <a:r>
              <a:rPr lang="ru-RU" dirty="0" smtClean="0"/>
              <a:t>Моделирование работы контура управления</a:t>
            </a:r>
            <a:r>
              <a:rPr lang="en-US" dirty="0" smtClean="0"/>
              <a:t> </a:t>
            </a:r>
            <a:r>
              <a:rPr lang="ru-RU" dirty="0" smtClean="0"/>
              <a:t>при различных траекториях полета</a:t>
            </a:r>
          </a:p>
          <a:p>
            <a:pPr marL="0" indent="0" algn="just">
              <a:buNone/>
            </a:pPr>
            <a:r>
              <a:rPr lang="ru-RU" dirty="0" smtClean="0"/>
              <a:t>Принципиальная электрическая схема контура управления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995" y="0"/>
            <a:ext cx="2450005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79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995" y="0"/>
            <a:ext cx="2450005" cy="10527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978" y="790772"/>
            <a:ext cx="7886700" cy="549996"/>
          </a:xfrm>
        </p:spPr>
        <p:txBody>
          <a:bodyPr>
            <a:noAutofit/>
          </a:bodyPr>
          <a:lstStyle/>
          <a:p>
            <a:r>
              <a:rPr lang="ru-RU" sz="3800" b="1" dirty="0" smtClean="0"/>
              <a:t>Результаты моделирования</a:t>
            </a:r>
            <a:br>
              <a:rPr lang="ru-RU" sz="3800" b="1" dirty="0" smtClean="0"/>
            </a:br>
            <a:r>
              <a:rPr lang="ru-RU" sz="3800" b="1" dirty="0" smtClean="0"/>
              <a:t>Маневр «восходящая бочка»</a:t>
            </a:r>
            <a:endParaRPr lang="ru-RU" sz="3800" b="1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1619671" y="1628800"/>
            <a:ext cx="5904656" cy="4972386"/>
            <a:chOff x="1619671" y="1628800"/>
            <a:chExt cx="5904656" cy="4972386"/>
          </a:xfrm>
        </p:grpSpPr>
        <p:pic>
          <p:nvPicPr>
            <p:cNvPr id="9" name="Рисунок 8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645242" y="1628800"/>
              <a:ext cx="5853515" cy="410445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619671" y="5733256"/>
              <a:ext cx="5904656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90000"/>
                </a:lnSpc>
                <a:spcBef>
                  <a:spcPts val="1000"/>
                </a:spcBef>
              </a:pPr>
              <a:r>
                <a:rPr lang="ru-RU" sz="2800" dirty="0">
                  <a:solidFill>
                    <a:prstClr val="black"/>
                  </a:solidFill>
                </a:rPr>
                <a:t>График изменения </a:t>
              </a:r>
              <a:r>
                <a:rPr lang="ru-RU" sz="2800" dirty="0" smtClean="0">
                  <a:solidFill>
                    <a:srgbClr val="FF0000"/>
                  </a:solidFill>
                </a:rPr>
                <a:t>тангажа</a:t>
              </a:r>
              <a:r>
                <a:rPr lang="ru-RU" sz="2800" dirty="0" smtClean="0">
                  <a:solidFill>
                    <a:prstClr val="black"/>
                  </a:solidFill>
                </a:rPr>
                <a:t> </a:t>
              </a:r>
              <a:r>
                <a:rPr lang="ru-RU" sz="2800" dirty="0">
                  <a:solidFill>
                    <a:prstClr val="black"/>
                  </a:solidFill>
                </a:rPr>
                <a:t>и </a:t>
              </a:r>
              <a:r>
                <a:rPr lang="ru-RU" sz="2800" dirty="0">
                  <a:solidFill>
                    <a:schemeClr val="accent1"/>
                  </a:solidFill>
                </a:rPr>
                <a:t>угла отклонения </a:t>
              </a:r>
              <a:r>
                <a:rPr lang="ru-RU" sz="2800" dirty="0" smtClean="0">
                  <a:solidFill>
                    <a:schemeClr val="accent1"/>
                  </a:solidFill>
                </a:rPr>
                <a:t>наружной рамы ГВ</a:t>
              </a:r>
              <a:endParaRPr lang="ru-RU" sz="2800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0782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995" y="0"/>
            <a:ext cx="2450005" cy="10527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978" y="790772"/>
            <a:ext cx="7886700" cy="549996"/>
          </a:xfrm>
        </p:spPr>
        <p:txBody>
          <a:bodyPr>
            <a:noAutofit/>
          </a:bodyPr>
          <a:lstStyle/>
          <a:p>
            <a:r>
              <a:rPr lang="ru-RU" sz="3800" b="1" dirty="0" smtClean="0"/>
              <a:t>Результаты моделирования</a:t>
            </a:r>
            <a:br>
              <a:rPr lang="ru-RU" sz="3800" b="1" dirty="0" smtClean="0"/>
            </a:br>
            <a:r>
              <a:rPr lang="ru-RU" sz="3800" b="1" dirty="0" smtClean="0"/>
              <a:t>Маневр «восходящая бочка»</a:t>
            </a:r>
            <a:endParaRPr lang="ru-RU" sz="3800" b="1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619671" y="1628800"/>
            <a:ext cx="5904656" cy="4972386"/>
            <a:chOff x="1619671" y="1628800"/>
            <a:chExt cx="5904656" cy="4972386"/>
          </a:xfrm>
        </p:grpSpPr>
        <p:pic>
          <p:nvPicPr>
            <p:cNvPr id="7" name="Рисунок 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645242" y="1628800"/>
              <a:ext cx="5853515" cy="410445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619671" y="5733256"/>
              <a:ext cx="5904656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90000"/>
                </a:lnSpc>
                <a:spcBef>
                  <a:spcPts val="1000"/>
                </a:spcBef>
              </a:pPr>
              <a:r>
                <a:rPr lang="ru-RU" sz="2800" dirty="0">
                  <a:solidFill>
                    <a:prstClr val="black"/>
                  </a:solidFill>
                </a:rPr>
                <a:t>График изменения </a:t>
              </a:r>
              <a:r>
                <a:rPr lang="ru-RU" sz="2800" dirty="0">
                  <a:solidFill>
                    <a:schemeClr val="accent1"/>
                  </a:solidFill>
                </a:rPr>
                <a:t>угла внутреннего крена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4637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995" y="0"/>
            <a:ext cx="2450005" cy="10527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978" y="790772"/>
            <a:ext cx="7886700" cy="549996"/>
          </a:xfrm>
        </p:spPr>
        <p:txBody>
          <a:bodyPr>
            <a:noAutofit/>
          </a:bodyPr>
          <a:lstStyle/>
          <a:p>
            <a:r>
              <a:rPr lang="ru-RU" sz="3800" b="1" dirty="0" smtClean="0"/>
              <a:t>Результаты моделирования</a:t>
            </a:r>
            <a:br>
              <a:rPr lang="ru-RU" sz="3800" b="1" dirty="0" smtClean="0"/>
            </a:br>
            <a:r>
              <a:rPr lang="ru-RU" sz="3800" b="1" dirty="0" smtClean="0"/>
              <a:t>Колебания по крену</a:t>
            </a:r>
            <a:endParaRPr lang="ru-RU" sz="3800" b="1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1619671" y="1628800"/>
            <a:ext cx="5904656" cy="4972386"/>
            <a:chOff x="1619671" y="1628800"/>
            <a:chExt cx="5904656" cy="4972386"/>
          </a:xfrm>
        </p:grpSpPr>
        <p:pic>
          <p:nvPicPr>
            <p:cNvPr id="9" name="Рисунок 8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645242" y="1628800"/>
              <a:ext cx="5853515" cy="410445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619671" y="5733256"/>
              <a:ext cx="5904656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90000"/>
                </a:lnSpc>
                <a:spcBef>
                  <a:spcPts val="1000"/>
                </a:spcBef>
              </a:pPr>
              <a:r>
                <a:rPr lang="ru-RU" sz="2800" dirty="0">
                  <a:solidFill>
                    <a:prstClr val="black"/>
                  </a:solidFill>
                </a:rPr>
                <a:t>График изменения </a:t>
              </a:r>
              <a:r>
                <a:rPr lang="ru-RU" sz="2800" dirty="0">
                  <a:solidFill>
                    <a:srgbClr val="FF0000"/>
                  </a:solidFill>
                </a:rPr>
                <a:t>крена</a:t>
              </a:r>
              <a:r>
                <a:rPr lang="ru-RU" sz="2800" dirty="0">
                  <a:solidFill>
                    <a:prstClr val="black"/>
                  </a:solidFill>
                </a:rPr>
                <a:t> и </a:t>
              </a:r>
              <a:r>
                <a:rPr lang="ru-RU" sz="2800" dirty="0">
                  <a:solidFill>
                    <a:schemeClr val="accent1"/>
                  </a:solidFill>
                </a:rPr>
                <a:t>угла отклонения </a:t>
              </a:r>
              <a:r>
                <a:rPr lang="ru-RU" sz="2800" dirty="0" err="1">
                  <a:solidFill>
                    <a:schemeClr val="accent1"/>
                  </a:solidFill>
                </a:rPr>
                <a:t>креновой</a:t>
              </a:r>
              <a:r>
                <a:rPr lang="ru-RU" sz="2800" dirty="0">
                  <a:solidFill>
                    <a:schemeClr val="accent1"/>
                  </a:solidFill>
                </a:rPr>
                <a:t> рамы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236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978" y="594592"/>
            <a:ext cx="7886700" cy="117822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Функциональная схема устройства управления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995" y="0"/>
            <a:ext cx="2450005" cy="1052736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714" y="1916832"/>
            <a:ext cx="6210572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547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978" y="404664"/>
            <a:ext cx="7886700" cy="1178224"/>
          </a:xfrm>
        </p:spPr>
        <p:txBody>
          <a:bodyPr>
            <a:normAutofit/>
          </a:bodyPr>
          <a:lstStyle/>
          <a:p>
            <a:r>
              <a:rPr lang="ru-RU" b="1" dirty="0" smtClean="0"/>
              <a:t>Электрическая схема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995" y="0"/>
            <a:ext cx="2450005" cy="1052736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1600200" y="1484784"/>
            <a:ext cx="5943600" cy="4896544"/>
            <a:chOff x="1600200" y="1484784"/>
            <a:chExt cx="5943600" cy="4896544"/>
          </a:xfrm>
        </p:grpSpPr>
        <p:pic>
          <p:nvPicPr>
            <p:cNvPr id="5" name="Рисунок 4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1484784"/>
              <a:ext cx="5943600" cy="2209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Рисунок 5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3959696"/>
              <a:ext cx="5943600" cy="2133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1619671" y="5901197"/>
              <a:ext cx="5904656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90000"/>
                </a:lnSpc>
                <a:spcBef>
                  <a:spcPts val="1000"/>
                </a:spcBef>
              </a:pPr>
              <a:r>
                <a:rPr lang="ru-RU" sz="2800" dirty="0" smtClean="0">
                  <a:solidFill>
                    <a:prstClr val="black"/>
                  </a:solidFill>
                </a:rPr>
                <a:t>Входные каскады</a:t>
              </a:r>
              <a:endParaRPr lang="ru-RU" sz="2800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4297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995" y="0"/>
            <a:ext cx="2450005" cy="1052736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1321904" y="1968448"/>
            <a:ext cx="6500192" cy="4244939"/>
            <a:chOff x="1321904" y="1968448"/>
            <a:chExt cx="6500192" cy="4244939"/>
          </a:xfrm>
        </p:grpSpPr>
        <p:pic>
          <p:nvPicPr>
            <p:cNvPr id="7" name="Рисунок 6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904" y="1968448"/>
              <a:ext cx="6500192" cy="29211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1619672" y="5733256"/>
              <a:ext cx="5904656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90000"/>
                </a:lnSpc>
                <a:spcBef>
                  <a:spcPts val="1000"/>
                </a:spcBef>
              </a:pPr>
              <a:r>
                <a:rPr lang="ru-RU" sz="2800" dirty="0" smtClean="0">
                  <a:solidFill>
                    <a:prstClr val="black"/>
                  </a:solidFill>
                </a:rPr>
                <a:t>Блок питания</a:t>
              </a:r>
              <a:endParaRPr lang="ru-RU" sz="28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0" name="Заголовок 1"/>
          <p:cNvSpPr txBox="1">
            <a:spLocks/>
          </p:cNvSpPr>
          <p:nvPr/>
        </p:nvSpPr>
        <p:spPr>
          <a:xfrm>
            <a:off x="787978" y="404664"/>
            <a:ext cx="7886700" cy="1178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562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mtClean="0"/>
              <a:t>Электрическая схема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69121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995" y="0"/>
            <a:ext cx="2450005" cy="1052736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1379342" y="1764288"/>
            <a:ext cx="6385317" cy="4449099"/>
            <a:chOff x="1379342" y="1764288"/>
            <a:chExt cx="6385317" cy="4449099"/>
          </a:xfrm>
        </p:grpSpPr>
        <p:sp>
          <p:nvSpPr>
            <p:cNvPr id="5" name="TextBox 4"/>
            <p:cNvSpPr txBox="1"/>
            <p:nvPr/>
          </p:nvSpPr>
          <p:spPr>
            <a:xfrm>
              <a:off x="1619672" y="5733256"/>
              <a:ext cx="5904656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90000"/>
                </a:lnSpc>
                <a:spcBef>
                  <a:spcPts val="1000"/>
                </a:spcBef>
              </a:pPr>
              <a:r>
                <a:rPr lang="ru-RU" sz="2800" dirty="0" smtClean="0">
                  <a:solidFill>
                    <a:prstClr val="black"/>
                  </a:solidFill>
                </a:rPr>
                <a:t>Электромагнитные реле</a:t>
              </a:r>
              <a:endParaRPr lang="ru-RU" sz="2800" dirty="0">
                <a:solidFill>
                  <a:schemeClr val="accent1"/>
                </a:solidFill>
              </a:endParaRPr>
            </a:p>
          </p:txBody>
        </p:sp>
        <p:pic>
          <p:nvPicPr>
            <p:cNvPr id="6" name="Рисунок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9342" y="1764288"/>
              <a:ext cx="6385317" cy="35369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87978" y="404664"/>
            <a:ext cx="7886700" cy="1178224"/>
          </a:xfrm>
        </p:spPr>
        <p:txBody>
          <a:bodyPr>
            <a:normAutofit/>
          </a:bodyPr>
          <a:lstStyle/>
          <a:p>
            <a:r>
              <a:rPr lang="ru-RU" b="1" dirty="0" smtClean="0"/>
              <a:t>Электрическая схема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35755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995" y="0"/>
            <a:ext cx="2450005" cy="1052736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787978" y="404664"/>
            <a:ext cx="7886700" cy="1178224"/>
          </a:xfrm>
        </p:spPr>
        <p:txBody>
          <a:bodyPr>
            <a:normAutofit/>
          </a:bodyPr>
          <a:lstStyle/>
          <a:p>
            <a:r>
              <a:rPr lang="ru-RU" b="1" dirty="0" smtClean="0"/>
              <a:t>Электрическая схема</a:t>
            </a:r>
            <a:endParaRPr lang="ru-RU" b="1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1141884" y="2087880"/>
            <a:ext cx="6860232" cy="4125507"/>
            <a:chOff x="1141884" y="2087880"/>
            <a:chExt cx="6860232" cy="4125507"/>
          </a:xfrm>
        </p:grpSpPr>
        <p:sp>
          <p:nvSpPr>
            <p:cNvPr id="5" name="TextBox 4"/>
            <p:cNvSpPr txBox="1"/>
            <p:nvPr/>
          </p:nvSpPr>
          <p:spPr>
            <a:xfrm>
              <a:off x="1619672" y="5733256"/>
              <a:ext cx="5904656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90000"/>
                </a:lnSpc>
                <a:spcBef>
                  <a:spcPts val="1000"/>
                </a:spcBef>
              </a:pPr>
              <a:r>
                <a:rPr lang="ru-RU" sz="2800" dirty="0" smtClean="0">
                  <a:solidFill>
                    <a:prstClr val="black"/>
                  </a:solidFill>
                </a:rPr>
                <a:t>Интерфейс </a:t>
              </a:r>
              <a:r>
                <a:rPr lang="en-US" sz="2800" dirty="0" smtClean="0">
                  <a:solidFill>
                    <a:prstClr val="black"/>
                  </a:solidFill>
                </a:rPr>
                <a:t>RS-485</a:t>
              </a:r>
              <a:endParaRPr lang="ru-RU" sz="2800" dirty="0">
                <a:solidFill>
                  <a:schemeClr val="accent1"/>
                </a:solidFill>
              </a:endParaRPr>
            </a:p>
          </p:txBody>
        </p:sp>
        <p:pic>
          <p:nvPicPr>
            <p:cNvPr id="10" name="Рисунок 9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884" y="2087880"/>
              <a:ext cx="6860232" cy="328533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153472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Заключение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556792"/>
            <a:ext cx="7886700" cy="462017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Патент РФ № </a:t>
            </a:r>
            <a:r>
              <a:rPr lang="ru-RU" dirty="0" smtClean="0"/>
              <a:t>2796075 РФ</a:t>
            </a:r>
            <a:r>
              <a:rPr lang="ru-RU" dirty="0"/>
              <a:t>, МПК G01C </a:t>
            </a:r>
            <a:r>
              <a:rPr lang="ru-RU" dirty="0" smtClean="0"/>
              <a:t>19/02. Устройство управления </a:t>
            </a:r>
            <a:r>
              <a:rPr lang="ru-RU" dirty="0" err="1" smtClean="0"/>
              <a:t>креновой</a:t>
            </a:r>
            <a:r>
              <a:rPr lang="ru-RU" dirty="0" smtClean="0"/>
              <a:t> рамой </a:t>
            </a:r>
            <a:r>
              <a:rPr lang="ru-RU" dirty="0" err="1" smtClean="0"/>
              <a:t>курсовертикали</a:t>
            </a:r>
            <a:r>
              <a:rPr lang="ru-RU" dirty="0" smtClean="0"/>
              <a:t>: </a:t>
            </a:r>
            <a:r>
              <a:rPr lang="ru-RU" dirty="0"/>
              <a:t>№ </a:t>
            </a:r>
            <a:r>
              <a:rPr lang="ru-RU" dirty="0" smtClean="0"/>
              <a:t>2022131797 </a:t>
            </a:r>
            <a:r>
              <a:rPr lang="ru-RU" dirty="0" err="1" smtClean="0"/>
              <a:t>заявл</a:t>
            </a:r>
            <a:r>
              <a:rPr lang="ru-RU" dirty="0"/>
              <a:t>. </a:t>
            </a:r>
            <a:r>
              <a:rPr lang="ru-RU" dirty="0" smtClean="0"/>
              <a:t>06.12.2022: </a:t>
            </a:r>
            <a:r>
              <a:rPr lang="ru-RU" dirty="0" err="1"/>
              <a:t>опубл</a:t>
            </a:r>
            <a:r>
              <a:rPr lang="ru-RU" dirty="0"/>
              <a:t>. </a:t>
            </a:r>
            <a:r>
              <a:rPr lang="ru-RU" dirty="0" smtClean="0"/>
              <a:t>16.05.2023, бюл.№14 </a:t>
            </a:r>
            <a:r>
              <a:rPr lang="ru-RU" dirty="0"/>
              <a:t>/ С. В. Кривошеев, </a:t>
            </a:r>
            <a:r>
              <a:rPr lang="ru-RU" dirty="0" smtClean="0"/>
              <a:t>А. Ю. Стрелков, А. В. </a:t>
            </a:r>
            <a:r>
              <a:rPr lang="ru-RU" dirty="0" err="1" smtClean="0"/>
              <a:t>Сапункова</a:t>
            </a:r>
            <a:r>
              <a:rPr lang="ru-RU" dirty="0" smtClean="0"/>
              <a:t>; </a:t>
            </a:r>
            <a:r>
              <a:rPr lang="ru-RU" dirty="0"/>
              <a:t>заявитель ФГБОУ ВО «КНИТУ-КАИ</a:t>
            </a:r>
            <a:r>
              <a:rPr lang="ru-RU" dirty="0" smtClean="0"/>
              <a:t>».</a:t>
            </a:r>
          </a:p>
          <a:p>
            <a:pPr marL="0" indent="0" algn="just">
              <a:buNone/>
            </a:pPr>
            <a:r>
              <a:rPr lang="ru-RU" dirty="0" err="1" smtClean="0"/>
              <a:t>Сапункова</a:t>
            </a:r>
            <a:r>
              <a:rPr lang="ru-RU" dirty="0" smtClean="0"/>
              <a:t> А. В. Устройство управления </a:t>
            </a:r>
            <a:r>
              <a:rPr lang="ru-RU" dirty="0" err="1" smtClean="0"/>
              <a:t>креновой</a:t>
            </a:r>
            <a:r>
              <a:rPr lang="ru-RU" dirty="0" smtClean="0"/>
              <a:t> рамой </a:t>
            </a:r>
            <a:r>
              <a:rPr lang="ru-RU" dirty="0" err="1" smtClean="0"/>
              <a:t>курсовертикали</a:t>
            </a:r>
            <a:r>
              <a:rPr lang="ru-RU" dirty="0" smtClean="0"/>
              <a:t> // XXVI </a:t>
            </a:r>
            <a:r>
              <a:rPr lang="ru-RU" dirty="0" err="1" smtClean="0"/>
              <a:t>Туполевские</a:t>
            </a:r>
            <a:r>
              <a:rPr lang="ru-RU" dirty="0" smtClean="0"/>
              <a:t> </a:t>
            </a:r>
            <a:r>
              <a:rPr lang="ru-RU" dirty="0"/>
              <a:t>чтения (школа молодых учёных): Международная молодёжная конференция, </a:t>
            </a:r>
            <a:r>
              <a:rPr lang="ru-RU" dirty="0" smtClean="0"/>
              <a:t>9 </a:t>
            </a:r>
            <a:r>
              <a:rPr lang="ru-RU" dirty="0"/>
              <a:t>– </a:t>
            </a:r>
            <a:r>
              <a:rPr lang="ru-RU" dirty="0" smtClean="0"/>
              <a:t>10 </a:t>
            </a:r>
            <a:r>
              <a:rPr lang="ru-RU" dirty="0"/>
              <a:t>ноября </a:t>
            </a:r>
            <a:r>
              <a:rPr lang="ru-RU" dirty="0" smtClean="0"/>
              <a:t>2023 </a:t>
            </a:r>
            <a:r>
              <a:rPr lang="ru-RU" dirty="0"/>
              <a:t>г</a:t>
            </a:r>
            <a:r>
              <a:rPr lang="ru-RU" dirty="0" smtClean="0"/>
              <a:t>.: Материалы конференции.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995" y="0"/>
            <a:ext cx="2450005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442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978" y="594592"/>
            <a:ext cx="7886700" cy="12502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Система </a:t>
            </a:r>
            <a:r>
              <a:rPr lang="ru-RU" b="1" dirty="0" err="1" smtClean="0"/>
              <a:t>курсовертикали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типа СКВ-2Н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975395"/>
            <a:ext cx="7886700" cy="9495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/>
              <a:t>Назначение: </a:t>
            </a:r>
            <a:r>
              <a:rPr lang="ru-RU" dirty="0" smtClean="0"/>
              <a:t>определение углов курса, крена и тангажа летательного </a:t>
            </a:r>
            <a:r>
              <a:rPr lang="ru-RU" dirty="0"/>
              <a:t>аппарата</a:t>
            </a:r>
            <a:r>
              <a:rPr lang="ru-RU" dirty="0" smtClean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995" y="0"/>
            <a:ext cx="2450005" cy="1052736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640102" y="2778621"/>
            <a:ext cx="7863796" cy="3211721"/>
            <a:chOff x="640102" y="2778621"/>
            <a:chExt cx="7863796" cy="3211721"/>
          </a:xfrm>
        </p:grpSpPr>
        <p:sp>
          <p:nvSpPr>
            <p:cNvPr id="7" name="TextBox 6"/>
            <p:cNvSpPr txBox="1"/>
            <p:nvPr/>
          </p:nvSpPr>
          <p:spPr>
            <a:xfrm>
              <a:off x="1619672" y="5510211"/>
              <a:ext cx="5904656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90000"/>
                </a:lnSpc>
                <a:spcBef>
                  <a:spcPts val="1000"/>
                </a:spcBef>
              </a:pPr>
              <a:r>
                <a:rPr lang="ru-RU" sz="2800" dirty="0">
                  <a:solidFill>
                    <a:prstClr val="black"/>
                  </a:solidFill>
                </a:rPr>
                <a:t>Комплектация СКВ-2Н1</a:t>
              </a: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102" y="2778621"/>
              <a:ext cx="7863796" cy="25803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6643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978" y="594592"/>
            <a:ext cx="7886700" cy="12502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Система </a:t>
            </a:r>
            <a:r>
              <a:rPr lang="ru-RU" b="1" dirty="0" err="1" smtClean="0"/>
              <a:t>курсовертикали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типа СКВ-2Н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995" y="0"/>
            <a:ext cx="2450005" cy="105273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4968552" cy="4498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741" y="2456892"/>
            <a:ext cx="2446707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1807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978" y="594592"/>
            <a:ext cx="7886700" cy="12502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Система </a:t>
            </a:r>
            <a:r>
              <a:rPr lang="ru-RU" b="1" dirty="0" err="1" smtClean="0"/>
              <a:t>курсовертикали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типа СКВ-2Н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975395"/>
            <a:ext cx="7886700" cy="382986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/>
              <a:t>Недостатки:</a:t>
            </a:r>
          </a:p>
          <a:p>
            <a:pPr marL="0" indent="0" algn="just">
              <a:buNone/>
            </a:pPr>
            <a:r>
              <a:rPr lang="ru-RU" dirty="0" smtClean="0"/>
              <a:t>Громоздкая конструкция регулятора рамы</a:t>
            </a:r>
          </a:p>
          <a:p>
            <a:pPr marL="0" indent="0" algn="just">
              <a:buNone/>
            </a:pPr>
            <a:r>
              <a:rPr lang="ru-RU" dirty="0" smtClean="0"/>
              <a:t>Пониженная точность формирования управляющего напряжения, свойственная аналоговым электромеханическим вычислителям.</a:t>
            </a:r>
          </a:p>
          <a:p>
            <a:pPr marL="0" indent="0" algn="just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995" y="0"/>
            <a:ext cx="2450005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405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976619" y="1266183"/>
            <a:ext cx="5190762" cy="4325635"/>
            <a:chOff x="1976619" y="1266183"/>
            <a:chExt cx="5190762" cy="432563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6619" y="1266183"/>
              <a:ext cx="5190762" cy="4325635"/>
            </a:xfrm>
            <a:prstGeom prst="rect">
              <a:avLst/>
            </a:prstGeom>
          </p:spPr>
        </p:pic>
        <p:sp>
          <p:nvSpPr>
            <p:cNvPr id="14" name="Параллелограмм 13"/>
            <p:cNvSpPr/>
            <p:nvPr/>
          </p:nvSpPr>
          <p:spPr>
            <a:xfrm rot="1623855">
              <a:off x="2543036" y="3597119"/>
              <a:ext cx="1974631" cy="1174376"/>
            </a:xfrm>
            <a:prstGeom prst="parallelogram">
              <a:avLst>
                <a:gd name="adj" fmla="val 64059"/>
              </a:avLst>
            </a:prstGeom>
            <a:solidFill>
              <a:srgbClr val="0070C0">
                <a:alpha val="30196"/>
              </a:srgb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араллелограмм 14"/>
            <p:cNvSpPr/>
            <p:nvPr/>
          </p:nvSpPr>
          <p:spPr>
            <a:xfrm rot="5400000">
              <a:off x="3867459" y="2724459"/>
              <a:ext cx="2018964" cy="1262325"/>
            </a:xfrm>
            <a:prstGeom prst="parallelogram">
              <a:avLst>
                <a:gd name="adj" fmla="val 52900"/>
              </a:avLst>
            </a:prstGeom>
            <a:solidFill>
              <a:srgbClr val="FF0000">
                <a:alpha val="30196"/>
              </a:srgb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Курсовертикаль</a:t>
            </a:r>
            <a:r>
              <a:rPr lang="ru-RU" b="1" dirty="0" smtClean="0"/>
              <a:t> КВ-2Н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995" y="0"/>
            <a:ext cx="2450005" cy="10527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9672" y="5685173"/>
            <a:ext cx="590465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2800" dirty="0" smtClean="0">
                <a:solidFill>
                  <a:prstClr val="black"/>
                </a:solidFill>
              </a:rPr>
              <a:t>Электро-кинематическая схема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7624" y="1777791"/>
            <a:ext cx="3168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Гирополукомпас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Гировертикаль</a:t>
            </a:r>
          </a:p>
        </p:txBody>
      </p:sp>
    </p:spTree>
    <p:extLst>
      <p:ext uri="{BB962C8B-B14F-4D97-AF65-F5344CB8AC3E}">
        <p14:creationId xmlns:p14="http://schemas.microsoft.com/office/powerpoint/2010/main" val="2434692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978" y="764704"/>
            <a:ext cx="7886700" cy="54999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Основные</a:t>
            </a:r>
            <a:br>
              <a:rPr lang="ru-RU" b="1" dirty="0" smtClean="0"/>
            </a:br>
            <a:r>
              <a:rPr lang="ru-RU" b="1" dirty="0" smtClean="0"/>
              <a:t>системы </a:t>
            </a:r>
            <a:r>
              <a:rPr lang="ru-RU" b="1" dirty="0"/>
              <a:t>координат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995" y="0"/>
            <a:ext cx="2450005" cy="1052736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971600" y="1691244"/>
            <a:ext cx="7730766" cy="4186028"/>
            <a:chOff x="971600" y="1691244"/>
            <a:chExt cx="7730766" cy="4186028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971600" y="1691244"/>
              <a:ext cx="3748819" cy="4186028"/>
              <a:chOff x="2663788" y="1370302"/>
              <a:chExt cx="4761334" cy="5083034"/>
            </a:xfrm>
          </p:grpSpPr>
          <p:pic>
            <p:nvPicPr>
              <p:cNvPr id="7170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6701" y="1370302"/>
                <a:ext cx="4376863" cy="42875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171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3788" y="5686752"/>
                <a:ext cx="4761334" cy="7665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" name="Группа 7"/>
            <p:cNvGrpSpPr/>
            <p:nvPr/>
          </p:nvGrpSpPr>
          <p:grpSpPr>
            <a:xfrm>
              <a:off x="4644008" y="1844824"/>
              <a:ext cx="4058358" cy="3936131"/>
              <a:chOff x="4664816" y="1898811"/>
              <a:chExt cx="4058358" cy="3936131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64816" y="1898811"/>
                <a:ext cx="4058358" cy="33974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172" name="Picture 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42611" y="5288297"/>
                <a:ext cx="1702768" cy="5466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855114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978" y="764704"/>
            <a:ext cx="7886700" cy="54999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Основные</a:t>
            </a:r>
            <a:br>
              <a:rPr lang="ru-RU" b="1" dirty="0" smtClean="0"/>
            </a:br>
            <a:r>
              <a:rPr lang="ru-RU" b="1" dirty="0" smtClean="0"/>
              <a:t>системы </a:t>
            </a:r>
            <a:r>
              <a:rPr lang="ru-RU" b="1" dirty="0"/>
              <a:t>координат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995" y="0"/>
            <a:ext cx="2450005" cy="1052736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747069" y="1628800"/>
            <a:ext cx="7929387" cy="4498204"/>
            <a:chOff x="747069" y="1628800"/>
            <a:chExt cx="7929387" cy="4498204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747069" y="1628800"/>
              <a:ext cx="3896939" cy="4498204"/>
              <a:chOff x="747069" y="1628800"/>
              <a:chExt cx="3896939" cy="4498204"/>
            </a:xfrm>
          </p:grpSpPr>
          <p:pic>
            <p:nvPicPr>
              <p:cNvPr id="8195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7069" y="1628800"/>
                <a:ext cx="3896939" cy="38164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197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7426" y="5477037"/>
                <a:ext cx="2016224" cy="6499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5" name="Группа 4"/>
            <p:cNvGrpSpPr/>
            <p:nvPr/>
          </p:nvGrpSpPr>
          <p:grpSpPr>
            <a:xfrm>
              <a:off x="4656704" y="1772816"/>
              <a:ext cx="4019752" cy="4354187"/>
              <a:chOff x="4656704" y="1772816"/>
              <a:chExt cx="4019752" cy="4354187"/>
            </a:xfrm>
          </p:grpSpPr>
          <p:pic>
            <p:nvPicPr>
              <p:cNvPr id="8196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704" y="1772816"/>
                <a:ext cx="4019752" cy="3563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198" name="Picture 6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68936" y="5477530"/>
                <a:ext cx="1995289" cy="6494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952379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978" y="594592"/>
            <a:ext cx="7888478" cy="117822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Математическая </a:t>
            </a:r>
            <a:r>
              <a:rPr lang="ru-RU" b="1" dirty="0"/>
              <a:t>модель </a:t>
            </a:r>
            <a:r>
              <a:rPr lang="ru-RU" b="1" dirty="0" err="1"/>
              <a:t>креновой</a:t>
            </a:r>
            <a:r>
              <a:rPr lang="ru-RU" b="1" dirty="0"/>
              <a:t> рамы </a:t>
            </a:r>
            <a:r>
              <a:rPr lang="ru-RU" b="1" dirty="0" err="1"/>
              <a:t>курсовертикали</a:t>
            </a:r>
            <a:endParaRPr lang="ru-RU" b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995" y="0"/>
            <a:ext cx="2450005" cy="105273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2347913"/>
            <a:ext cx="531495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2086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для презентации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для презентации</Template>
  <TotalTime>1023</TotalTime>
  <Words>301</Words>
  <Application>Microsoft Office PowerPoint</Application>
  <PresentationFormat>Экран (4:3)</PresentationFormat>
  <Paragraphs>59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для презентации</vt:lpstr>
      <vt:lpstr>Устройство управления креновой рамой курсовертикали</vt:lpstr>
      <vt:lpstr>Цели и задачи</vt:lpstr>
      <vt:lpstr>Система курсовертикали типа СКВ-2Н</vt:lpstr>
      <vt:lpstr>Система курсовертикали типа СКВ-2Н</vt:lpstr>
      <vt:lpstr>Система курсовертикали типа СКВ-2Н</vt:lpstr>
      <vt:lpstr>Курсовертикаль КВ-2Н</vt:lpstr>
      <vt:lpstr>Основные системы координат</vt:lpstr>
      <vt:lpstr>Основные системы координат</vt:lpstr>
      <vt:lpstr>Математическая модель креновой рамы курсовертикали</vt:lpstr>
      <vt:lpstr>Оценка влияния угла тангажа на моменты инерции</vt:lpstr>
      <vt:lpstr>Моделирование</vt:lpstr>
      <vt:lpstr>Моделирование</vt:lpstr>
      <vt:lpstr>Моделирование</vt:lpstr>
      <vt:lpstr>Моделирование</vt:lpstr>
      <vt:lpstr>Результаты моделирования Маневр «бочка»</vt:lpstr>
      <vt:lpstr>Результаты моделирования Маневр «бочка»</vt:lpstr>
      <vt:lpstr>Результаты моделирования Маневр «бочка»</vt:lpstr>
      <vt:lpstr>Результаты моделирования Маневр с изменением эшелона</vt:lpstr>
      <vt:lpstr>Результаты моделирования Маневр «восходящая бочка»</vt:lpstr>
      <vt:lpstr>Результаты моделирования Маневр «восходящая бочка»</vt:lpstr>
      <vt:lpstr>Результаты моделирования Маневр «восходящая бочка»</vt:lpstr>
      <vt:lpstr>Результаты моделирования Колебания по крену</vt:lpstr>
      <vt:lpstr>Функциональная схема устройства управления</vt:lpstr>
      <vt:lpstr>Электрическая схема</vt:lpstr>
      <vt:lpstr>Презентация PowerPoint</vt:lpstr>
      <vt:lpstr>Электрическая схема</vt:lpstr>
      <vt:lpstr>Электрическая схема</vt:lpstr>
      <vt:lpstr>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Гироскоп ADIS16135</dc:title>
  <dc:creator>Анжелина</dc:creator>
  <cp:lastModifiedBy>AU_03_423</cp:lastModifiedBy>
  <cp:revision>44</cp:revision>
  <dcterms:created xsi:type="dcterms:W3CDTF">2021-05-28T21:48:55Z</dcterms:created>
  <dcterms:modified xsi:type="dcterms:W3CDTF">2024-07-05T22:11:33Z</dcterms:modified>
</cp:coreProperties>
</file>