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108" y="-12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jp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jp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8.jp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30" b="11230"/>
          <a:stretch/>
        </p:blipFill>
        <p:spPr>
          <a:xfrm>
            <a:off x="3975100" y="-1"/>
            <a:ext cx="6718299" cy="7562851"/>
          </a:xfrm>
          <a:prstGeom prst="rect">
            <a:avLst/>
          </a:prstGeom>
        </p:spPr>
      </p:pic>
      <p:pic>
        <p:nvPicPr>
          <p:cNvPr id="3" name="Picture 8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561"/>
          <a:stretch/>
        </p:blipFill>
        <p:spPr bwMode="auto">
          <a:xfrm>
            <a:off x="323528" y="188640"/>
            <a:ext cx="1308582" cy="156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5871"/>
            <a:ext cx="2534257" cy="13914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1131" y="283167"/>
            <a:ext cx="7582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ЭКОЛОГИЯ. ТЕХНОЛОГИИ. НАУКА</a:t>
            </a:r>
            <a:endParaRPr lang="ru-RU" sz="4000" b="1" dirty="0">
              <a:solidFill>
                <a:srgbClr val="00B05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2908300" y="1172487"/>
            <a:ext cx="77851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706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4598" y="410250"/>
            <a:ext cx="8006715" cy="3768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5100"/>
              </a:lnSpc>
            </a:pPr>
            <a:r>
              <a:rPr sz="1400" b="1" spc="-5" dirty="0">
                <a:latin typeface="Arial"/>
                <a:cs typeface="Arial"/>
              </a:rPr>
              <a:t>Севрюкова, Елена Александровна. </a:t>
            </a:r>
            <a:r>
              <a:rPr sz="1400" spc="-5" dirty="0">
                <a:latin typeface="Arial"/>
                <a:cs typeface="Arial"/>
              </a:rPr>
              <a:t>Надзор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контроль </a:t>
            </a:r>
            <a:r>
              <a:rPr sz="1400" dirty="0">
                <a:latin typeface="Arial"/>
                <a:cs typeface="Arial"/>
              </a:rPr>
              <a:t>в сфере </a:t>
            </a:r>
            <a:r>
              <a:rPr sz="1400" spc="-5" dirty="0">
                <a:latin typeface="Arial"/>
                <a:cs typeface="Arial"/>
              </a:rPr>
              <a:t>безопасности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учебник для  </a:t>
            </a:r>
            <a:r>
              <a:rPr sz="1400" dirty="0">
                <a:latin typeface="Arial"/>
                <a:cs typeface="Arial"/>
              </a:rPr>
              <a:t>бакалавров / </a:t>
            </a:r>
            <a:r>
              <a:rPr sz="1400" spc="-10" dirty="0">
                <a:latin typeface="Arial"/>
                <a:cs typeface="Arial"/>
              </a:rPr>
              <a:t>Е. А. </a:t>
            </a:r>
            <a:r>
              <a:rPr sz="1400" spc="-5" dirty="0">
                <a:latin typeface="Arial"/>
                <a:cs typeface="Arial"/>
              </a:rPr>
              <a:t>Севрюкова; под общ. </a:t>
            </a:r>
            <a:r>
              <a:rPr sz="1400" dirty="0">
                <a:latin typeface="Arial"/>
                <a:cs typeface="Arial"/>
              </a:rPr>
              <a:t>ред. </a:t>
            </a:r>
            <a:r>
              <a:rPr sz="1400" spc="-10" dirty="0">
                <a:latin typeface="Arial"/>
                <a:cs typeface="Arial"/>
              </a:rPr>
              <a:t>В.И. </a:t>
            </a:r>
            <a:r>
              <a:rPr sz="1400" spc="-5" dirty="0">
                <a:latin typeface="Arial"/>
                <a:cs typeface="Arial"/>
              </a:rPr>
              <a:t>Каракеяна.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10" dirty="0">
                <a:latin typeface="Arial"/>
                <a:cs typeface="Arial"/>
              </a:rPr>
              <a:t>М. </a:t>
            </a:r>
            <a:r>
              <a:rPr sz="1400" dirty="0">
                <a:latin typeface="Arial"/>
                <a:cs typeface="Arial"/>
              </a:rPr>
              <a:t>: Юрайт, </a:t>
            </a:r>
            <a:r>
              <a:rPr sz="1400" spc="-5" dirty="0">
                <a:latin typeface="Arial"/>
                <a:cs typeface="Arial"/>
              </a:rPr>
              <a:t>2014.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397 </a:t>
            </a:r>
            <a:r>
              <a:rPr sz="1400" dirty="0">
                <a:latin typeface="Arial"/>
                <a:cs typeface="Arial"/>
              </a:rPr>
              <a:t>с. -  (Бакалавр. Базовый </a:t>
            </a:r>
            <a:r>
              <a:rPr sz="1400" spc="-5" dirty="0">
                <a:latin typeface="Arial"/>
                <a:cs typeface="Arial"/>
              </a:rPr>
              <a:t>курс). </a:t>
            </a:r>
            <a:r>
              <a:rPr sz="1400" dirty="0">
                <a:latin typeface="Arial"/>
                <a:cs typeface="Arial"/>
              </a:rPr>
              <a:t>- ISBN </a:t>
            </a:r>
            <a:r>
              <a:rPr sz="1400" spc="-5" dirty="0">
                <a:latin typeface="Arial"/>
                <a:cs typeface="Arial"/>
              </a:rPr>
              <a:t>978-5-9916-3411-3 </a:t>
            </a:r>
            <a:r>
              <a:rPr sz="1400" dirty="0">
                <a:latin typeface="Arial"/>
                <a:cs typeface="Arial"/>
              </a:rPr>
              <a:t>: 417.78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р.</a:t>
            </a:r>
            <a:endParaRPr sz="1400">
              <a:latin typeface="Arial"/>
              <a:cs typeface="Arial"/>
            </a:endParaRPr>
          </a:p>
          <a:p>
            <a:pPr marL="12700" marR="5080" indent="86360" algn="just">
              <a:lnSpc>
                <a:spcPct val="114999"/>
              </a:lnSpc>
              <a:spcBef>
                <a:spcPts val="600"/>
              </a:spcBef>
            </a:pPr>
            <a:r>
              <a:rPr sz="1400" b="1" spc="-5" dirty="0">
                <a:latin typeface="Arial"/>
                <a:cs typeface="Arial"/>
              </a:rPr>
              <a:t>Аннотация: </a:t>
            </a:r>
            <a:r>
              <a:rPr sz="1400" dirty="0">
                <a:latin typeface="Arial"/>
                <a:cs typeface="Arial"/>
              </a:rPr>
              <a:t>В учебнике </a:t>
            </a:r>
            <a:r>
              <a:rPr sz="1400" spc="-5" dirty="0">
                <a:latin typeface="Arial"/>
                <a:cs typeface="Arial"/>
              </a:rPr>
              <a:t>рассмотрены общетеоретические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практические вопросы </a:t>
            </a:r>
            <a:r>
              <a:rPr sz="1400" dirty="0">
                <a:latin typeface="Arial"/>
                <a:cs typeface="Arial"/>
              </a:rPr>
              <a:t>надзора и  контроля за </a:t>
            </a:r>
            <a:r>
              <a:rPr sz="1400" spc="-5" dirty="0">
                <a:latin typeface="Arial"/>
                <a:cs typeface="Arial"/>
              </a:rPr>
              <a:t>техносферной безопасностью. Проанализированы структуры современных </a:t>
            </a:r>
            <a:r>
              <a:rPr sz="1400" dirty="0">
                <a:latin typeface="Arial"/>
                <a:cs typeface="Arial"/>
              </a:rPr>
              <a:t>систем  </a:t>
            </a:r>
            <a:r>
              <a:rPr sz="1400" spc="-5" dirty="0">
                <a:latin typeface="Arial"/>
                <a:cs typeface="Arial"/>
              </a:rPr>
              <a:t>мониторинга безопасности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организации государственной службы наблюдения за  изменениями компонентов </a:t>
            </a:r>
            <a:r>
              <a:rPr sz="1400" dirty="0">
                <a:latin typeface="Arial"/>
                <a:cs typeface="Arial"/>
              </a:rPr>
              <a:t>среды </a:t>
            </a:r>
            <a:r>
              <a:rPr sz="1400" spc="-5" dirty="0">
                <a:latin typeface="Arial"/>
                <a:cs typeface="Arial"/>
              </a:rPr>
              <a:t>обитания человека. Подробно описаны расчетные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5" dirty="0">
                <a:latin typeface="Arial"/>
                <a:cs typeface="Arial"/>
              </a:rPr>
              <a:t>инструментальные методы, </a:t>
            </a:r>
            <a:r>
              <a:rPr sz="1400" dirty="0">
                <a:latin typeface="Arial"/>
                <a:cs typeface="Arial"/>
              </a:rPr>
              <a:t>а </a:t>
            </a:r>
            <a:r>
              <a:rPr sz="1400" spc="-5" dirty="0">
                <a:latin typeface="Arial"/>
                <a:cs typeface="Arial"/>
              </a:rPr>
              <a:t>также средства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приборы контроля загрязнения воздуха, воды </a:t>
            </a:r>
            <a:r>
              <a:rPr sz="1400" dirty="0">
                <a:latin typeface="Arial"/>
                <a:cs typeface="Arial"/>
              </a:rPr>
              <a:t>и  почвы. </a:t>
            </a:r>
            <a:r>
              <a:rPr sz="1400" spc="-5" dirty="0">
                <a:latin typeface="Arial"/>
                <a:cs typeface="Arial"/>
              </a:rPr>
              <a:t>Приведены способы нахождения оптимального решения построения </a:t>
            </a:r>
            <a:r>
              <a:rPr sz="1400" dirty="0">
                <a:latin typeface="Arial"/>
                <a:cs typeface="Arial"/>
              </a:rPr>
              <a:t>экологически и  </a:t>
            </a:r>
            <a:r>
              <a:rPr sz="1400" spc="-5" dirty="0">
                <a:latin typeface="Arial"/>
                <a:cs typeface="Arial"/>
              </a:rPr>
              <a:t>экономически эффективных систем мониторинга безопасности. </a:t>
            </a:r>
            <a:r>
              <a:rPr sz="1400" dirty="0">
                <a:latin typeface="Arial"/>
                <a:cs typeface="Arial"/>
              </a:rPr>
              <a:t>Освещены </a:t>
            </a:r>
            <a:r>
              <a:rPr sz="1400" spc="-5" dirty="0">
                <a:latin typeface="Arial"/>
                <a:cs typeface="Arial"/>
              </a:rPr>
              <a:t>принципы  организации государственного, производственного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общественного экологического контроля </a:t>
            </a:r>
            <a:r>
              <a:rPr sz="1400" dirty="0">
                <a:latin typeface="Arial"/>
                <a:cs typeface="Arial"/>
              </a:rPr>
              <a:t>и  работы </a:t>
            </a:r>
            <a:r>
              <a:rPr sz="1400" spc="-5" dirty="0">
                <a:latin typeface="Arial"/>
                <a:cs typeface="Arial"/>
              </a:rPr>
              <a:t>автоматизированных систем мониторинга безопасности. Особое внимание уделено  </a:t>
            </a:r>
            <a:r>
              <a:rPr sz="1400" dirty="0">
                <a:latin typeface="Arial"/>
                <a:cs typeface="Arial"/>
              </a:rPr>
              <a:t>анализу современных </a:t>
            </a:r>
            <a:r>
              <a:rPr sz="1400" spc="-5" dirty="0">
                <a:latin typeface="Arial"/>
                <a:cs typeface="Arial"/>
              </a:rPr>
              <a:t>достижений </a:t>
            </a:r>
            <a:r>
              <a:rPr sz="1400" dirty="0">
                <a:latin typeface="Arial"/>
                <a:cs typeface="Arial"/>
              </a:rPr>
              <a:t>в области </a:t>
            </a:r>
            <a:r>
              <a:rPr sz="1400" spc="-5" dirty="0">
                <a:latin typeface="Arial"/>
                <a:cs typeface="Arial"/>
              </a:rPr>
              <a:t>экологического мониторинга. Содержание  учебника соответствует Федеральному </a:t>
            </a:r>
            <a:r>
              <a:rPr sz="1400" dirty="0">
                <a:latin typeface="Arial"/>
                <a:cs typeface="Arial"/>
              </a:rPr>
              <a:t>государственному </a:t>
            </a:r>
            <a:r>
              <a:rPr sz="1400" spc="-5" dirty="0">
                <a:latin typeface="Arial"/>
                <a:cs typeface="Arial"/>
              </a:rPr>
              <a:t>образовательному </a:t>
            </a:r>
            <a:r>
              <a:rPr sz="1400" dirty="0">
                <a:latin typeface="Arial"/>
                <a:cs typeface="Arial"/>
              </a:rPr>
              <a:t>стандарту  высшего </a:t>
            </a:r>
            <a:r>
              <a:rPr sz="1400" spc="-5" dirty="0">
                <a:latin typeface="Arial"/>
                <a:cs typeface="Arial"/>
              </a:rPr>
              <a:t>профессионального образования третьего поколения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методическим   </a:t>
            </a:r>
            <a:r>
              <a:rPr sz="1400" spc="3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требованиям,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97036" y="4200017"/>
            <a:ext cx="94805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заведений,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44598" y="4168013"/>
            <a:ext cx="6888480" cy="131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999"/>
              </a:lnSpc>
              <a:tabLst>
                <a:tab pos="1575435" algn="l"/>
                <a:tab pos="1844675" algn="l"/>
                <a:tab pos="2766695" algn="l"/>
                <a:tab pos="3808729" algn="l"/>
                <a:tab pos="4318635" algn="l"/>
                <a:tab pos="5345430" algn="l"/>
                <a:tab pos="6177280" algn="l"/>
              </a:tabLst>
            </a:pPr>
            <a:r>
              <a:rPr sz="1400" spc="-10" dirty="0">
                <a:latin typeface="Arial"/>
                <a:cs typeface="Arial"/>
              </a:rPr>
              <a:t>п</a:t>
            </a:r>
            <a:r>
              <a:rPr sz="1400" dirty="0">
                <a:latin typeface="Arial"/>
                <a:cs typeface="Arial"/>
              </a:rPr>
              <a:t>ред</a:t>
            </a:r>
            <a:r>
              <a:rPr sz="1400" spc="-10" dirty="0">
                <a:latin typeface="Arial"/>
                <a:cs typeface="Arial"/>
              </a:rPr>
              <a:t>ъя</a:t>
            </a:r>
            <a:r>
              <a:rPr sz="1400" dirty="0">
                <a:latin typeface="Arial"/>
                <a:cs typeface="Arial"/>
              </a:rPr>
              <a:t>вл</a:t>
            </a:r>
            <a:r>
              <a:rPr sz="1400" spc="-10" dirty="0">
                <a:latin typeface="Arial"/>
                <a:cs typeface="Arial"/>
              </a:rPr>
              <a:t>я</a:t>
            </a:r>
            <a:r>
              <a:rPr sz="1400" dirty="0">
                <a:latin typeface="Arial"/>
                <a:cs typeface="Arial"/>
              </a:rPr>
              <a:t>е</a:t>
            </a:r>
            <a:r>
              <a:rPr sz="1400" spc="-10" dirty="0">
                <a:latin typeface="Arial"/>
                <a:cs typeface="Arial"/>
              </a:rPr>
              <a:t>м</a:t>
            </a:r>
            <a:r>
              <a:rPr sz="1400" dirty="0">
                <a:latin typeface="Arial"/>
                <a:cs typeface="Arial"/>
              </a:rPr>
              <a:t>ым	к	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чебным	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здани</a:t>
            </a:r>
            <a:r>
              <a:rPr sz="1400" spc="-10" dirty="0">
                <a:latin typeface="Arial"/>
                <a:cs typeface="Arial"/>
              </a:rPr>
              <a:t>ям</a:t>
            </a:r>
            <a:r>
              <a:rPr sz="1400" dirty="0">
                <a:latin typeface="Arial"/>
                <a:cs typeface="Arial"/>
              </a:rPr>
              <a:t>.	Д</a:t>
            </a:r>
            <a:r>
              <a:rPr sz="1400" spc="-10" dirty="0">
                <a:latin typeface="Arial"/>
                <a:cs typeface="Arial"/>
              </a:rPr>
              <a:t>л</a:t>
            </a:r>
            <a:r>
              <a:rPr sz="1400" dirty="0">
                <a:latin typeface="Arial"/>
                <a:cs typeface="Arial"/>
              </a:rPr>
              <a:t>я	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ден</a:t>
            </a:r>
            <a:r>
              <a:rPr sz="1400" spc="5" dirty="0">
                <a:latin typeface="Arial"/>
                <a:cs typeface="Arial"/>
              </a:rPr>
              <a:t>т</a:t>
            </a:r>
            <a:r>
              <a:rPr sz="1400" dirty="0">
                <a:latin typeface="Arial"/>
                <a:cs typeface="Arial"/>
              </a:rPr>
              <a:t>ов	в</a:t>
            </a:r>
            <a:r>
              <a:rPr sz="1400" spc="-20" dirty="0">
                <a:latin typeface="Arial"/>
                <a:cs typeface="Arial"/>
              </a:rPr>
              <a:t>ы</a:t>
            </a:r>
            <a:r>
              <a:rPr sz="1400" dirty="0">
                <a:latin typeface="Arial"/>
                <a:cs typeface="Arial"/>
              </a:rPr>
              <a:t>сш</a:t>
            </a:r>
            <a:r>
              <a:rPr sz="1400" spc="-2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х	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чебн</a:t>
            </a:r>
            <a:r>
              <a:rPr sz="1400" spc="5" dirty="0">
                <a:latin typeface="Arial"/>
                <a:cs typeface="Arial"/>
              </a:rPr>
              <a:t>ы</a:t>
            </a:r>
            <a:r>
              <a:rPr sz="1400" dirty="0">
                <a:latin typeface="Arial"/>
                <a:cs typeface="Arial"/>
              </a:rPr>
              <a:t>х  </a:t>
            </a:r>
            <a:r>
              <a:rPr sz="1400" spc="-5" dirty="0">
                <a:latin typeface="Arial"/>
                <a:cs typeface="Arial"/>
              </a:rPr>
              <a:t>обучающихся по инженерно-техническим направлениям </a:t>
            </a:r>
            <a:r>
              <a:rPr sz="1400" dirty="0">
                <a:latin typeface="Arial"/>
                <a:cs typeface="Arial"/>
              </a:rPr>
              <a:t>и</a:t>
            </a:r>
            <a:r>
              <a:rPr sz="1400" spc="1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специальностям.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400" b="1" dirty="0">
                <a:latin typeface="Arial"/>
                <a:cs typeface="Arial"/>
              </a:rPr>
              <a:t>Имеются </a:t>
            </a:r>
            <a:r>
              <a:rPr sz="1400" b="1" spc="-5" dirty="0">
                <a:latin typeface="Arial"/>
                <a:cs typeface="Arial"/>
              </a:rPr>
              <a:t>экземпляры </a:t>
            </a:r>
            <a:r>
              <a:rPr sz="1400" b="1" dirty="0">
                <a:latin typeface="Arial"/>
                <a:cs typeface="Arial"/>
              </a:rPr>
              <a:t>в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отделах: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400" dirty="0">
                <a:latin typeface="Arial"/>
                <a:cs typeface="Arial"/>
              </a:rPr>
              <a:t>ХР (1 </a:t>
            </a:r>
            <a:r>
              <a:rPr sz="1400" spc="-5" dirty="0">
                <a:latin typeface="Arial"/>
                <a:cs typeface="Arial"/>
              </a:rPr>
              <a:t>зд. КНИТУ-КАИ, ул. </a:t>
            </a:r>
            <a:r>
              <a:rPr sz="1400" spc="-10" dirty="0">
                <a:latin typeface="Arial"/>
                <a:cs typeface="Arial"/>
              </a:rPr>
              <a:t>К. </a:t>
            </a:r>
            <a:r>
              <a:rPr sz="1400" spc="-5" dirty="0">
                <a:latin typeface="Arial"/>
                <a:cs typeface="Arial"/>
              </a:rPr>
              <a:t>Маркса,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10)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400" dirty="0">
                <a:latin typeface="Arial"/>
                <a:cs typeface="Arial"/>
              </a:rPr>
              <a:t>ч/з5 (8 </a:t>
            </a:r>
            <a:r>
              <a:rPr sz="1400" spc="-5" dirty="0">
                <a:latin typeface="Arial"/>
                <a:cs typeface="Arial"/>
              </a:rPr>
              <a:t>зд. КНИТУ-КАИ, ул. </a:t>
            </a:r>
            <a:r>
              <a:rPr sz="1400" dirty="0">
                <a:latin typeface="Arial"/>
                <a:cs typeface="Arial"/>
              </a:rPr>
              <a:t>Четаева,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18а)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3854" y="628586"/>
            <a:ext cx="1247609" cy="18204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8500" y="563245"/>
            <a:ext cx="1227455" cy="1800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2416" y="557149"/>
            <a:ext cx="1238250" cy="1811020"/>
          </a:xfrm>
          <a:custGeom>
            <a:avLst/>
            <a:gdLst/>
            <a:ahLst/>
            <a:cxnLst/>
            <a:rect l="l" t="t" r="r" b="b"/>
            <a:pathLst>
              <a:path w="1238250" h="1811020">
                <a:moveTo>
                  <a:pt x="0" y="1810893"/>
                </a:moveTo>
                <a:lnTo>
                  <a:pt x="1238084" y="1810893"/>
                </a:lnTo>
                <a:lnTo>
                  <a:pt x="1238084" y="0"/>
                </a:lnTo>
                <a:lnTo>
                  <a:pt x="0" y="0"/>
                </a:lnTo>
                <a:lnTo>
                  <a:pt x="0" y="181089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10452100" y="0"/>
            <a:ext cx="241300" cy="619373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4598" y="410250"/>
            <a:ext cx="8006715" cy="5071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15">
              <a:lnSpc>
                <a:spcPct val="115100"/>
              </a:lnSpc>
              <a:tabLst>
                <a:tab pos="6402070" algn="l"/>
              </a:tabLst>
            </a:pPr>
            <a:r>
              <a:rPr sz="1400" b="1" dirty="0">
                <a:latin typeface="Arial"/>
                <a:cs typeface="Arial"/>
              </a:rPr>
              <a:t>Каракеян, </a:t>
            </a:r>
            <a:r>
              <a:rPr sz="1400" b="1" spc="-5" dirty="0">
                <a:latin typeface="Arial"/>
                <a:cs typeface="Arial"/>
              </a:rPr>
              <a:t>Валерий Иванович. </a:t>
            </a:r>
            <a:r>
              <a:rPr sz="1400" spc="-5" dirty="0">
                <a:latin typeface="Arial"/>
                <a:cs typeface="Arial"/>
              </a:rPr>
              <a:t>Экономика природопользования</a:t>
            </a:r>
            <a:r>
              <a:rPr sz="1400" spc="2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учебник	для студ. вузов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/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В. </a:t>
            </a:r>
            <a:r>
              <a:rPr sz="1400" dirty="0">
                <a:latin typeface="Arial"/>
                <a:cs typeface="Arial"/>
              </a:rPr>
              <a:t> И. </a:t>
            </a:r>
            <a:r>
              <a:rPr sz="1400" spc="-5" dirty="0">
                <a:latin typeface="Arial"/>
                <a:cs typeface="Arial"/>
              </a:rPr>
              <a:t>Каракеян.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10" dirty="0">
                <a:latin typeface="Arial"/>
                <a:cs typeface="Arial"/>
              </a:rPr>
              <a:t>М.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Юрайт, 2014.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576 </a:t>
            </a:r>
            <a:r>
              <a:rPr sz="1400" dirty="0">
                <a:latin typeface="Arial"/>
                <a:cs typeface="Arial"/>
              </a:rPr>
              <a:t>с. - </a:t>
            </a:r>
            <a:r>
              <a:rPr sz="1400" spc="-5" dirty="0">
                <a:latin typeface="Arial"/>
                <a:cs typeface="Arial"/>
              </a:rPr>
              <a:t>(Бакалавр). </a:t>
            </a:r>
            <a:r>
              <a:rPr sz="1400" dirty="0">
                <a:latin typeface="Arial"/>
                <a:cs typeface="Arial"/>
              </a:rPr>
              <a:t>- ISBN </a:t>
            </a:r>
            <a:r>
              <a:rPr sz="1400" spc="-5" dirty="0">
                <a:latin typeface="Arial"/>
                <a:cs typeface="Arial"/>
              </a:rPr>
              <a:t>978-5-9916-1617-1(Изд-во  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Юрайт).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250"/>
              </a:spcBef>
            </a:pP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ISBN 978-5-9692-1290-9 (ИД Юрайт)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501.49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р.</a:t>
            </a: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ct val="114999"/>
              </a:lnSpc>
              <a:spcBef>
                <a:spcPts val="600"/>
              </a:spcBef>
            </a:pPr>
            <a:r>
              <a:rPr sz="1400" b="1" spc="-5" dirty="0">
                <a:latin typeface="Arial"/>
                <a:cs typeface="Arial"/>
              </a:rPr>
              <a:t>Аннотация: </a:t>
            </a:r>
            <a:r>
              <a:rPr sz="1400" spc="-5" dirty="0">
                <a:latin typeface="Arial"/>
                <a:cs typeface="Arial"/>
              </a:rPr>
              <a:t>Рассмотрены общетеоретические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практические </a:t>
            </a:r>
            <a:r>
              <a:rPr sz="1400" dirty="0">
                <a:latin typeface="Arial"/>
                <a:cs typeface="Arial"/>
              </a:rPr>
              <a:t>вопросы </a:t>
            </a:r>
            <a:r>
              <a:rPr sz="1400" spc="-5" dirty="0">
                <a:latin typeface="Arial"/>
                <a:cs typeface="Arial"/>
              </a:rPr>
              <a:t>экономики  природопользования, современные подходы </a:t>
            </a:r>
            <a:r>
              <a:rPr sz="1400" dirty="0">
                <a:latin typeface="Arial"/>
                <a:cs typeface="Arial"/>
              </a:rPr>
              <a:t>к экологизации </a:t>
            </a:r>
            <a:r>
              <a:rPr sz="1400" spc="-5" dirty="0">
                <a:latin typeface="Arial"/>
                <a:cs typeface="Arial"/>
              </a:rPr>
              <a:t>экономики, включая вопросы  устойчивого развития. Показаны причины возникновения экологического кризиса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5" dirty="0">
                <a:latin typeface="Arial"/>
                <a:cs typeface="Arial"/>
              </a:rPr>
              <a:t>принципиальные </a:t>
            </a:r>
            <a:r>
              <a:rPr sz="1400" spc="-10" dirty="0">
                <a:latin typeface="Arial"/>
                <a:cs typeface="Arial"/>
              </a:rPr>
              <a:t>пути </a:t>
            </a:r>
            <a:r>
              <a:rPr sz="1400" dirty="0">
                <a:latin typeface="Arial"/>
                <a:cs typeface="Arial"/>
              </a:rPr>
              <a:t>его преодоления </a:t>
            </a:r>
            <a:r>
              <a:rPr sz="1400" spc="-5" dirty="0">
                <a:latin typeface="Arial"/>
                <a:cs typeface="Arial"/>
              </a:rPr>
              <a:t>средствами научно-технических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5" dirty="0">
                <a:latin typeface="Arial"/>
                <a:cs typeface="Arial"/>
              </a:rPr>
              <a:t>экономико-управленческих методов. Приведены способы решения </a:t>
            </a:r>
            <a:r>
              <a:rPr sz="1400" dirty="0">
                <a:latin typeface="Arial"/>
                <a:cs typeface="Arial"/>
              </a:rPr>
              <a:t>проблем </a:t>
            </a:r>
            <a:r>
              <a:rPr sz="1400" spc="-5" dirty="0">
                <a:latin typeface="Arial"/>
                <a:cs typeface="Arial"/>
              </a:rPr>
              <a:t>экономики  природопользования </a:t>
            </a:r>
            <a:r>
              <a:rPr sz="1400" dirty="0">
                <a:latin typeface="Arial"/>
                <a:cs typeface="Arial"/>
              </a:rPr>
              <a:t>с </a:t>
            </a:r>
            <a:r>
              <a:rPr sz="1400" spc="-5" dirty="0">
                <a:latin typeface="Arial"/>
                <a:cs typeface="Arial"/>
              </a:rPr>
              <a:t>применением экономико-математических моделей. Проанализированы  нормативно-правовая </a:t>
            </a:r>
            <a:r>
              <a:rPr sz="1400" dirty="0">
                <a:latin typeface="Arial"/>
                <a:cs typeface="Arial"/>
              </a:rPr>
              <a:t>база </a:t>
            </a:r>
            <a:r>
              <a:rPr sz="1400" spc="-5" dirty="0">
                <a:latin typeface="Arial"/>
                <a:cs typeface="Arial"/>
              </a:rPr>
              <a:t>рационального природопользования, экономический </a:t>
            </a:r>
            <a:r>
              <a:rPr sz="1400" dirty="0">
                <a:latin typeface="Arial"/>
                <a:cs typeface="Arial"/>
              </a:rPr>
              <a:t>н </a:t>
            </a:r>
            <a:r>
              <a:rPr sz="1400" spc="-5" dirty="0">
                <a:latin typeface="Arial"/>
                <a:cs typeface="Arial"/>
              </a:rPr>
              <a:t>финансовый  механизмы, </a:t>
            </a:r>
            <a:r>
              <a:rPr sz="1400" dirty="0">
                <a:latin typeface="Arial"/>
                <a:cs typeface="Arial"/>
              </a:rPr>
              <a:t>а </a:t>
            </a:r>
            <a:r>
              <a:rPr sz="1400" spc="-5" dirty="0">
                <a:latin typeface="Arial"/>
                <a:cs typeface="Arial"/>
              </a:rPr>
              <a:t>также современные инструменты повышения </a:t>
            </a:r>
            <a:r>
              <a:rPr sz="1400" dirty="0">
                <a:latin typeface="Arial"/>
                <a:cs typeface="Arial"/>
              </a:rPr>
              <a:t>экологической эффективности  </a:t>
            </a:r>
            <a:r>
              <a:rPr sz="1400" spc="-5" dirty="0">
                <a:latin typeface="Arial"/>
                <a:cs typeface="Arial"/>
              </a:rPr>
              <a:t>производства. Особое внимание уделено анализу </a:t>
            </a:r>
            <a:r>
              <a:rPr sz="1400" dirty="0">
                <a:latin typeface="Arial"/>
                <a:cs typeface="Arial"/>
              </a:rPr>
              <a:t>современных </a:t>
            </a:r>
            <a:r>
              <a:rPr sz="1400" spc="-5" dirty="0">
                <a:latin typeface="Arial"/>
                <a:cs typeface="Arial"/>
              </a:rPr>
              <a:t>методов экологизации </a:t>
            </a:r>
            <a:r>
              <a:rPr sz="1400" dirty="0">
                <a:latin typeface="Arial"/>
                <a:cs typeface="Arial"/>
              </a:rPr>
              <a:t>на  </a:t>
            </a:r>
            <a:r>
              <a:rPr sz="1400" spc="-5" dirty="0">
                <a:latin typeface="Arial"/>
                <a:cs typeface="Arial"/>
              </a:rPr>
              <a:t>микроэкономическом уровне, нацеленных па снижение природоемкости производств.  Соответствует </a:t>
            </a:r>
            <a:r>
              <a:rPr sz="1400" dirty="0">
                <a:latin typeface="Arial"/>
                <a:cs typeface="Arial"/>
              </a:rPr>
              <a:t>Федеральному </a:t>
            </a:r>
            <a:r>
              <a:rPr sz="1400" spc="-5" dirty="0">
                <a:latin typeface="Arial"/>
                <a:cs typeface="Arial"/>
              </a:rPr>
              <a:t>государственному образовательному стандарту </a:t>
            </a:r>
            <a:r>
              <a:rPr sz="1400" dirty="0">
                <a:latin typeface="Arial"/>
                <a:cs typeface="Arial"/>
              </a:rPr>
              <a:t>ВПО </a:t>
            </a:r>
            <a:r>
              <a:rPr sz="1400" spc="-5" dirty="0">
                <a:latin typeface="Arial"/>
                <a:cs typeface="Arial"/>
              </a:rPr>
              <a:t>третьего  поколения. Для </a:t>
            </a:r>
            <a:r>
              <a:rPr sz="1400" dirty="0">
                <a:latin typeface="Arial"/>
                <a:cs typeface="Arial"/>
              </a:rPr>
              <a:t>студенте в </a:t>
            </a:r>
            <a:r>
              <a:rPr sz="1400" spc="-5" dirty="0">
                <a:latin typeface="Arial"/>
                <a:cs typeface="Arial"/>
              </a:rPr>
              <a:t>экономических вузов, </a:t>
            </a:r>
            <a:r>
              <a:rPr sz="1400" dirty="0">
                <a:latin typeface="Arial"/>
                <a:cs typeface="Arial"/>
              </a:rPr>
              <a:t>а также </a:t>
            </a:r>
            <a:r>
              <a:rPr sz="1400" spc="-5" dirty="0">
                <a:latin typeface="Arial"/>
                <a:cs typeface="Arial"/>
              </a:rPr>
              <a:t>специалистов, работающих </a:t>
            </a:r>
            <a:r>
              <a:rPr sz="1400" dirty="0">
                <a:latin typeface="Arial"/>
                <a:cs typeface="Arial"/>
              </a:rPr>
              <a:t>а  </a:t>
            </a:r>
            <a:r>
              <a:rPr sz="1400" spc="-5" dirty="0">
                <a:latin typeface="Arial"/>
                <a:cs typeface="Arial"/>
              </a:rPr>
              <a:t>природоохранных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областях.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850"/>
              </a:spcBef>
            </a:pPr>
            <a:r>
              <a:rPr sz="1400" b="1" dirty="0">
                <a:latin typeface="Arial"/>
                <a:cs typeface="Arial"/>
              </a:rPr>
              <a:t>Имеются </a:t>
            </a:r>
            <a:r>
              <a:rPr sz="1400" b="1" spc="-5" dirty="0">
                <a:latin typeface="Arial"/>
                <a:cs typeface="Arial"/>
              </a:rPr>
              <a:t>экземпляры </a:t>
            </a:r>
            <a:r>
              <a:rPr sz="1400" b="1" dirty="0">
                <a:latin typeface="Arial"/>
                <a:cs typeface="Arial"/>
              </a:rPr>
              <a:t>в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отделах: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250"/>
              </a:spcBef>
            </a:pPr>
            <a:r>
              <a:rPr sz="1400" dirty="0">
                <a:latin typeface="Arial"/>
                <a:cs typeface="Arial"/>
              </a:rPr>
              <a:t>ХР (1 </a:t>
            </a:r>
            <a:r>
              <a:rPr sz="1400" spc="-5" dirty="0">
                <a:latin typeface="Arial"/>
                <a:cs typeface="Arial"/>
              </a:rPr>
              <a:t>зд. КНИТУ-КАИ, ул. </a:t>
            </a:r>
            <a:r>
              <a:rPr sz="1400" spc="-10" dirty="0">
                <a:latin typeface="Arial"/>
                <a:cs typeface="Arial"/>
              </a:rPr>
              <a:t>К. </a:t>
            </a:r>
            <a:r>
              <a:rPr sz="1400" spc="-5" dirty="0">
                <a:latin typeface="Arial"/>
                <a:cs typeface="Arial"/>
              </a:rPr>
              <a:t>Маркса,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10)</a:t>
            </a:r>
            <a:endParaRPr sz="1400">
              <a:latin typeface="Arial"/>
              <a:cs typeface="Arial"/>
            </a:endParaRPr>
          </a:p>
          <a:p>
            <a:pPr marL="12700" marR="4571365">
              <a:lnSpc>
                <a:spcPct val="114999"/>
              </a:lnSpc>
            </a:pPr>
            <a:r>
              <a:rPr sz="1400" dirty="0">
                <a:latin typeface="Arial"/>
                <a:cs typeface="Arial"/>
              </a:rPr>
              <a:t>ч/з5 (8 </a:t>
            </a:r>
            <a:r>
              <a:rPr sz="1400" spc="-5" dirty="0">
                <a:latin typeface="Arial"/>
                <a:cs typeface="Arial"/>
              </a:rPr>
              <a:t>зд. КНИТУ-КАИ, ул. </a:t>
            </a:r>
            <a:r>
              <a:rPr sz="1400" dirty="0">
                <a:latin typeface="Arial"/>
                <a:cs typeface="Arial"/>
              </a:rPr>
              <a:t>Четаева, 18а)  ч/з1 (1 </a:t>
            </a:r>
            <a:r>
              <a:rPr sz="1400" spc="-5" dirty="0">
                <a:latin typeface="Arial"/>
                <a:cs typeface="Arial"/>
              </a:rPr>
              <a:t>зд. КНИТУ-КАИ, ул. </a:t>
            </a:r>
            <a:r>
              <a:rPr sz="1400" dirty="0">
                <a:latin typeface="Arial"/>
                <a:cs typeface="Arial"/>
              </a:rPr>
              <a:t>К. </a:t>
            </a:r>
            <a:r>
              <a:rPr sz="1400" spc="-5" dirty="0">
                <a:latin typeface="Arial"/>
                <a:cs typeface="Arial"/>
              </a:rPr>
              <a:t>Маркса,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10)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3386" y="874331"/>
            <a:ext cx="1141577" cy="18204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8019" y="808990"/>
            <a:ext cx="1121410" cy="1800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1949" y="802894"/>
            <a:ext cx="1132205" cy="1811020"/>
          </a:xfrm>
          <a:custGeom>
            <a:avLst/>
            <a:gdLst/>
            <a:ahLst/>
            <a:cxnLst/>
            <a:rect l="l" t="t" r="r" b="b"/>
            <a:pathLst>
              <a:path w="1132205" h="1811020">
                <a:moveTo>
                  <a:pt x="0" y="1810893"/>
                </a:moveTo>
                <a:lnTo>
                  <a:pt x="1132052" y="1810893"/>
                </a:lnTo>
                <a:lnTo>
                  <a:pt x="1132052" y="0"/>
                </a:lnTo>
                <a:lnTo>
                  <a:pt x="0" y="0"/>
                </a:lnTo>
                <a:lnTo>
                  <a:pt x="0" y="181089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10452100" y="0"/>
            <a:ext cx="241300" cy="619373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4598" y="456671"/>
            <a:ext cx="8006715" cy="6390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86200"/>
              </a:lnSpc>
            </a:pPr>
            <a:r>
              <a:rPr sz="1400" b="1" spc="-5" dirty="0">
                <a:latin typeface="Arial"/>
                <a:cs typeface="Arial"/>
              </a:rPr>
              <a:t>Константинов, Владимир </a:t>
            </a:r>
            <a:r>
              <a:rPr sz="1400" b="1" dirty="0">
                <a:latin typeface="Arial"/>
                <a:cs typeface="Arial"/>
              </a:rPr>
              <a:t>Михайлович. </a:t>
            </a:r>
            <a:r>
              <a:rPr sz="1400" spc="-5" dirty="0">
                <a:latin typeface="Arial"/>
                <a:cs typeface="Arial"/>
              </a:rPr>
              <a:t>Биология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учебник для студ. учрежд. </a:t>
            </a:r>
            <a:r>
              <a:rPr sz="1400" dirty="0">
                <a:latin typeface="Arial"/>
                <a:cs typeface="Arial"/>
              </a:rPr>
              <a:t>сред. </a:t>
            </a:r>
            <a:r>
              <a:rPr sz="1400" spc="-5" dirty="0">
                <a:latin typeface="Arial"/>
                <a:cs typeface="Arial"/>
              </a:rPr>
              <a:t>проф.  обр-ния </a:t>
            </a:r>
            <a:r>
              <a:rPr sz="1400" dirty="0">
                <a:latin typeface="Arial"/>
                <a:cs typeface="Arial"/>
              </a:rPr>
              <a:t>/ В. </a:t>
            </a:r>
            <a:r>
              <a:rPr sz="1400" spc="-5" dirty="0">
                <a:latin typeface="Arial"/>
                <a:cs typeface="Arial"/>
              </a:rPr>
              <a:t>М. Константинов </a:t>
            </a:r>
            <a:r>
              <a:rPr sz="1400" dirty="0">
                <a:latin typeface="Arial"/>
                <a:cs typeface="Arial"/>
              </a:rPr>
              <a:t>, </a:t>
            </a:r>
            <a:r>
              <a:rPr sz="1400" spc="-10" dirty="0">
                <a:latin typeface="Arial"/>
                <a:cs typeface="Arial"/>
              </a:rPr>
              <a:t>А. </a:t>
            </a:r>
            <a:r>
              <a:rPr sz="1400" spc="-5" dirty="0">
                <a:latin typeface="Arial"/>
                <a:cs typeface="Arial"/>
              </a:rPr>
              <a:t>Г. </a:t>
            </a:r>
            <a:r>
              <a:rPr sz="1400" dirty="0">
                <a:latin typeface="Arial"/>
                <a:cs typeface="Arial"/>
              </a:rPr>
              <a:t>Резанов, Е. </a:t>
            </a:r>
            <a:r>
              <a:rPr sz="1400" spc="-10" dirty="0">
                <a:latin typeface="Arial"/>
                <a:cs typeface="Arial"/>
              </a:rPr>
              <a:t>О. </a:t>
            </a:r>
            <a:r>
              <a:rPr sz="1400" spc="-5" dirty="0">
                <a:latin typeface="Arial"/>
                <a:cs typeface="Arial"/>
              </a:rPr>
              <a:t>Фадеева </a:t>
            </a:r>
            <a:r>
              <a:rPr sz="1400" dirty="0">
                <a:latin typeface="Arial"/>
                <a:cs typeface="Arial"/>
              </a:rPr>
              <a:t>; </a:t>
            </a:r>
            <a:r>
              <a:rPr sz="1400" spc="-5" dirty="0">
                <a:latin typeface="Arial"/>
                <a:cs typeface="Arial"/>
              </a:rPr>
              <a:t>под ред. </a:t>
            </a:r>
            <a:r>
              <a:rPr sz="1400" spc="-10" dirty="0">
                <a:latin typeface="Arial"/>
                <a:cs typeface="Arial"/>
              </a:rPr>
              <a:t>В. М. </a:t>
            </a:r>
            <a:r>
              <a:rPr sz="1400" spc="-5" dirty="0">
                <a:latin typeface="Arial"/>
                <a:cs typeface="Arial"/>
              </a:rPr>
              <a:t>Константинова </a:t>
            </a:r>
            <a:r>
              <a:rPr sz="1400" dirty="0">
                <a:latin typeface="Arial"/>
                <a:cs typeface="Arial"/>
              </a:rPr>
              <a:t>. -  8-е </a:t>
            </a:r>
            <a:r>
              <a:rPr sz="1400" spc="-5" dirty="0">
                <a:latin typeface="Arial"/>
                <a:cs typeface="Arial"/>
              </a:rPr>
              <a:t>изд., стер.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М.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Академия, 2014. </a:t>
            </a:r>
            <a:r>
              <a:rPr sz="1400" dirty="0">
                <a:latin typeface="Arial"/>
                <a:cs typeface="Arial"/>
              </a:rPr>
              <a:t>- 320 с. - </a:t>
            </a:r>
            <a:r>
              <a:rPr sz="1400" spc="-5" dirty="0">
                <a:latin typeface="Arial"/>
                <a:cs typeface="Arial"/>
              </a:rPr>
              <a:t>(Профессиональное образование)  (Общеобразовательные дисциплины). </a:t>
            </a:r>
            <a:r>
              <a:rPr sz="1400" dirty="0">
                <a:latin typeface="Arial"/>
                <a:cs typeface="Arial"/>
              </a:rPr>
              <a:t>- ISBN </a:t>
            </a:r>
            <a:r>
              <a:rPr sz="1400" spc="-5" dirty="0">
                <a:latin typeface="Arial"/>
                <a:cs typeface="Arial"/>
              </a:rPr>
              <a:t>978-5-4468-0779-6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633.60</a:t>
            </a:r>
            <a:r>
              <a:rPr sz="1400" spc="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р.</a:t>
            </a:r>
            <a:endParaRPr sz="1400">
              <a:latin typeface="Arial"/>
              <a:cs typeface="Arial"/>
            </a:endParaRPr>
          </a:p>
          <a:p>
            <a:pPr marL="12700" marR="6350" algn="just">
              <a:lnSpc>
                <a:spcPct val="86200"/>
              </a:lnSpc>
              <a:spcBef>
                <a:spcPts val="600"/>
              </a:spcBef>
              <a:tabLst>
                <a:tab pos="4368800" algn="l"/>
              </a:tabLst>
            </a:pPr>
            <a:r>
              <a:rPr sz="1400" b="1" spc="-5" dirty="0">
                <a:latin typeface="Arial"/>
                <a:cs typeface="Arial"/>
              </a:rPr>
              <a:t>Аннотация: </a:t>
            </a:r>
            <a:r>
              <a:rPr sz="1400" dirty="0">
                <a:latin typeface="Arial"/>
                <a:cs typeface="Arial"/>
              </a:rPr>
              <a:t>Учебник </a:t>
            </a:r>
            <a:r>
              <a:rPr sz="1400" spc="-5" dirty="0">
                <a:latin typeface="Arial"/>
                <a:cs typeface="Arial"/>
              </a:rPr>
              <a:t>посвящен общим </a:t>
            </a:r>
            <a:r>
              <a:rPr sz="1400" dirty="0">
                <a:latin typeface="Arial"/>
                <a:cs typeface="Arial"/>
              </a:rPr>
              <a:t>вопросам </a:t>
            </a:r>
            <a:r>
              <a:rPr sz="1400" spc="-5" dirty="0">
                <a:latin typeface="Arial"/>
                <a:cs typeface="Arial"/>
              </a:rPr>
              <a:t>современной биологии. </a:t>
            </a:r>
            <a:r>
              <a:rPr sz="1400" dirty="0">
                <a:latin typeface="Arial"/>
                <a:cs typeface="Arial"/>
              </a:rPr>
              <a:t>В нем </a:t>
            </a:r>
            <a:r>
              <a:rPr sz="1400" spc="-5" dirty="0">
                <a:latin typeface="Arial"/>
                <a:cs typeface="Arial"/>
              </a:rPr>
              <a:t>приведены  </a:t>
            </a:r>
            <a:r>
              <a:rPr sz="1400" dirty="0">
                <a:latin typeface="Arial"/>
                <a:cs typeface="Arial"/>
              </a:rPr>
              <a:t>основные </a:t>
            </a:r>
            <a:r>
              <a:rPr sz="1400" spc="-5" dirty="0">
                <a:latin typeface="Arial"/>
                <a:cs typeface="Arial"/>
              </a:rPr>
              <a:t>сведения </a:t>
            </a:r>
            <a:r>
              <a:rPr sz="1400" dirty="0">
                <a:latin typeface="Arial"/>
                <a:cs typeface="Arial"/>
              </a:rPr>
              <a:t>о </a:t>
            </a:r>
            <a:r>
              <a:rPr sz="1400" spc="-5" dirty="0">
                <a:latin typeface="Arial"/>
                <a:cs typeface="Arial"/>
              </a:rPr>
              <a:t>структуре </a:t>
            </a:r>
            <a:r>
              <a:rPr sz="1400" dirty="0">
                <a:latin typeface="Arial"/>
                <a:cs typeface="Arial"/>
              </a:rPr>
              <a:t>живой </a:t>
            </a:r>
            <a:r>
              <a:rPr sz="1400" spc="-5" dirty="0">
                <a:latin typeface="Arial"/>
                <a:cs typeface="Arial"/>
              </a:rPr>
              <a:t>материи </a:t>
            </a:r>
            <a:r>
              <a:rPr sz="1400" dirty="0">
                <a:latin typeface="Arial"/>
                <a:cs typeface="Arial"/>
              </a:rPr>
              <a:t>и общие </a:t>
            </a:r>
            <a:r>
              <a:rPr sz="1400" spc="-5" dirty="0">
                <a:latin typeface="Arial"/>
                <a:cs typeface="Arial"/>
              </a:rPr>
              <a:t>законы </a:t>
            </a:r>
            <a:r>
              <a:rPr sz="1400" dirty="0">
                <a:latin typeface="Arial"/>
                <a:cs typeface="Arial"/>
              </a:rPr>
              <a:t>ее </a:t>
            </a:r>
            <a:r>
              <a:rPr sz="1400" spc="-5" dirty="0">
                <a:latin typeface="Arial"/>
                <a:cs typeface="Arial"/>
              </a:rPr>
              <a:t>функционирования.  </a:t>
            </a:r>
            <a:r>
              <a:rPr sz="1400" dirty="0">
                <a:latin typeface="Arial"/>
                <a:cs typeface="Arial"/>
              </a:rPr>
              <a:t>Изложены </a:t>
            </a:r>
            <a:r>
              <a:rPr sz="1400" spc="-5" dirty="0">
                <a:latin typeface="Arial"/>
                <a:cs typeface="Arial"/>
              </a:rPr>
              <a:t>темы учебного курса: происхождение, эволюция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многообразие жизни </a:t>
            </a: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Земле.  Показаны взаимосвязи между организмами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условиями </a:t>
            </a:r>
            <a:r>
              <a:rPr sz="1400" dirty="0">
                <a:latin typeface="Arial"/>
                <a:cs typeface="Arial"/>
              </a:rPr>
              <a:t>их </a:t>
            </a:r>
            <a:r>
              <a:rPr sz="1400" spc="-5" dirty="0">
                <a:latin typeface="Arial"/>
                <a:cs typeface="Arial"/>
              </a:rPr>
              <a:t>существования, закономерности  устойчивости     экологических   </a:t>
            </a:r>
            <a:r>
              <a:rPr sz="1400" spc="3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систем.	Для     </a:t>
            </a:r>
            <a:r>
              <a:rPr sz="1400" dirty="0">
                <a:latin typeface="Arial"/>
                <a:cs typeface="Arial"/>
              </a:rPr>
              <a:t>студентов   </a:t>
            </a:r>
            <a:r>
              <a:rPr sz="1400" spc="254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учреждений   </a:t>
            </a:r>
            <a:r>
              <a:rPr sz="1400" spc="3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среднего 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профессионального образования по профессиям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специальностям технического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5" dirty="0">
                <a:latin typeface="Arial"/>
                <a:cs typeface="Arial"/>
              </a:rPr>
              <a:t>естественно-научного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профилей.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ts val="1565"/>
              </a:lnSpc>
              <a:spcBef>
                <a:spcPts val="370"/>
              </a:spcBef>
            </a:pPr>
            <a:r>
              <a:rPr sz="1400" b="1" dirty="0">
                <a:latin typeface="Arial"/>
                <a:cs typeface="Arial"/>
              </a:rPr>
              <a:t>Имеются </a:t>
            </a:r>
            <a:r>
              <a:rPr sz="1400" b="1" spc="-5" dirty="0">
                <a:latin typeface="Arial"/>
                <a:cs typeface="Arial"/>
              </a:rPr>
              <a:t>экземпляры </a:t>
            </a:r>
            <a:r>
              <a:rPr sz="1400" b="1" dirty="0">
                <a:latin typeface="Arial"/>
                <a:cs typeface="Arial"/>
              </a:rPr>
              <a:t>в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отделах: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ts val="1450"/>
              </a:lnSpc>
            </a:pPr>
            <a:r>
              <a:rPr sz="1400" dirty="0">
                <a:latin typeface="Arial"/>
                <a:cs typeface="Arial"/>
              </a:rPr>
              <a:t>ХР (1 </a:t>
            </a:r>
            <a:r>
              <a:rPr sz="1400" spc="-5" dirty="0">
                <a:latin typeface="Arial"/>
                <a:cs typeface="Arial"/>
              </a:rPr>
              <a:t>зд. КНИТУ-КАИ, ул. </a:t>
            </a:r>
            <a:r>
              <a:rPr sz="1400" spc="-10" dirty="0">
                <a:latin typeface="Arial"/>
                <a:cs typeface="Arial"/>
              </a:rPr>
              <a:t>К. </a:t>
            </a:r>
            <a:r>
              <a:rPr sz="1400" spc="-5" dirty="0">
                <a:latin typeface="Arial"/>
                <a:cs typeface="Arial"/>
              </a:rPr>
              <a:t>Маркса,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10)</a:t>
            </a:r>
            <a:endParaRPr sz="1400">
              <a:latin typeface="Arial"/>
              <a:cs typeface="Arial"/>
            </a:endParaRPr>
          </a:p>
          <a:p>
            <a:pPr marL="12700" marR="4571365">
              <a:lnSpc>
                <a:spcPts val="1440"/>
              </a:lnSpc>
              <a:spcBef>
                <a:spcPts val="130"/>
              </a:spcBef>
            </a:pPr>
            <a:r>
              <a:rPr sz="1400" dirty="0">
                <a:latin typeface="Arial"/>
                <a:cs typeface="Arial"/>
              </a:rPr>
              <a:t>ч/з5 (8 </a:t>
            </a:r>
            <a:r>
              <a:rPr sz="1400" spc="-5" dirty="0">
                <a:latin typeface="Arial"/>
                <a:cs typeface="Arial"/>
              </a:rPr>
              <a:t>зд. КНИТУ-КАИ, ул. </a:t>
            </a:r>
            <a:r>
              <a:rPr sz="1400" dirty="0">
                <a:latin typeface="Arial"/>
                <a:cs typeface="Arial"/>
              </a:rPr>
              <a:t>Четаева, 18а)  ч/з1 (1 </a:t>
            </a:r>
            <a:r>
              <a:rPr sz="1400" spc="-5" dirty="0">
                <a:latin typeface="Arial"/>
                <a:cs typeface="Arial"/>
              </a:rPr>
              <a:t>зд. КНИТУ-КАИ, ул. </a:t>
            </a:r>
            <a:r>
              <a:rPr sz="1400" dirty="0">
                <a:latin typeface="Arial"/>
                <a:cs typeface="Arial"/>
              </a:rPr>
              <a:t>К. </a:t>
            </a:r>
            <a:r>
              <a:rPr sz="1400" spc="-5" dirty="0">
                <a:latin typeface="Arial"/>
                <a:cs typeface="Arial"/>
              </a:rPr>
              <a:t>Маркса,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10)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 marR="5715" algn="just">
              <a:lnSpc>
                <a:spcPct val="86200"/>
              </a:lnSpc>
            </a:pPr>
            <a:r>
              <a:rPr sz="1400" b="1" spc="-5" dirty="0">
                <a:latin typeface="Arial"/>
                <a:cs typeface="Arial"/>
              </a:rPr>
              <a:t>Дмитренко, </a:t>
            </a:r>
            <a:r>
              <a:rPr sz="1400" b="1" dirty="0">
                <a:latin typeface="Arial"/>
                <a:cs typeface="Arial"/>
              </a:rPr>
              <a:t>Владимир </a:t>
            </a:r>
            <a:r>
              <a:rPr sz="1400" b="1" spc="-5" dirty="0">
                <a:latin typeface="Arial"/>
                <a:cs typeface="Arial"/>
              </a:rPr>
              <a:t>Петрович. </a:t>
            </a:r>
            <a:r>
              <a:rPr sz="1400" dirty="0">
                <a:latin typeface="Arial"/>
                <a:cs typeface="Arial"/>
              </a:rPr>
              <a:t>Экологический </a:t>
            </a:r>
            <a:r>
              <a:rPr sz="1400" spc="-5" dirty="0">
                <a:latin typeface="Arial"/>
                <a:cs typeface="Arial"/>
              </a:rPr>
              <a:t>мониторинг техносферы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учеб. пособие для  студ. вузов </a:t>
            </a:r>
            <a:r>
              <a:rPr sz="1400" dirty="0">
                <a:latin typeface="Arial"/>
                <a:cs typeface="Arial"/>
              </a:rPr>
              <a:t>/ </a:t>
            </a:r>
            <a:r>
              <a:rPr sz="1400" spc="-10" dirty="0">
                <a:latin typeface="Arial"/>
                <a:cs typeface="Arial"/>
              </a:rPr>
              <a:t>В. П. </a:t>
            </a:r>
            <a:r>
              <a:rPr sz="1400" spc="-5" dirty="0">
                <a:latin typeface="Arial"/>
                <a:cs typeface="Arial"/>
              </a:rPr>
              <a:t>Дмитренко, </a:t>
            </a:r>
            <a:r>
              <a:rPr sz="1400" dirty="0">
                <a:latin typeface="Arial"/>
                <a:cs typeface="Arial"/>
              </a:rPr>
              <a:t>Е. </a:t>
            </a:r>
            <a:r>
              <a:rPr sz="1400" spc="-10" dirty="0">
                <a:latin typeface="Arial"/>
                <a:cs typeface="Arial"/>
              </a:rPr>
              <a:t>В. </a:t>
            </a:r>
            <a:r>
              <a:rPr sz="1400" spc="-5" dirty="0">
                <a:latin typeface="Arial"/>
                <a:cs typeface="Arial"/>
              </a:rPr>
              <a:t>Сотникова, </a:t>
            </a:r>
            <a:r>
              <a:rPr sz="1400" spc="-10" dirty="0">
                <a:latin typeface="Arial"/>
                <a:cs typeface="Arial"/>
              </a:rPr>
              <a:t>А. </a:t>
            </a:r>
            <a:r>
              <a:rPr sz="1400" dirty="0">
                <a:latin typeface="Arial"/>
                <a:cs typeface="Arial"/>
              </a:rPr>
              <a:t>В. </a:t>
            </a:r>
            <a:r>
              <a:rPr sz="1400" spc="-5" dirty="0">
                <a:latin typeface="Arial"/>
                <a:cs typeface="Arial"/>
              </a:rPr>
              <a:t>Черняев. </a:t>
            </a:r>
            <a:r>
              <a:rPr sz="1400" dirty="0">
                <a:latin typeface="Arial"/>
                <a:cs typeface="Arial"/>
              </a:rPr>
              <a:t>- 2-е </a:t>
            </a:r>
            <a:r>
              <a:rPr sz="1400" spc="-5" dirty="0">
                <a:latin typeface="Arial"/>
                <a:cs typeface="Arial"/>
              </a:rPr>
              <a:t>изд., испр. </a:t>
            </a:r>
            <a:r>
              <a:rPr sz="1400" dirty="0">
                <a:latin typeface="Arial"/>
                <a:cs typeface="Arial"/>
              </a:rPr>
              <a:t>. - </a:t>
            </a:r>
            <a:r>
              <a:rPr sz="1400" spc="-5" dirty="0">
                <a:latin typeface="Arial"/>
                <a:cs typeface="Arial"/>
              </a:rPr>
              <a:t>СПб.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Лань,  2014. </a:t>
            </a:r>
            <a:r>
              <a:rPr sz="1400" dirty="0">
                <a:latin typeface="Arial"/>
                <a:cs typeface="Arial"/>
              </a:rPr>
              <a:t>- 368 с. - </a:t>
            </a:r>
            <a:r>
              <a:rPr sz="1400" spc="-5" dirty="0">
                <a:latin typeface="Arial"/>
                <a:cs typeface="Arial"/>
              </a:rPr>
              <a:t>(Учебники для вузов. Специальная литература).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ISBN 978-5-8114-1326-3 </a:t>
            </a:r>
            <a:r>
              <a:rPr sz="1400" dirty="0">
                <a:latin typeface="Arial"/>
                <a:cs typeface="Arial"/>
              </a:rPr>
              <a:t>:  965.95 </a:t>
            </a:r>
            <a:r>
              <a:rPr sz="1400" spc="-5" dirty="0">
                <a:latin typeface="Arial"/>
                <a:cs typeface="Arial"/>
              </a:rPr>
              <a:t>р., </a:t>
            </a:r>
            <a:r>
              <a:rPr sz="1400" dirty="0">
                <a:latin typeface="Arial"/>
                <a:cs typeface="Arial"/>
              </a:rPr>
              <a:t>965.95 </a:t>
            </a:r>
            <a:r>
              <a:rPr sz="1400" spc="3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р.</a:t>
            </a:r>
            <a:endParaRPr sz="1400">
              <a:latin typeface="Arial"/>
              <a:cs typeface="Arial"/>
            </a:endParaRPr>
          </a:p>
          <a:p>
            <a:pPr marL="12700" marR="6350" algn="just">
              <a:lnSpc>
                <a:spcPts val="1450"/>
              </a:lnSpc>
              <a:spcBef>
                <a:spcPts val="610"/>
              </a:spcBef>
            </a:pPr>
            <a:r>
              <a:rPr sz="1400" b="1" spc="-5" dirty="0">
                <a:latin typeface="Arial"/>
                <a:cs typeface="Arial"/>
              </a:rPr>
              <a:t>Аннотация: </a:t>
            </a:r>
            <a:r>
              <a:rPr sz="1400" dirty="0">
                <a:latin typeface="Arial"/>
                <a:cs typeface="Arial"/>
              </a:rPr>
              <a:t>Изложены </a:t>
            </a:r>
            <a:r>
              <a:rPr sz="1400" spc="-5" dirty="0">
                <a:latin typeface="Arial"/>
                <a:cs typeface="Arial"/>
              </a:rPr>
              <a:t>материалы по </a:t>
            </a:r>
            <a:r>
              <a:rPr sz="1400" dirty="0">
                <a:latin typeface="Arial"/>
                <a:cs typeface="Arial"/>
              </a:rPr>
              <a:t>методам </a:t>
            </a:r>
            <a:r>
              <a:rPr sz="1400" spc="-5" dirty="0">
                <a:latin typeface="Arial"/>
                <a:cs typeface="Arial"/>
              </a:rPr>
              <a:t>контроля, используемым </a:t>
            </a:r>
            <a:r>
              <a:rPr sz="1400" dirty="0">
                <a:latin typeface="Arial"/>
                <a:cs typeface="Arial"/>
              </a:rPr>
              <a:t>в экологическом  </a:t>
            </a:r>
            <a:r>
              <a:rPr sz="1400" spc="-5" dirty="0">
                <a:latin typeface="Arial"/>
                <a:cs typeface="Arial"/>
              </a:rPr>
              <a:t>мониторинге при </a:t>
            </a:r>
            <a:r>
              <a:rPr sz="1400" dirty="0">
                <a:latin typeface="Arial"/>
                <a:cs typeface="Arial"/>
              </a:rPr>
              <a:t>оценке </a:t>
            </a:r>
            <a:r>
              <a:rPr sz="1400" spc="-5" dirty="0">
                <a:latin typeface="Arial"/>
                <a:cs typeface="Arial"/>
              </a:rPr>
              <a:t>качества атмосферного воздуха, </a:t>
            </a:r>
            <a:r>
              <a:rPr sz="1400" dirty="0">
                <a:latin typeface="Arial"/>
                <a:cs typeface="Arial"/>
              </a:rPr>
              <a:t>воды и </a:t>
            </a:r>
            <a:r>
              <a:rPr sz="1400" spc="-5" dirty="0">
                <a:latin typeface="Arial"/>
                <a:cs typeface="Arial"/>
              </a:rPr>
              <a:t>почв. </a:t>
            </a:r>
            <a:r>
              <a:rPr sz="1400" spc="5" dirty="0">
                <a:latin typeface="Arial"/>
                <a:cs typeface="Arial"/>
              </a:rPr>
              <a:t>Цель </a:t>
            </a:r>
            <a:r>
              <a:rPr sz="1400" spc="-5" dirty="0">
                <a:latin typeface="Arial"/>
                <a:cs typeface="Arial"/>
              </a:rPr>
              <a:t>учебного </a:t>
            </a:r>
            <a:r>
              <a:rPr sz="1400" spc="2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пособия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ts val="1315"/>
              </a:lnSpc>
            </a:pPr>
            <a:r>
              <a:rPr sz="1400" dirty="0">
                <a:latin typeface="Arial"/>
                <a:cs typeface="Arial"/>
              </a:rPr>
              <a:t>—  </a:t>
            </a:r>
            <a:r>
              <a:rPr sz="1400" spc="-5" dirty="0">
                <a:latin typeface="Arial"/>
                <a:cs typeface="Arial"/>
              </a:rPr>
              <a:t>ознакомить  студентов  </a:t>
            </a:r>
            <a:r>
              <a:rPr sz="1400" dirty="0">
                <a:latin typeface="Arial"/>
                <a:cs typeface="Arial"/>
              </a:rPr>
              <a:t>с  </a:t>
            </a:r>
            <a:r>
              <a:rPr sz="1400" spc="-5" dirty="0">
                <a:latin typeface="Arial"/>
                <a:cs typeface="Arial"/>
              </a:rPr>
              <a:t>организацией 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5" dirty="0">
                <a:latin typeface="Arial"/>
                <a:cs typeface="Arial"/>
              </a:rPr>
              <a:t>методикой  проведения  </a:t>
            </a:r>
            <a:r>
              <a:rPr sz="1400" dirty="0">
                <a:latin typeface="Arial"/>
                <a:cs typeface="Arial"/>
              </a:rPr>
              <a:t>наблюдений  за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уровнем</a:t>
            </a:r>
            <a:endParaRPr sz="1400">
              <a:latin typeface="Arial"/>
              <a:cs typeface="Arial"/>
            </a:endParaRPr>
          </a:p>
          <a:p>
            <a:pPr marL="12700" marR="7620" algn="just">
              <a:lnSpc>
                <a:spcPct val="86100"/>
              </a:lnSpc>
              <a:spcBef>
                <a:spcPts val="120"/>
              </a:spcBef>
            </a:pPr>
            <a:r>
              <a:rPr sz="1400" spc="-5" dirty="0">
                <a:latin typeface="Arial"/>
                <a:cs typeface="Arial"/>
              </a:rPr>
              <a:t>загрязнения атмосферного воздуха, </a:t>
            </a:r>
            <a:r>
              <a:rPr sz="1400" dirty="0">
                <a:latin typeface="Arial"/>
                <a:cs typeface="Arial"/>
              </a:rPr>
              <a:t>природных и сточных вод и </a:t>
            </a:r>
            <a:r>
              <a:rPr sz="1400" spc="-5" dirty="0">
                <a:latin typeface="Arial"/>
                <a:cs typeface="Arial"/>
              </a:rPr>
              <a:t>различных </a:t>
            </a:r>
            <a:r>
              <a:rPr sz="1400" dirty="0">
                <a:latin typeface="Arial"/>
                <a:cs typeface="Arial"/>
              </a:rPr>
              <a:t>почв, а </a:t>
            </a:r>
            <a:r>
              <a:rPr sz="1400" spc="-5" dirty="0">
                <a:latin typeface="Arial"/>
                <a:cs typeface="Arial"/>
              </a:rPr>
              <a:t>также </a:t>
            </a:r>
            <a:r>
              <a:rPr sz="1400" dirty="0">
                <a:latin typeface="Arial"/>
                <a:cs typeface="Arial"/>
              </a:rPr>
              <a:t>дать  общее </a:t>
            </a:r>
            <a:r>
              <a:rPr sz="1400" spc="-5" dirty="0">
                <a:latin typeface="Arial"/>
                <a:cs typeface="Arial"/>
              </a:rPr>
              <a:t>представление </a:t>
            </a:r>
            <a:r>
              <a:rPr sz="1400" dirty="0">
                <a:latin typeface="Arial"/>
                <a:cs typeface="Arial"/>
              </a:rPr>
              <a:t>о </a:t>
            </a:r>
            <a:r>
              <a:rPr sz="1400" spc="-5" dirty="0">
                <a:latin typeface="Arial"/>
                <a:cs typeface="Arial"/>
              </a:rPr>
              <a:t>мониторинге </a:t>
            </a:r>
            <a:r>
              <a:rPr sz="1400" dirty="0">
                <a:latin typeface="Arial"/>
                <a:cs typeface="Arial"/>
              </a:rPr>
              <a:t>как </a:t>
            </a:r>
            <a:r>
              <a:rPr sz="1400" spc="-5" dirty="0">
                <a:latin typeface="Arial"/>
                <a:cs typeface="Arial"/>
              </a:rPr>
              <a:t>многоцелевой информационной системе. Издание  предназначено  для  студентов  высших  учебных  </a:t>
            </a:r>
            <a:r>
              <a:rPr sz="1400" dirty="0">
                <a:latin typeface="Arial"/>
                <a:cs typeface="Arial"/>
              </a:rPr>
              <a:t>заведений,  </a:t>
            </a:r>
            <a:r>
              <a:rPr sz="1400" spc="-5" dirty="0">
                <a:latin typeface="Arial"/>
                <a:cs typeface="Arial"/>
              </a:rPr>
              <a:t>обучающихся  по    направлению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ts val="1450"/>
              </a:lnSpc>
            </a:pPr>
            <a:r>
              <a:rPr sz="1400" spc="-5" dirty="0">
                <a:latin typeface="Arial"/>
                <a:cs typeface="Arial"/>
              </a:rPr>
              <a:t>«Техносферная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безопасность».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ts val="1565"/>
              </a:lnSpc>
              <a:spcBef>
                <a:spcPts val="375"/>
              </a:spcBef>
            </a:pPr>
            <a:r>
              <a:rPr sz="1400" b="1" dirty="0">
                <a:latin typeface="Arial"/>
                <a:cs typeface="Arial"/>
              </a:rPr>
              <a:t>Имеются </a:t>
            </a:r>
            <a:r>
              <a:rPr sz="1400" b="1" spc="-5" dirty="0">
                <a:latin typeface="Arial"/>
                <a:cs typeface="Arial"/>
              </a:rPr>
              <a:t>экземпляры </a:t>
            </a:r>
            <a:r>
              <a:rPr sz="1400" b="1" dirty="0">
                <a:latin typeface="Arial"/>
                <a:cs typeface="Arial"/>
              </a:rPr>
              <a:t>в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отделах:</a:t>
            </a:r>
            <a:endParaRPr sz="1400">
              <a:latin typeface="Arial"/>
              <a:cs typeface="Arial"/>
            </a:endParaRPr>
          </a:p>
          <a:p>
            <a:pPr marL="12700" marR="4422140">
              <a:lnSpc>
                <a:spcPct val="86200"/>
              </a:lnSpc>
              <a:spcBef>
                <a:spcPts val="114"/>
              </a:spcBef>
            </a:pPr>
            <a:r>
              <a:rPr sz="1400" dirty="0">
                <a:latin typeface="Arial"/>
                <a:cs typeface="Arial"/>
              </a:rPr>
              <a:t>ч/з1 (1 </a:t>
            </a:r>
            <a:r>
              <a:rPr sz="1400" spc="-5" dirty="0">
                <a:latin typeface="Arial"/>
                <a:cs typeface="Arial"/>
              </a:rPr>
              <a:t>зд. КНИТУ-КАИ, ул. </a:t>
            </a:r>
            <a:r>
              <a:rPr sz="1400" dirty="0">
                <a:latin typeface="Arial"/>
                <a:cs typeface="Arial"/>
              </a:rPr>
              <a:t>К. </a:t>
            </a:r>
            <a:r>
              <a:rPr sz="1400" spc="-5" dirty="0">
                <a:latin typeface="Arial"/>
                <a:cs typeface="Arial"/>
              </a:rPr>
              <a:t>Маркса, 10)  </a:t>
            </a:r>
            <a:r>
              <a:rPr sz="1400" dirty="0">
                <a:latin typeface="Arial"/>
                <a:cs typeface="Arial"/>
              </a:rPr>
              <a:t>ч/з2 (5 </a:t>
            </a:r>
            <a:r>
              <a:rPr sz="1400" spc="-5" dirty="0">
                <a:latin typeface="Arial"/>
                <a:cs typeface="Arial"/>
              </a:rPr>
              <a:t>зд. КНИТУ-КАИ, ул. </a:t>
            </a:r>
            <a:r>
              <a:rPr sz="1400" dirty="0">
                <a:latin typeface="Arial"/>
                <a:cs typeface="Arial"/>
              </a:rPr>
              <a:t>К. </a:t>
            </a:r>
            <a:r>
              <a:rPr sz="1400" spc="-5" dirty="0">
                <a:latin typeface="Arial"/>
                <a:cs typeface="Arial"/>
              </a:rPr>
              <a:t>Маркса, 31/7)  </a:t>
            </a:r>
            <a:r>
              <a:rPr sz="1400" dirty="0">
                <a:latin typeface="Arial"/>
                <a:cs typeface="Arial"/>
              </a:rPr>
              <a:t>ч/з3 (7 </a:t>
            </a:r>
            <a:r>
              <a:rPr sz="1400" spc="-5" dirty="0">
                <a:latin typeface="Arial"/>
                <a:cs typeface="Arial"/>
              </a:rPr>
              <a:t>зд. КНИТУ-КАИ, ул. </a:t>
            </a:r>
            <a:r>
              <a:rPr sz="1400" dirty="0">
                <a:latin typeface="Arial"/>
                <a:cs typeface="Arial"/>
              </a:rPr>
              <a:t>Б. </a:t>
            </a:r>
            <a:r>
              <a:rPr sz="1400" spc="-5" dirty="0">
                <a:latin typeface="Arial"/>
                <a:cs typeface="Arial"/>
              </a:rPr>
              <a:t>Красная, </a:t>
            </a:r>
            <a:r>
              <a:rPr sz="1400" dirty="0">
                <a:latin typeface="Arial"/>
                <a:cs typeface="Arial"/>
              </a:rPr>
              <a:t>55)  ч/з4 (3 </a:t>
            </a:r>
            <a:r>
              <a:rPr sz="1400" spc="-5" dirty="0">
                <a:latin typeface="Arial"/>
                <a:cs typeface="Arial"/>
              </a:rPr>
              <a:t>зд. КНИТУ-КАИ, ул. Толстого, </a:t>
            </a:r>
            <a:r>
              <a:rPr sz="1400" dirty="0">
                <a:latin typeface="Arial"/>
                <a:cs typeface="Arial"/>
              </a:rPr>
              <a:t>15)  ч/з5 (8 </a:t>
            </a:r>
            <a:r>
              <a:rPr sz="1400" spc="-5" dirty="0">
                <a:latin typeface="Arial"/>
                <a:cs typeface="Arial"/>
              </a:rPr>
              <a:t>зд. КНИТУ-КАИ, ул. </a:t>
            </a:r>
            <a:r>
              <a:rPr sz="1400" dirty="0">
                <a:latin typeface="Arial"/>
                <a:cs typeface="Arial"/>
              </a:rPr>
              <a:t>Четаева,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18а)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0831" y="692721"/>
            <a:ext cx="1332102" cy="18204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5465" y="627380"/>
            <a:ext cx="1311910" cy="1800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9394" y="621284"/>
            <a:ext cx="1322705" cy="1811020"/>
          </a:xfrm>
          <a:custGeom>
            <a:avLst/>
            <a:gdLst/>
            <a:ahLst/>
            <a:cxnLst/>
            <a:rect l="l" t="t" r="r" b="b"/>
            <a:pathLst>
              <a:path w="1322705" h="1811020">
                <a:moveTo>
                  <a:pt x="0" y="1810892"/>
                </a:moveTo>
                <a:lnTo>
                  <a:pt x="1322577" y="1810892"/>
                </a:lnTo>
                <a:lnTo>
                  <a:pt x="1322577" y="0"/>
                </a:lnTo>
                <a:lnTo>
                  <a:pt x="0" y="0"/>
                </a:lnTo>
                <a:lnTo>
                  <a:pt x="0" y="181089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4943" y="3689286"/>
            <a:ext cx="1186713" cy="1820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615" y="3623945"/>
            <a:ext cx="1166495" cy="18002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3506" y="3617848"/>
            <a:ext cx="1177290" cy="1811020"/>
          </a:xfrm>
          <a:custGeom>
            <a:avLst/>
            <a:gdLst/>
            <a:ahLst/>
            <a:cxnLst/>
            <a:rect l="l" t="t" r="r" b="b"/>
            <a:pathLst>
              <a:path w="1177289" h="1811020">
                <a:moveTo>
                  <a:pt x="0" y="1810893"/>
                </a:moveTo>
                <a:lnTo>
                  <a:pt x="1177188" y="1810893"/>
                </a:lnTo>
                <a:lnTo>
                  <a:pt x="1177188" y="0"/>
                </a:lnTo>
                <a:lnTo>
                  <a:pt x="0" y="0"/>
                </a:lnTo>
                <a:lnTo>
                  <a:pt x="0" y="181089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Прямоугольник 8"/>
          <p:cNvSpPr/>
          <p:nvPr/>
        </p:nvSpPr>
        <p:spPr>
          <a:xfrm>
            <a:off x="10452100" y="0"/>
            <a:ext cx="241300" cy="619373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4598" y="410464"/>
            <a:ext cx="8004809" cy="993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</a:pPr>
            <a:r>
              <a:rPr sz="1400" b="1" spc="-5" dirty="0">
                <a:latin typeface="Arial"/>
                <a:cs typeface="Arial"/>
              </a:rPr>
              <a:t>Астафьева, Ольга Евгеньевна. </a:t>
            </a:r>
            <a:r>
              <a:rPr sz="1400" spc="-5" dirty="0">
                <a:latin typeface="Arial"/>
                <a:cs typeface="Arial"/>
              </a:rPr>
              <a:t>Правовые основы природопользования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охраны  окружающей среды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учебник для студ. вузов </a:t>
            </a:r>
            <a:r>
              <a:rPr sz="1400" dirty="0">
                <a:latin typeface="Arial"/>
                <a:cs typeface="Arial"/>
              </a:rPr>
              <a:t>/ О. </a:t>
            </a:r>
            <a:r>
              <a:rPr sz="1400" spc="-10" dirty="0">
                <a:latin typeface="Arial"/>
                <a:cs typeface="Arial"/>
              </a:rPr>
              <a:t>Е. </a:t>
            </a:r>
            <a:r>
              <a:rPr sz="1400" spc="-5" dirty="0">
                <a:latin typeface="Arial"/>
                <a:cs typeface="Arial"/>
              </a:rPr>
              <a:t>Астафьева </a:t>
            </a:r>
            <a:r>
              <a:rPr sz="1400" dirty="0">
                <a:latin typeface="Arial"/>
                <a:cs typeface="Arial"/>
              </a:rPr>
              <a:t>, А. В. </a:t>
            </a:r>
            <a:r>
              <a:rPr sz="1400" spc="-5" dirty="0">
                <a:latin typeface="Arial"/>
                <a:cs typeface="Arial"/>
              </a:rPr>
              <a:t>Питрюк </a:t>
            </a:r>
            <a:r>
              <a:rPr sz="1400" dirty="0">
                <a:latin typeface="Arial"/>
                <a:cs typeface="Arial"/>
              </a:rPr>
              <a:t>; </a:t>
            </a:r>
            <a:r>
              <a:rPr sz="1400" spc="-5" dirty="0">
                <a:latin typeface="Arial"/>
                <a:cs typeface="Arial"/>
              </a:rPr>
              <a:t>под ред. </a:t>
            </a:r>
            <a:r>
              <a:rPr sz="1400" spc="-10" dirty="0">
                <a:latin typeface="Arial"/>
                <a:cs typeface="Arial"/>
              </a:rPr>
              <a:t>Я. Д.  </a:t>
            </a:r>
            <a:r>
              <a:rPr sz="1400" spc="-5" dirty="0">
                <a:latin typeface="Arial"/>
                <a:cs typeface="Arial"/>
              </a:rPr>
              <a:t>Вишнякова. </a:t>
            </a:r>
            <a:r>
              <a:rPr sz="1400" dirty="0">
                <a:latin typeface="Arial"/>
                <a:cs typeface="Arial"/>
              </a:rPr>
              <a:t>- 2-е </a:t>
            </a:r>
            <a:r>
              <a:rPr sz="1400" spc="-5" dirty="0">
                <a:latin typeface="Arial"/>
                <a:cs typeface="Arial"/>
              </a:rPr>
              <a:t>изд., стер.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10" dirty="0">
                <a:latin typeface="Arial"/>
                <a:cs typeface="Arial"/>
              </a:rPr>
              <a:t>М.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Академия, 2014. </a:t>
            </a:r>
            <a:r>
              <a:rPr sz="1400" dirty="0">
                <a:latin typeface="Arial"/>
                <a:cs typeface="Arial"/>
              </a:rPr>
              <a:t>- 272 </a:t>
            </a:r>
            <a:r>
              <a:rPr sz="1400" spc="-5" dirty="0">
                <a:latin typeface="Arial"/>
                <a:cs typeface="Arial"/>
              </a:rPr>
              <a:t>с.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(Высшее образование:  </a:t>
            </a:r>
            <a:r>
              <a:rPr sz="1400" dirty="0">
                <a:latin typeface="Arial"/>
                <a:cs typeface="Arial"/>
              </a:rPr>
              <a:t>Бакалавриат) </a:t>
            </a:r>
            <a:r>
              <a:rPr sz="1400" spc="-5" dirty="0">
                <a:latin typeface="Arial"/>
                <a:cs typeface="Arial"/>
              </a:rPr>
              <a:t>(Естественные науки).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ISBN 978-5-4468-1516-6 </a:t>
            </a:r>
            <a:r>
              <a:rPr sz="1400" dirty="0">
                <a:latin typeface="Arial"/>
                <a:cs typeface="Arial"/>
              </a:rPr>
              <a:t>: 818.40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р.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44598" y="1468374"/>
            <a:ext cx="3160395" cy="502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999"/>
              </a:lnSpc>
              <a:tabLst>
                <a:tab pos="1292860" algn="l"/>
                <a:tab pos="1738630" algn="l"/>
                <a:tab pos="2228215" algn="l"/>
                <a:tab pos="2939415" algn="l"/>
                <a:tab pos="3052445" algn="l"/>
              </a:tabLst>
            </a:pPr>
            <a:r>
              <a:rPr sz="1400" b="1" spc="-30" dirty="0">
                <a:latin typeface="Arial"/>
                <a:cs typeface="Arial"/>
              </a:rPr>
              <a:t>А</a:t>
            </a:r>
            <a:r>
              <a:rPr sz="1400" b="1" dirty="0">
                <a:latin typeface="Arial"/>
                <a:cs typeface="Arial"/>
              </a:rPr>
              <a:t>н</a:t>
            </a:r>
            <a:r>
              <a:rPr sz="1400" b="1" spc="5" dirty="0">
                <a:latin typeface="Arial"/>
                <a:cs typeface="Arial"/>
              </a:rPr>
              <a:t>н</a:t>
            </a:r>
            <a:r>
              <a:rPr sz="1400" b="1" dirty="0">
                <a:latin typeface="Arial"/>
                <a:cs typeface="Arial"/>
              </a:rPr>
              <a:t>от</a:t>
            </a:r>
            <a:r>
              <a:rPr sz="1400" b="1" spc="-5" dirty="0">
                <a:latin typeface="Arial"/>
                <a:cs typeface="Arial"/>
              </a:rPr>
              <a:t>а</a:t>
            </a:r>
            <a:r>
              <a:rPr sz="1400" b="1" dirty="0">
                <a:latin typeface="Arial"/>
                <a:cs typeface="Arial"/>
              </a:rPr>
              <a:t>ция:	</a:t>
            </a:r>
            <a:r>
              <a:rPr sz="1400" dirty="0">
                <a:latin typeface="Arial"/>
                <a:cs typeface="Arial"/>
              </a:rPr>
              <a:t>Учебник	созд</a:t>
            </a:r>
            <a:r>
              <a:rPr sz="1400" spc="-20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н		в  образов</a:t>
            </a:r>
            <a:r>
              <a:rPr sz="1400" spc="-1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тел</a:t>
            </a:r>
            <a:r>
              <a:rPr sz="1400" spc="-15" dirty="0">
                <a:latin typeface="Arial"/>
                <a:cs typeface="Arial"/>
              </a:rPr>
              <a:t>ь</a:t>
            </a:r>
            <a:r>
              <a:rPr sz="1400" dirty="0">
                <a:latin typeface="Arial"/>
                <a:cs typeface="Arial"/>
              </a:rPr>
              <a:t>ным	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ндартом	</a:t>
            </a:r>
            <a:r>
              <a:rPr sz="1400" spc="-20" dirty="0">
                <a:latin typeface="Arial"/>
                <a:cs typeface="Arial"/>
              </a:rPr>
              <a:t>п</a:t>
            </a:r>
            <a:r>
              <a:rPr sz="1400" dirty="0">
                <a:latin typeface="Arial"/>
                <a:cs typeface="Arial"/>
              </a:rPr>
              <a:t>о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95183" y="1468374"/>
            <a:ext cx="4655185" cy="502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8100">
              <a:lnSpc>
                <a:spcPct val="114999"/>
              </a:lnSpc>
              <a:tabLst>
                <a:tab pos="1360805" algn="l"/>
                <a:tab pos="1412875" algn="l"/>
                <a:tab pos="1756410" algn="l"/>
                <a:tab pos="2456815" algn="l"/>
                <a:tab pos="2783840" algn="l"/>
                <a:tab pos="3187700" algn="l"/>
              </a:tabLst>
            </a:pPr>
            <a:r>
              <a:rPr sz="1400" dirty="0">
                <a:latin typeface="Arial"/>
                <a:cs typeface="Arial"/>
              </a:rPr>
              <a:t>со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тве</a:t>
            </a:r>
            <a:r>
              <a:rPr sz="1400" spc="-10" dirty="0">
                <a:latin typeface="Arial"/>
                <a:cs typeface="Arial"/>
              </a:rPr>
              <a:t>тс</a:t>
            </a:r>
            <a:r>
              <a:rPr sz="1400" dirty="0">
                <a:latin typeface="Arial"/>
                <a:cs typeface="Arial"/>
              </a:rPr>
              <a:t>тв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и		с	</a:t>
            </a:r>
            <a:r>
              <a:rPr sz="1400" spc="-15" dirty="0">
                <a:latin typeface="Arial"/>
                <a:cs typeface="Arial"/>
              </a:rPr>
              <a:t>Ф</a:t>
            </a:r>
            <a:r>
              <a:rPr sz="1400" dirty="0">
                <a:latin typeface="Arial"/>
                <a:cs typeface="Arial"/>
              </a:rPr>
              <a:t>еде</a:t>
            </a:r>
            <a:r>
              <a:rPr sz="1400" spc="-5" dirty="0">
                <a:latin typeface="Arial"/>
                <a:cs typeface="Arial"/>
              </a:rPr>
              <a:t>р</a:t>
            </a:r>
            <a:r>
              <a:rPr sz="1400" dirty="0">
                <a:latin typeface="Arial"/>
                <a:cs typeface="Arial"/>
              </a:rPr>
              <a:t>ал</a:t>
            </a:r>
            <a:r>
              <a:rPr sz="1400" spc="-15" dirty="0">
                <a:latin typeface="Arial"/>
                <a:cs typeface="Arial"/>
              </a:rPr>
              <a:t>ь</a:t>
            </a:r>
            <a:r>
              <a:rPr sz="1400" spc="-10" dirty="0">
                <a:latin typeface="Arial"/>
                <a:cs typeface="Arial"/>
              </a:rPr>
              <a:t>н</a:t>
            </a:r>
            <a:r>
              <a:rPr sz="1400" dirty="0">
                <a:latin typeface="Arial"/>
                <a:cs typeface="Arial"/>
              </a:rPr>
              <a:t>ым	го</a:t>
            </a:r>
            <a:r>
              <a:rPr sz="1400" spc="5" dirty="0">
                <a:latin typeface="Arial"/>
                <a:cs typeface="Arial"/>
              </a:rPr>
              <a:t>с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дарс</a:t>
            </a:r>
            <a:r>
              <a:rPr sz="1400" spc="5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ве</a:t>
            </a:r>
            <a:r>
              <a:rPr sz="1400" dirty="0">
                <a:latin typeface="Arial"/>
                <a:cs typeface="Arial"/>
              </a:rPr>
              <a:t>нным  </a:t>
            </a:r>
            <a:r>
              <a:rPr sz="1400" spc="-5" dirty="0">
                <a:latin typeface="Arial"/>
                <a:cs typeface="Arial"/>
              </a:rPr>
              <a:t>направлению	«Экология	</a:t>
            </a:r>
            <a:r>
              <a:rPr sz="1400" dirty="0">
                <a:latin typeface="Arial"/>
                <a:cs typeface="Arial"/>
              </a:rPr>
              <a:t>и	</a:t>
            </a:r>
            <a:r>
              <a:rPr sz="1400" spc="-5" dirty="0">
                <a:latin typeface="Arial"/>
                <a:cs typeface="Arial"/>
              </a:rPr>
              <a:t>природопользование»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44598" y="1991105"/>
            <a:ext cx="8006715" cy="4472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(квалификация  «бакалавр»).  </a:t>
            </a:r>
            <a:r>
              <a:rPr sz="1400" dirty="0">
                <a:latin typeface="Arial"/>
                <a:cs typeface="Arial"/>
              </a:rPr>
              <a:t>В  </a:t>
            </a:r>
            <a:r>
              <a:rPr sz="1400" spc="-5" dirty="0">
                <a:latin typeface="Arial"/>
                <a:cs typeface="Arial"/>
              </a:rPr>
              <a:t>учебнике  представлены  законодательные,  теоретические  </a:t>
            </a:r>
            <a:r>
              <a:rPr sz="1400" spc="3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и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250"/>
              </a:spcBef>
            </a:pPr>
            <a:r>
              <a:rPr sz="1400" dirty="0">
                <a:latin typeface="Arial"/>
                <a:cs typeface="Arial"/>
              </a:rPr>
              <a:t>практические   </a:t>
            </a:r>
            <a:r>
              <a:rPr sz="1400" spc="-5" dirty="0">
                <a:latin typeface="Arial"/>
                <a:cs typeface="Arial"/>
              </a:rPr>
              <a:t>основы   </a:t>
            </a:r>
            <a:r>
              <a:rPr sz="1400" dirty="0">
                <a:latin typeface="Arial"/>
                <a:cs typeface="Arial"/>
              </a:rPr>
              <a:t>владения,   пользования   и   распоряжения   </a:t>
            </a:r>
            <a:r>
              <a:rPr sz="1400" spc="-5" dirty="0">
                <a:latin typeface="Arial"/>
                <a:cs typeface="Arial"/>
              </a:rPr>
              <a:t>природными   </a:t>
            </a:r>
            <a:r>
              <a:rPr sz="1400" spc="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ресурсами,</a:t>
            </a: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ct val="114999"/>
              </a:lnSpc>
            </a:pPr>
            <a:r>
              <a:rPr sz="1400" dirty="0">
                <a:latin typeface="Arial"/>
                <a:cs typeface="Arial"/>
              </a:rPr>
              <a:t>объектами и </a:t>
            </a:r>
            <a:r>
              <a:rPr sz="1400" spc="-10" dirty="0">
                <a:latin typeface="Arial"/>
                <a:cs typeface="Arial"/>
              </a:rPr>
              <a:t>иными </a:t>
            </a:r>
            <a:r>
              <a:rPr sz="1400" spc="-5" dirty="0">
                <a:latin typeface="Arial"/>
                <a:cs typeface="Arial"/>
              </a:rPr>
              <a:t>компонентами окружающей природной среды, рассмотрены правовые  режимы рационального использования </a:t>
            </a:r>
            <a:r>
              <a:rPr sz="1400" dirty="0">
                <a:latin typeface="Arial"/>
                <a:cs typeface="Arial"/>
              </a:rPr>
              <a:t>природных </a:t>
            </a:r>
            <a:r>
              <a:rPr sz="1400" spc="-5" dirty="0">
                <a:latin typeface="Arial"/>
                <a:cs typeface="Arial"/>
              </a:rPr>
              <a:t>ресурсов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объектов при осуществлении  хозяйственной </a:t>
            </a:r>
            <a:r>
              <a:rPr sz="1400" dirty="0">
                <a:latin typeface="Arial"/>
                <a:cs typeface="Arial"/>
              </a:rPr>
              <a:t>и иной </a:t>
            </a:r>
            <a:r>
              <a:rPr sz="1400" spc="-5" dirty="0">
                <a:latin typeface="Arial"/>
                <a:cs typeface="Arial"/>
              </a:rPr>
              <a:t>антропогенной деятельности, виды ответственности </a:t>
            </a:r>
            <a:r>
              <a:rPr sz="1400" dirty="0">
                <a:latin typeface="Arial"/>
                <a:cs typeface="Arial"/>
              </a:rPr>
              <a:t>за нарушение  </a:t>
            </a:r>
            <a:r>
              <a:rPr sz="1400" spc="-5" dirty="0">
                <a:latin typeface="Arial"/>
                <a:cs typeface="Arial"/>
              </a:rPr>
              <a:t>законодательства </a:t>
            </a:r>
            <a:r>
              <a:rPr sz="1400" dirty="0">
                <a:latin typeface="Arial"/>
                <a:cs typeface="Arial"/>
              </a:rPr>
              <a:t>об </a:t>
            </a:r>
            <a:r>
              <a:rPr sz="1400" spc="-5" dirty="0">
                <a:latin typeface="Arial"/>
                <a:cs typeface="Arial"/>
              </a:rPr>
              <a:t>охране </a:t>
            </a:r>
            <a:r>
              <a:rPr sz="1400" dirty="0">
                <a:latin typeface="Arial"/>
                <a:cs typeface="Arial"/>
              </a:rPr>
              <a:t>окружающей среды и </a:t>
            </a:r>
            <a:r>
              <a:rPr sz="1400" spc="-5" dirty="0">
                <a:latin typeface="Arial"/>
                <a:cs typeface="Arial"/>
              </a:rPr>
              <a:t>рациональном использовании природных  ресурсов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объектов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5" dirty="0">
                <a:latin typeface="Arial"/>
                <a:cs typeface="Arial"/>
              </a:rPr>
              <a:t>Российской </a:t>
            </a:r>
            <a:r>
              <a:rPr sz="1400" dirty="0">
                <a:latin typeface="Arial"/>
                <a:cs typeface="Arial"/>
              </a:rPr>
              <a:t>Федерации. </a:t>
            </a:r>
            <a:r>
              <a:rPr sz="1400" spc="-5" dirty="0">
                <a:latin typeface="Arial"/>
                <a:cs typeface="Arial"/>
              </a:rPr>
              <a:t>Отражена </a:t>
            </a:r>
            <a:r>
              <a:rPr sz="1400" dirty="0">
                <a:latin typeface="Arial"/>
                <a:cs typeface="Arial"/>
              </a:rPr>
              <a:t>вся </a:t>
            </a:r>
            <a:r>
              <a:rPr sz="1400" spc="-5" dirty="0">
                <a:latin typeface="Arial"/>
                <a:cs typeface="Arial"/>
              </a:rPr>
              <a:t>совокупность правовых норм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5" dirty="0">
                <a:latin typeface="Arial"/>
                <a:cs typeface="Arial"/>
              </a:rPr>
              <a:t>принципов, действующих </a:t>
            </a:r>
            <a:r>
              <a:rPr sz="1400" dirty="0">
                <a:latin typeface="Arial"/>
                <a:cs typeface="Arial"/>
              </a:rPr>
              <a:t>в сфере </a:t>
            </a:r>
            <a:r>
              <a:rPr sz="1400" spc="-5" dirty="0">
                <a:latin typeface="Arial"/>
                <a:cs typeface="Arial"/>
              </a:rPr>
              <a:t>охраны </a:t>
            </a:r>
            <a:r>
              <a:rPr sz="1400" dirty="0">
                <a:latin typeface="Arial"/>
                <a:cs typeface="Arial"/>
              </a:rPr>
              <a:t>и использования </a:t>
            </a:r>
            <a:r>
              <a:rPr sz="1400" spc="-5" dirty="0">
                <a:latin typeface="Arial"/>
                <a:cs typeface="Arial"/>
              </a:rPr>
              <a:t>природных </a:t>
            </a:r>
            <a:r>
              <a:rPr sz="1400" dirty="0">
                <a:latin typeface="Arial"/>
                <a:cs typeface="Arial"/>
              </a:rPr>
              <a:t>ресурсов и </a:t>
            </a:r>
            <a:r>
              <a:rPr sz="1400" spc="-5" dirty="0">
                <a:latin typeface="Arial"/>
                <a:cs typeface="Arial"/>
              </a:rPr>
              <a:t>объектов,  проанализированы положения, правила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требования, характеризующие порядок  использования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охраны </a:t>
            </a:r>
            <a:r>
              <a:rPr sz="1400" dirty="0">
                <a:latin typeface="Arial"/>
                <a:cs typeface="Arial"/>
              </a:rPr>
              <a:t>окружающей среды и </a:t>
            </a:r>
            <a:r>
              <a:rPr sz="1400" spc="-5" dirty="0">
                <a:latin typeface="Arial"/>
                <a:cs typeface="Arial"/>
              </a:rPr>
              <a:t>природных ресурсов </a:t>
            </a:r>
            <a:r>
              <a:rPr sz="1400" dirty="0">
                <a:latin typeface="Arial"/>
                <a:cs typeface="Arial"/>
              </a:rPr>
              <a:t>с </a:t>
            </a:r>
            <a:r>
              <a:rPr sz="1400" spc="-5" dirty="0">
                <a:latin typeface="Arial"/>
                <a:cs typeface="Arial"/>
              </a:rPr>
              <a:t>учетом последних  </a:t>
            </a:r>
            <a:r>
              <a:rPr sz="1400" dirty="0">
                <a:latin typeface="Arial"/>
                <a:cs typeface="Arial"/>
              </a:rPr>
              <a:t>изменений в </a:t>
            </a:r>
            <a:r>
              <a:rPr sz="1400" spc="-5" dirty="0">
                <a:latin typeface="Arial"/>
                <a:cs typeface="Arial"/>
              </a:rPr>
              <a:t>законодательстве, что </a:t>
            </a:r>
            <a:r>
              <a:rPr sz="1400" dirty="0">
                <a:latin typeface="Arial"/>
                <a:cs typeface="Arial"/>
              </a:rPr>
              <a:t>делает </a:t>
            </a:r>
            <a:r>
              <a:rPr sz="1400" spc="-5" dirty="0">
                <a:latin typeface="Arial"/>
                <a:cs typeface="Arial"/>
              </a:rPr>
              <a:t>учебник </a:t>
            </a:r>
            <a:r>
              <a:rPr sz="1400" dirty="0">
                <a:latin typeface="Arial"/>
                <a:cs typeface="Arial"/>
              </a:rPr>
              <a:t>полезным </a:t>
            </a:r>
            <a:r>
              <a:rPr sz="1400" spc="-5" dirty="0">
                <a:latin typeface="Arial"/>
                <a:cs typeface="Arial"/>
              </a:rPr>
              <a:t>для практической деятельности  экологов-природо-пользователей. </a:t>
            </a:r>
            <a:r>
              <a:rPr sz="1400" dirty="0">
                <a:latin typeface="Arial"/>
                <a:cs typeface="Arial"/>
              </a:rPr>
              <a:t>Дан </a:t>
            </a:r>
            <a:r>
              <a:rPr sz="1400" spc="-5" dirty="0">
                <a:latin typeface="Arial"/>
                <a:cs typeface="Arial"/>
              </a:rPr>
              <a:t>анализ законодательства, регламентирующего  взаимоотношения общества </a:t>
            </a:r>
            <a:r>
              <a:rPr sz="1400" dirty="0">
                <a:latin typeface="Arial"/>
                <a:cs typeface="Arial"/>
              </a:rPr>
              <a:t>с </a:t>
            </a:r>
            <a:r>
              <a:rPr sz="1400" spc="-5" dirty="0">
                <a:latin typeface="Arial"/>
                <a:cs typeface="Arial"/>
              </a:rPr>
              <a:t>окружающей средой, </a:t>
            </a:r>
            <a:r>
              <a:rPr sz="1400" dirty="0">
                <a:latin typeface="Arial"/>
                <a:cs typeface="Arial"/>
              </a:rPr>
              <a:t>изложены нормы и </a:t>
            </a:r>
            <a:r>
              <a:rPr sz="1400" spc="-5" dirty="0">
                <a:latin typeface="Arial"/>
                <a:cs typeface="Arial"/>
              </a:rPr>
              <a:t>принципы </a:t>
            </a:r>
            <a:r>
              <a:rPr sz="1400" dirty="0">
                <a:latin typeface="Arial"/>
                <a:cs typeface="Arial"/>
              </a:rPr>
              <a:t>сохранения  </a:t>
            </a:r>
            <a:r>
              <a:rPr sz="1400" spc="-5" dirty="0">
                <a:latin typeface="Arial"/>
                <a:cs typeface="Arial"/>
              </a:rPr>
              <a:t>правового порядка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5" dirty="0">
                <a:latin typeface="Arial"/>
                <a:cs typeface="Arial"/>
              </a:rPr>
              <a:t>области владения, пользования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распоряжения природными ресурсами.  Для студентов учреждений высшего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образования.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855"/>
              </a:spcBef>
            </a:pPr>
            <a:r>
              <a:rPr sz="1400" b="1" dirty="0">
                <a:latin typeface="Arial"/>
                <a:cs typeface="Arial"/>
              </a:rPr>
              <a:t>Имеются </a:t>
            </a:r>
            <a:r>
              <a:rPr sz="1400" b="1" spc="-5" dirty="0">
                <a:latin typeface="Arial"/>
                <a:cs typeface="Arial"/>
              </a:rPr>
              <a:t>экземпляры </a:t>
            </a:r>
            <a:r>
              <a:rPr sz="1400" b="1" dirty="0">
                <a:latin typeface="Arial"/>
                <a:cs typeface="Arial"/>
              </a:rPr>
              <a:t>в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отделах: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250"/>
              </a:spcBef>
            </a:pPr>
            <a:r>
              <a:rPr sz="1400" dirty="0">
                <a:latin typeface="Arial"/>
                <a:cs typeface="Arial"/>
              </a:rPr>
              <a:t>ХР (1 </a:t>
            </a:r>
            <a:r>
              <a:rPr sz="1400" spc="-5" dirty="0">
                <a:latin typeface="Arial"/>
                <a:cs typeface="Arial"/>
              </a:rPr>
              <a:t>зд. КНИТУ-КАИ, ул. </a:t>
            </a:r>
            <a:r>
              <a:rPr sz="1400" spc="-10" dirty="0">
                <a:latin typeface="Arial"/>
                <a:cs typeface="Arial"/>
              </a:rPr>
              <a:t>К. </a:t>
            </a:r>
            <a:r>
              <a:rPr sz="1400" spc="-5" dirty="0">
                <a:latin typeface="Arial"/>
                <a:cs typeface="Arial"/>
              </a:rPr>
              <a:t>Маркса,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10)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250"/>
              </a:spcBef>
            </a:pPr>
            <a:r>
              <a:rPr sz="1400" dirty="0">
                <a:latin typeface="Arial"/>
                <a:cs typeface="Arial"/>
              </a:rPr>
              <a:t>ч/з4 (3 </a:t>
            </a:r>
            <a:r>
              <a:rPr sz="1400" spc="-5" dirty="0">
                <a:latin typeface="Arial"/>
                <a:cs typeface="Arial"/>
              </a:rPr>
              <a:t>зд. КНИТУ-КАИ, ул. Толстого, </a:t>
            </a:r>
            <a:r>
              <a:rPr sz="1400" dirty="0">
                <a:latin typeface="Arial"/>
                <a:cs typeface="Arial"/>
              </a:rPr>
              <a:t>15)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5741" y="638111"/>
            <a:ext cx="1217142" cy="18204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0400" y="572770"/>
            <a:ext cx="1196975" cy="1800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4304" y="566674"/>
            <a:ext cx="1207770" cy="1811020"/>
          </a:xfrm>
          <a:custGeom>
            <a:avLst/>
            <a:gdLst/>
            <a:ahLst/>
            <a:cxnLst/>
            <a:rect l="l" t="t" r="r" b="b"/>
            <a:pathLst>
              <a:path w="1207770" h="1811020">
                <a:moveTo>
                  <a:pt x="0" y="1810893"/>
                </a:moveTo>
                <a:lnTo>
                  <a:pt x="1207617" y="1810893"/>
                </a:lnTo>
                <a:lnTo>
                  <a:pt x="1207617" y="0"/>
                </a:lnTo>
                <a:lnTo>
                  <a:pt x="0" y="0"/>
                </a:lnTo>
                <a:lnTo>
                  <a:pt x="0" y="181089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Прямоугольник 8"/>
          <p:cNvSpPr/>
          <p:nvPr/>
        </p:nvSpPr>
        <p:spPr>
          <a:xfrm>
            <a:off x="10452100" y="0"/>
            <a:ext cx="241300" cy="619373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4598" y="410464"/>
            <a:ext cx="8007350" cy="2296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</a:pPr>
            <a:r>
              <a:rPr sz="1400" b="1" spc="-5" dirty="0">
                <a:latin typeface="Arial"/>
                <a:cs typeface="Arial"/>
              </a:rPr>
              <a:t>Говорушко, Сергей </a:t>
            </a:r>
            <a:r>
              <a:rPr sz="1400" b="1" dirty="0">
                <a:latin typeface="Arial"/>
                <a:cs typeface="Arial"/>
              </a:rPr>
              <a:t>Михайлович. </a:t>
            </a:r>
            <a:r>
              <a:rPr sz="1400" spc="-5" dirty="0">
                <a:latin typeface="Arial"/>
                <a:cs typeface="Arial"/>
              </a:rPr>
              <a:t>Экологические последствия добычи, транспортировки </a:t>
            </a:r>
            <a:r>
              <a:rPr sz="1400" dirty="0">
                <a:latin typeface="Arial"/>
                <a:cs typeface="Arial"/>
              </a:rPr>
              <a:t>и  переработки </a:t>
            </a:r>
            <a:r>
              <a:rPr sz="1400" spc="-5" dirty="0">
                <a:latin typeface="Arial"/>
                <a:cs typeface="Arial"/>
              </a:rPr>
              <a:t>ископаемого топлива </a:t>
            </a:r>
            <a:r>
              <a:rPr sz="1400" dirty="0">
                <a:latin typeface="Arial"/>
                <a:cs typeface="Arial"/>
              </a:rPr>
              <a:t>/ </a:t>
            </a:r>
            <a:r>
              <a:rPr sz="1400" spc="-5" dirty="0">
                <a:latin typeface="Arial"/>
                <a:cs typeface="Arial"/>
              </a:rPr>
              <a:t>С. М. Говорушко </a:t>
            </a:r>
            <a:r>
              <a:rPr sz="1400" dirty="0">
                <a:latin typeface="Arial"/>
                <a:cs typeface="Arial"/>
              </a:rPr>
              <a:t>; </a:t>
            </a:r>
            <a:r>
              <a:rPr sz="1400" spc="-5" dirty="0">
                <a:latin typeface="Arial"/>
                <a:cs typeface="Arial"/>
              </a:rPr>
              <a:t>РАН, Дальневост. </a:t>
            </a:r>
            <a:r>
              <a:rPr sz="1400" dirty="0">
                <a:latin typeface="Arial"/>
                <a:cs typeface="Arial"/>
              </a:rPr>
              <a:t>отд-е, </a:t>
            </a:r>
            <a:r>
              <a:rPr sz="1400" spc="-5" dirty="0">
                <a:latin typeface="Arial"/>
                <a:cs typeface="Arial"/>
              </a:rPr>
              <a:t>Тихоокеанский  </a:t>
            </a:r>
            <a:r>
              <a:rPr sz="1400" dirty="0">
                <a:latin typeface="Arial"/>
                <a:cs typeface="Arial"/>
              </a:rPr>
              <a:t>ин-т </a:t>
            </a:r>
            <a:r>
              <a:rPr sz="1400" spc="-5" dirty="0">
                <a:latin typeface="Arial"/>
                <a:cs typeface="Arial"/>
              </a:rPr>
              <a:t>географии, Дальневосточ. фед. </a:t>
            </a:r>
            <a:r>
              <a:rPr sz="1400" dirty="0">
                <a:latin typeface="Arial"/>
                <a:cs typeface="Arial"/>
              </a:rPr>
              <a:t>ун-т. - </a:t>
            </a:r>
            <a:r>
              <a:rPr sz="1400" spc="-5" dirty="0">
                <a:latin typeface="Arial"/>
                <a:cs typeface="Arial"/>
              </a:rPr>
              <a:t>Владивосток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Дальнаука, </a:t>
            </a:r>
            <a:r>
              <a:rPr sz="1400" dirty="0">
                <a:latin typeface="Arial"/>
                <a:cs typeface="Arial"/>
              </a:rPr>
              <a:t>2014. - 208 с. - </a:t>
            </a:r>
            <a:r>
              <a:rPr sz="1400" spc="-5" dirty="0">
                <a:latin typeface="Arial"/>
                <a:cs typeface="Arial"/>
              </a:rPr>
              <a:t>ISBN  978-5-8044-1463-5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150.00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р.</a:t>
            </a:r>
            <a:endParaRPr sz="1400">
              <a:latin typeface="Arial"/>
              <a:cs typeface="Arial"/>
            </a:endParaRPr>
          </a:p>
          <a:p>
            <a:pPr marL="12700" marR="6985" algn="just">
              <a:lnSpc>
                <a:spcPct val="114999"/>
              </a:lnSpc>
              <a:spcBef>
                <a:spcPts val="600"/>
              </a:spcBef>
            </a:pPr>
            <a:r>
              <a:rPr sz="1400" b="1" spc="-5" dirty="0">
                <a:latin typeface="Arial"/>
                <a:cs typeface="Arial"/>
              </a:rPr>
              <a:t>Аннотация: </a:t>
            </a:r>
            <a:r>
              <a:rPr sz="1400" dirty="0">
                <a:latin typeface="Arial"/>
                <a:cs typeface="Arial"/>
              </a:rPr>
              <a:t>К </a:t>
            </a:r>
            <a:r>
              <a:rPr sz="1400" spc="-5" dirty="0">
                <a:latin typeface="Arial"/>
                <a:cs typeface="Arial"/>
              </a:rPr>
              <a:t>ископаемым </a:t>
            </a:r>
            <a:r>
              <a:rPr sz="1400" dirty="0">
                <a:latin typeface="Arial"/>
                <a:cs typeface="Arial"/>
              </a:rPr>
              <a:t>видам </a:t>
            </a:r>
            <a:r>
              <a:rPr sz="1400" spc="-5" dirty="0">
                <a:latin typeface="Arial"/>
                <a:cs typeface="Arial"/>
              </a:rPr>
              <a:t>топлива относятся нефть, природный газ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его гидраты,  уголь, </a:t>
            </a:r>
            <a:r>
              <a:rPr sz="1400" dirty="0">
                <a:latin typeface="Arial"/>
                <a:cs typeface="Arial"/>
              </a:rPr>
              <a:t>горючие </a:t>
            </a:r>
            <a:r>
              <a:rPr sz="1400" spc="-5" dirty="0">
                <a:latin typeface="Arial"/>
                <a:cs typeface="Arial"/>
              </a:rPr>
              <a:t>сланцы </a:t>
            </a:r>
            <a:r>
              <a:rPr sz="1400" dirty="0">
                <a:latin typeface="Arial"/>
                <a:cs typeface="Arial"/>
              </a:rPr>
              <a:t>и торф. </a:t>
            </a:r>
            <a:r>
              <a:rPr sz="1400" spc="-5" dirty="0">
                <a:latin typeface="Arial"/>
                <a:cs typeface="Arial"/>
              </a:rPr>
              <a:t>Приведена информация по запасам </a:t>
            </a:r>
            <a:r>
              <a:rPr sz="1400" dirty="0">
                <a:latin typeface="Arial"/>
                <a:cs typeface="Arial"/>
              </a:rPr>
              <a:t>и добыче каждого </a:t>
            </a:r>
            <a:r>
              <a:rPr sz="1400" spc="-5" dirty="0">
                <a:latin typeface="Arial"/>
                <a:cs typeface="Arial"/>
              </a:rPr>
              <a:t>вида  топлива, рассмотрены распределение их месторождений </a:t>
            </a:r>
            <a:r>
              <a:rPr sz="1400" dirty="0">
                <a:latin typeface="Arial"/>
                <a:cs typeface="Arial"/>
              </a:rPr>
              <a:t>в пределах </a:t>
            </a:r>
            <a:r>
              <a:rPr sz="1400" spc="-5" dirty="0">
                <a:latin typeface="Arial"/>
                <a:cs typeface="Arial"/>
              </a:rPr>
              <a:t>земного </a:t>
            </a:r>
            <a:r>
              <a:rPr sz="1400" dirty="0">
                <a:latin typeface="Arial"/>
                <a:cs typeface="Arial"/>
              </a:rPr>
              <a:t>шара и </a:t>
            </a:r>
            <a:r>
              <a:rPr sz="1400" spc="-5" dirty="0">
                <a:latin typeface="Arial"/>
                <a:cs typeface="Arial"/>
              </a:rPr>
              <a:t>история  освоения топливных ресурсов. Кратко охарактеризованы способы добычи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транспортировки  </a:t>
            </a:r>
            <a:r>
              <a:rPr sz="1400" dirty="0">
                <a:latin typeface="Arial"/>
                <a:cs typeface="Arial"/>
              </a:rPr>
              <a:t>различных</a:t>
            </a:r>
            <a:r>
              <a:rPr sz="1400" spc="2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видов</a:t>
            </a:r>
            <a:r>
              <a:rPr sz="1400" spc="2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ископаемого</a:t>
            </a:r>
            <a:r>
              <a:rPr sz="1400" spc="2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топлива,</a:t>
            </a:r>
            <a:r>
              <a:rPr sz="1400" spc="3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описано</a:t>
            </a:r>
            <a:r>
              <a:rPr sz="1400" spc="29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их</a:t>
            </a:r>
            <a:r>
              <a:rPr sz="1400" spc="2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использование</a:t>
            </a:r>
            <a:r>
              <a:rPr sz="1400" spc="2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й</a:t>
            </a:r>
            <a:r>
              <a:rPr sz="1400" spc="2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разных</a:t>
            </a:r>
            <a:r>
              <a:rPr sz="1400" spc="2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хозяйственных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44598" y="2695575"/>
            <a:ext cx="1087120" cy="747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999"/>
              </a:lnSpc>
            </a:pPr>
            <a:r>
              <a:rPr sz="1400" spc="-5" dirty="0">
                <a:latin typeface="Arial"/>
                <a:cs typeface="Arial"/>
              </a:rPr>
              <a:t>отраслях.  </a:t>
            </a:r>
            <a:r>
              <a:rPr sz="1400" dirty="0">
                <a:latin typeface="Arial"/>
                <a:cs typeface="Arial"/>
              </a:rPr>
              <a:t>переработку  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нфо</a:t>
            </a:r>
            <a:r>
              <a:rPr sz="1400" spc="-5" dirty="0">
                <a:latin typeface="Arial"/>
                <a:cs typeface="Arial"/>
              </a:rPr>
              <a:t>р</a:t>
            </a:r>
            <a:r>
              <a:rPr sz="1400" spc="-10" dirty="0">
                <a:latin typeface="Arial"/>
                <a:cs typeface="Arial"/>
              </a:rPr>
              <a:t>м</a:t>
            </a:r>
            <a:r>
              <a:rPr sz="1400" dirty="0">
                <a:latin typeface="Arial"/>
                <a:cs typeface="Arial"/>
              </a:rPr>
              <a:t>ац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14833" y="2695575"/>
            <a:ext cx="6833234" cy="747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525" algn="just">
              <a:lnSpc>
                <a:spcPct val="114999"/>
              </a:lnSpc>
            </a:pPr>
            <a:r>
              <a:rPr sz="1400" spc="-5" dirty="0">
                <a:latin typeface="Arial"/>
                <a:cs typeface="Arial"/>
              </a:rPr>
              <a:t>Рассмотрены </a:t>
            </a:r>
            <a:r>
              <a:rPr sz="1400" dirty="0">
                <a:latin typeface="Arial"/>
                <a:cs typeface="Arial"/>
              </a:rPr>
              <a:t>природные </a:t>
            </a:r>
            <a:r>
              <a:rPr sz="1400" spc="-5" dirty="0">
                <a:latin typeface="Arial"/>
                <a:cs typeface="Arial"/>
              </a:rPr>
              <a:t>процессы, осложняющие </a:t>
            </a:r>
            <a:r>
              <a:rPr sz="1400" spc="-10" dirty="0">
                <a:latin typeface="Arial"/>
                <a:cs typeface="Arial"/>
              </a:rPr>
              <a:t>добычу, </a:t>
            </a:r>
            <a:r>
              <a:rPr sz="1400" dirty="0">
                <a:latin typeface="Arial"/>
                <a:cs typeface="Arial"/>
              </a:rPr>
              <a:t>транспортировку и  </a:t>
            </a:r>
            <a:r>
              <a:rPr sz="1400" spc="-5" dirty="0">
                <a:latin typeface="Arial"/>
                <a:cs typeface="Arial"/>
              </a:rPr>
              <a:t>топлива, показаны </a:t>
            </a:r>
            <a:r>
              <a:rPr sz="1400" dirty="0">
                <a:latin typeface="Arial"/>
                <a:cs typeface="Arial"/>
              </a:rPr>
              <a:t>вторичные </a:t>
            </a:r>
            <a:r>
              <a:rPr sz="1400" spc="-5" dirty="0">
                <a:latin typeface="Arial"/>
                <a:cs typeface="Arial"/>
              </a:rPr>
              <a:t>проблемы, возникающие при этом. Дана  по  смертности 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5" dirty="0">
                <a:latin typeface="Arial"/>
                <a:cs typeface="Arial"/>
              </a:rPr>
              <a:t>травматизму  при  осуществлении  этих  </a:t>
            </a:r>
            <a:r>
              <a:rPr sz="1400" dirty="0">
                <a:latin typeface="Arial"/>
                <a:cs typeface="Arial"/>
              </a:rPr>
              <a:t>видов  </a:t>
            </a:r>
            <a:r>
              <a:rPr sz="1400" spc="3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деятельности.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44598" y="3431667"/>
            <a:ext cx="8002905" cy="156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</a:pPr>
            <a:r>
              <a:rPr sz="1400" spc="-5" dirty="0">
                <a:latin typeface="Arial"/>
                <a:cs typeface="Arial"/>
              </a:rPr>
              <a:t>Показаны основные факторы их влияния </a:t>
            </a: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окружающую среду. Рассмотрено воздействие  </a:t>
            </a:r>
            <a:r>
              <a:rPr sz="1400" dirty="0">
                <a:latin typeface="Arial"/>
                <a:cs typeface="Arial"/>
              </a:rPr>
              <a:t>добычи, </a:t>
            </a:r>
            <a:r>
              <a:rPr sz="1400" spc="-5" dirty="0">
                <a:latin typeface="Arial"/>
                <a:cs typeface="Arial"/>
              </a:rPr>
              <a:t>транспортировки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переработки ископаемых </a:t>
            </a:r>
            <a:r>
              <a:rPr sz="1400" dirty="0">
                <a:latin typeface="Arial"/>
                <a:cs typeface="Arial"/>
              </a:rPr>
              <a:t>видов </a:t>
            </a:r>
            <a:r>
              <a:rPr sz="1400" spc="-5" dirty="0">
                <a:latin typeface="Arial"/>
                <a:cs typeface="Arial"/>
              </a:rPr>
              <a:t>топлива </a:t>
            </a: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различные природные  компоненты. Книга предназначена для </a:t>
            </a:r>
            <a:r>
              <a:rPr sz="1400" dirty="0">
                <a:latin typeface="Arial"/>
                <a:cs typeface="Arial"/>
              </a:rPr>
              <a:t>широкого </a:t>
            </a:r>
            <a:r>
              <a:rPr sz="1400" spc="-5" dirty="0">
                <a:latin typeface="Arial"/>
                <a:cs typeface="Arial"/>
              </a:rPr>
              <a:t>круга специалистов, </a:t>
            </a:r>
            <a:r>
              <a:rPr sz="1400" dirty="0">
                <a:latin typeface="Arial"/>
                <a:cs typeface="Arial"/>
              </a:rPr>
              <a:t>а также </a:t>
            </a:r>
            <a:r>
              <a:rPr sz="1400" spc="-5" dirty="0">
                <a:latin typeface="Arial"/>
                <a:cs typeface="Arial"/>
              </a:rPr>
              <a:t>студентов  географических </a:t>
            </a:r>
            <a:r>
              <a:rPr sz="1400" dirty="0">
                <a:latin typeface="Arial"/>
                <a:cs typeface="Arial"/>
              </a:rPr>
              <a:t>и биологических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факультетов.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850"/>
              </a:spcBef>
            </a:pPr>
            <a:r>
              <a:rPr sz="1400" b="1" dirty="0">
                <a:latin typeface="Arial"/>
                <a:cs typeface="Arial"/>
              </a:rPr>
              <a:t>Имеются </a:t>
            </a:r>
            <a:r>
              <a:rPr sz="1400" b="1" spc="-5" dirty="0">
                <a:latin typeface="Arial"/>
                <a:cs typeface="Arial"/>
              </a:rPr>
              <a:t>экземпляры </a:t>
            </a:r>
            <a:r>
              <a:rPr sz="1400" b="1" dirty="0">
                <a:latin typeface="Arial"/>
                <a:cs typeface="Arial"/>
              </a:rPr>
              <a:t>в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отделах: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250"/>
              </a:spcBef>
            </a:pPr>
            <a:r>
              <a:rPr sz="1400" dirty="0">
                <a:latin typeface="Arial"/>
                <a:cs typeface="Arial"/>
              </a:rPr>
              <a:t>Н.Аб. (8 </a:t>
            </a:r>
            <a:r>
              <a:rPr sz="1400" spc="-5" dirty="0">
                <a:latin typeface="Arial"/>
                <a:cs typeface="Arial"/>
              </a:rPr>
              <a:t>зд. КНИТУ-КАИ, ул. </a:t>
            </a:r>
            <a:r>
              <a:rPr sz="1400" dirty="0">
                <a:latin typeface="Arial"/>
                <a:cs typeface="Arial"/>
              </a:rPr>
              <a:t>Четаева,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18а)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9871" y="835596"/>
            <a:ext cx="1250162" cy="1696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4530" y="770255"/>
            <a:ext cx="1229995" cy="167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8433" y="764159"/>
            <a:ext cx="1240790" cy="1687195"/>
          </a:xfrm>
          <a:custGeom>
            <a:avLst/>
            <a:gdLst/>
            <a:ahLst/>
            <a:cxnLst/>
            <a:rect l="l" t="t" r="r" b="b"/>
            <a:pathLst>
              <a:path w="1240789" h="1687195">
                <a:moveTo>
                  <a:pt x="0" y="1687067"/>
                </a:moveTo>
                <a:lnTo>
                  <a:pt x="1240637" y="1687067"/>
                </a:lnTo>
                <a:lnTo>
                  <a:pt x="1240637" y="0"/>
                </a:lnTo>
                <a:lnTo>
                  <a:pt x="0" y="0"/>
                </a:lnTo>
                <a:lnTo>
                  <a:pt x="0" y="168706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Прямоугольник 8"/>
          <p:cNvSpPr/>
          <p:nvPr/>
        </p:nvSpPr>
        <p:spPr>
          <a:xfrm>
            <a:off x="10452100" y="0"/>
            <a:ext cx="241300" cy="619373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4598" y="458216"/>
            <a:ext cx="8006715" cy="5066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15" algn="just">
              <a:lnSpc>
                <a:spcPts val="1610"/>
              </a:lnSpc>
            </a:pPr>
            <a:r>
              <a:rPr sz="1400" b="1" spc="-5" dirty="0">
                <a:latin typeface="Arial"/>
                <a:cs typeface="Arial"/>
              </a:rPr>
              <a:t>Дмитренко, </a:t>
            </a:r>
            <a:r>
              <a:rPr sz="1400" b="1" spc="-10" dirty="0">
                <a:latin typeface="Arial"/>
                <a:cs typeface="Arial"/>
              </a:rPr>
              <a:t>Анна </a:t>
            </a:r>
            <a:r>
              <a:rPr sz="1400" b="1" spc="-5" dirty="0">
                <a:latin typeface="Arial"/>
                <a:cs typeface="Arial"/>
              </a:rPr>
              <a:t>Викторовна. </a:t>
            </a:r>
            <a:r>
              <a:rPr sz="1400" dirty="0">
                <a:latin typeface="Arial"/>
                <a:cs typeface="Arial"/>
              </a:rPr>
              <a:t>Экологическое право : </a:t>
            </a:r>
            <a:r>
              <a:rPr sz="1400" spc="-5" dirty="0">
                <a:latin typeface="Arial"/>
                <a:cs typeface="Arial"/>
              </a:rPr>
              <a:t>учеб. пособие </a:t>
            </a:r>
            <a:r>
              <a:rPr sz="1400" dirty="0">
                <a:latin typeface="Arial"/>
                <a:cs typeface="Arial"/>
              </a:rPr>
              <a:t>/ А. В. </a:t>
            </a:r>
            <a:r>
              <a:rPr sz="1400" spc="-5" dirty="0">
                <a:latin typeface="Arial"/>
                <a:cs typeface="Arial"/>
              </a:rPr>
              <a:t>Дмитренко.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М. </a:t>
            </a:r>
            <a:r>
              <a:rPr sz="1400" dirty="0">
                <a:latin typeface="Arial"/>
                <a:cs typeface="Arial"/>
              </a:rPr>
              <a:t>:  Дашков и К° ; </a:t>
            </a:r>
            <a:r>
              <a:rPr sz="1400" spc="-5" dirty="0">
                <a:latin typeface="Arial"/>
                <a:cs typeface="Arial"/>
              </a:rPr>
              <a:t>Ростов </a:t>
            </a:r>
            <a:r>
              <a:rPr sz="1400" spc="5" dirty="0">
                <a:latin typeface="Arial"/>
                <a:cs typeface="Arial"/>
              </a:rPr>
              <a:t>н/Д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Наука-Спектр, 2014. </a:t>
            </a:r>
            <a:r>
              <a:rPr sz="1400" dirty="0">
                <a:latin typeface="Arial"/>
                <a:cs typeface="Arial"/>
              </a:rPr>
              <a:t>- 256 с. - </a:t>
            </a:r>
            <a:r>
              <a:rPr sz="1400" spc="-5" dirty="0">
                <a:latin typeface="Arial"/>
                <a:cs typeface="Arial"/>
              </a:rPr>
              <a:t>ISBN 978-5-394-01782-7 </a:t>
            </a:r>
            <a:r>
              <a:rPr sz="1400" dirty="0">
                <a:latin typeface="Arial"/>
                <a:cs typeface="Arial"/>
              </a:rPr>
              <a:t>: 261.80</a:t>
            </a:r>
            <a:r>
              <a:rPr sz="1400" spc="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р.</a:t>
            </a:r>
            <a:endParaRPr sz="1400">
              <a:latin typeface="Arial"/>
              <a:cs typeface="Arial"/>
            </a:endParaRPr>
          </a:p>
          <a:p>
            <a:pPr marL="12700" marR="7620" algn="just">
              <a:lnSpc>
                <a:spcPct val="95800"/>
              </a:lnSpc>
              <a:spcBef>
                <a:spcPts val="555"/>
              </a:spcBef>
            </a:pPr>
            <a:r>
              <a:rPr sz="1400" b="1" spc="-5" dirty="0">
                <a:latin typeface="Arial"/>
                <a:cs typeface="Arial"/>
              </a:rPr>
              <a:t>Аннотация: </a:t>
            </a:r>
            <a:r>
              <a:rPr sz="1400" dirty="0">
                <a:latin typeface="Arial"/>
                <a:cs typeface="Arial"/>
              </a:rPr>
              <a:t>В учебном </a:t>
            </a:r>
            <a:r>
              <a:rPr sz="1400" spc="-5" dirty="0">
                <a:latin typeface="Arial"/>
                <a:cs typeface="Arial"/>
              </a:rPr>
              <a:t>пособии изложены основные положения экологического </a:t>
            </a:r>
            <a:r>
              <a:rPr sz="1400" dirty="0">
                <a:latin typeface="Arial"/>
                <a:cs typeface="Arial"/>
              </a:rPr>
              <a:t>права:  </a:t>
            </a:r>
            <a:r>
              <a:rPr sz="1400" spc="-5" dirty="0">
                <a:latin typeface="Arial"/>
                <a:cs typeface="Arial"/>
              </a:rPr>
              <a:t>принципы, объекты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механизм действия правовой охраны окружающей среды, основные  институты </a:t>
            </a:r>
            <a:r>
              <a:rPr sz="1400" dirty="0">
                <a:latin typeface="Arial"/>
                <a:cs typeface="Arial"/>
              </a:rPr>
              <a:t>экологического </a:t>
            </a:r>
            <a:r>
              <a:rPr sz="1400" spc="-5" dirty="0">
                <a:latin typeface="Arial"/>
                <a:cs typeface="Arial"/>
              </a:rPr>
              <a:t>права, </a:t>
            </a:r>
            <a:r>
              <a:rPr sz="1400" dirty="0">
                <a:latin typeface="Arial"/>
                <a:cs typeface="Arial"/>
              </a:rPr>
              <a:t>экологическая </a:t>
            </a:r>
            <a:r>
              <a:rPr sz="1400" spc="-5" dirty="0">
                <a:latin typeface="Arial"/>
                <a:cs typeface="Arial"/>
              </a:rPr>
              <a:t>экспертиза.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5" dirty="0">
                <a:latin typeface="Arial"/>
                <a:cs typeface="Arial"/>
              </a:rPr>
              <a:t>пособии </a:t>
            </a:r>
            <a:r>
              <a:rPr sz="1400" dirty="0">
                <a:latin typeface="Arial"/>
                <a:cs typeface="Arial"/>
              </a:rPr>
              <a:t>после каждой темы  </a:t>
            </a:r>
            <a:r>
              <a:rPr sz="1400" spc="-5" dirty="0">
                <a:latin typeface="Arial"/>
                <a:cs typeface="Arial"/>
              </a:rPr>
              <a:t>приводятся дополнительная литература </a:t>
            </a:r>
            <a:r>
              <a:rPr sz="1400" dirty="0">
                <a:latin typeface="Arial"/>
                <a:cs typeface="Arial"/>
              </a:rPr>
              <a:t>и вопросы </a:t>
            </a:r>
            <a:r>
              <a:rPr sz="1400" spc="-5" dirty="0">
                <a:latin typeface="Arial"/>
                <a:cs typeface="Arial"/>
              </a:rPr>
              <a:t>для семинарского занятия, </a:t>
            </a:r>
            <a:r>
              <a:rPr sz="1400" dirty="0">
                <a:latin typeface="Arial"/>
                <a:cs typeface="Arial"/>
              </a:rPr>
              <a:t>а после </a:t>
            </a:r>
            <a:r>
              <a:rPr sz="1400" spc="-5" dirty="0">
                <a:latin typeface="Arial"/>
                <a:cs typeface="Arial"/>
              </a:rPr>
              <a:t>каждого  </a:t>
            </a:r>
            <a:r>
              <a:rPr sz="1400" dirty="0">
                <a:latin typeface="Arial"/>
                <a:cs typeface="Arial"/>
              </a:rPr>
              <a:t>раздела — </a:t>
            </a:r>
            <a:r>
              <a:rPr sz="1400" spc="-5" dirty="0">
                <a:latin typeface="Arial"/>
                <a:cs typeface="Arial"/>
              </a:rPr>
              <a:t>тестовые задания для самостоятельного </a:t>
            </a:r>
            <a:r>
              <a:rPr sz="1400" dirty="0">
                <a:latin typeface="Arial"/>
                <a:cs typeface="Arial"/>
              </a:rPr>
              <a:t>закрепления </a:t>
            </a:r>
            <a:r>
              <a:rPr sz="1400" spc="-5" dirty="0">
                <a:latin typeface="Arial"/>
                <a:cs typeface="Arial"/>
              </a:rPr>
              <a:t>полученных знаний по  изучаемой дисциплине. </a:t>
            </a:r>
            <a:r>
              <a:rPr sz="1400" dirty="0">
                <a:latin typeface="Arial"/>
                <a:cs typeface="Arial"/>
              </a:rPr>
              <a:t>Для студентов и </a:t>
            </a:r>
            <a:r>
              <a:rPr sz="1400" spc="-5" dirty="0">
                <a:latin typeface="Arial"/>
                <a:cs typeface="Arial"/>
              </a:rPr>
              <a:t>преподавателей юридических вузов, </a:t>
            </a:r>
            <a:r>
              <a:rPr sz="1400" dirty="0">
                <a:latin typeface="Arial"/>
                <a:cs typeface="Arial"/>
              </a:rPr>
              <a:t>а также </a:t>
            </a:r>
            <a:r>
              <a:rPr sz="1400" spc="-5" dirty="0">
                <a:latin typeface="Arial"/>
                <a:cs typeface="Arial"/>
              </a:rPr>
              <a:t>для  </a:t>
            </a:r>
            <a:r>
              <a:rPr sz="1400" dirty="0">
                <a:latin typeface="Arial"/>
                <a:cs typeface="Arial"/>
              </a:rPr>
              <a:t>иных категорий </a:t>
            </a:r>
            <a:r>
              <a:rPr sz="1400" spc="-5" dirty="0">
                <a:latin typeface="Arial"/>
                <a:cs typeface="Arial"/>
              </a:rPr>
              <a:t>лиц, интересующихся </a:t>
            </a:r>
            <a:r>
              <a:rPr sz="1400" dirty="0">
                <a:latin typeface="Arial"/>
                <a:cs typeface="Arial"/>
              </a:rPr>
              <a:t>вопросами </a:t>
            </a:r>
            <a:r>
              <a:rPr sz="1400" spc="-5" dirty="0">
                <a:latin typeface="Arial"/>
                <a:cs typeface="Arial"/>
              </a:rPr>
              <a:t>охраны окружающей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среды.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ts val="1650"/>
              </a:lnSpc>
              <a:spcBef>
                <a:spcPts val="530"/>
              </a:spcBef>
            </a:pPr>
            <a:r>
              <a:rPr sz="1400" b="1" dirty="0">
                <a:latin typeface="Arial"/>
                <a:cs typeface="Arial"/>
              </a:rPr>
              <a:t>Имеются </a:t>
            </a:r>
            <a:r>
              <a:rPr sz="1400" b="1" spc="-5" dirty="0">
                <a:latin typeface="Arial"/>
                <a:cs typeface="Arial"/>
              </a:rPr>
              <a:t>экземпляры </a:t>
            </a:r>
            <a:r>
              <a:rPr sz="1400" b="1" dirty="0">
                <a:latin typeface="Arial"/>
                <a:cs typeface="Arial"/>
              </a:rPr>
              <a:t>в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отделах:</a:t>
            </a:r>
            <a:endParaRPr sz="1400">
              <a:latin typeface="Arial"/>
              <a:cs typeface="Arial"/>
            </a:endParaRPr>
          </a:p>
          <a:p>
            <a:pPr marL="12700" marR="4470400">
              <a:lnSpc>
                <a:spcPts val="1610"/>
              </a:lnSpc>
              <a:spcBef>
                <a:spcPts val="80"/>
              </a:spcBef>
            </a:pPr>
            <a:r>
              <a:rPr sz="1400" dirty="0">
                <a:latin typeface="Arial"/>
                <a:cs typeface="Arial"/>
              </a:rPr>
              <a:t>Н.Аб. (8 </a:t>
            </a:r>
            <a:r>
              <a:rPr sz="1400" spc="-5" dirty="0">
                <a:latin typeface="Arial"/>
                <a:cs typeface="Arial"/>
              </a:rPr>
              <a:t>зд. КНИТУ-КАИ, ул. </a:t>
            </a:r>
            <a:r>
              <a:rPr sz="1400" dirty="0">
                <a:latin typeface="Arial"/>
                <a:cs typeface="Arial"/>
              </a:rPr>
              <a:t>Четаева, </a:t>
            </a:r>
            <a:r>
              <a:rPr sz="1400" spc="-5" dirty="0">
                <a:latin typeface="Arial"/>
                <a:cs typeface="Arial"/>
              </a:rPr>
              <a:t>18а)  </a:t>
            </a:r>
            <a:r>
              <a:rPr sz="1400" dirty="0">
                <a:latin typeface="Arial"/>
                <a:cs typeface="Arial"/>
              </a:rPr>
              <a:t>ч/з1 (1 </a:t>
            </a:r>
            <a:r>
              <a:rPr sz="1400" spc="-5" dirty="0">
                <a:latin typeface="Arial"/>
                <a:cs typeface="Arial"/>
              </a:rPr>
              <a:t>зд. КНИТУ-КАИ, ул. </a:t>
            </a:r>
            <a:r>
              <a:rPr sz="1400" dirty="0">
                <a:latin typeface="Arial"/>
                <a:cs typeface="Arial"/>
              </a:rPr>
              <a:t>К. </a:t>
            </a:r>
            <a:r>
              <a:rPr sz="1400" spc="-5" dirty="0">
                <a:latin typeface="Arial"/>
                <a:cs typeface="Arial"/>
              </a:rPr>
              <a:t>Маркса,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10)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6350" algn="just">
              <a:lnSpc>
                <a:spcPts val="1610"/>
              </a:lnSpc>
            </a:pPr>
            <a:r>
              <a:rPr sz="1400" b="1" spc="-5" dirty="0">
                <a:latin typeface="Arial"/>
                <a:cs typeface="Arial"/>
              </a:rPr>
              <a:t>Маринченко, Анатолий Васильевич. </a:t>
            </a:r>
            <a:r>
              <a:rPr sz="1400" spc="-5" dirty="0">
                <a:latin typeface="Arial"/>
                <a:cs typeface="Arial"/>
              </a:rPr>
              <a:t>Экология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учебник для студ. вузов </a:t>
            </a:r>
            <a:r>
              <a:rPr sz="1400" dirty="0">
                <a:latin typeface="Arial"/>
                <a:cs typeface="Arial"/>
              </a:rPr>
              <a:t>/ А. В. </a:t>
            </a:r>
            <a:r>
              <a:rPr sz="1400" spc="-5" dirty="0">
                <a:latin typeface="Arial"/>
                <a:cs typeface="Arial"/>
              </a:rPr>
              <a:t>Маринченко. </a:t>
            </a:r>
            <a:r>
              <a:rPr sz="1400" dirty="0">
                <a:latin typeface="Arial"/>
                <a:cs typeface="Arial"/>
              </a:rPr>
              <a:t>-  7-е </a:t>
            </a:r>
            <a:r>
              <a:rPr sz="1400" spc="-5" dirty="0">
                <a:latin typeface="Arial"/>
                <a:cs typeface="Arial"/>
              </a:rPr>
              <a:t>изд., перераб.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доп.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М.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Дашков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К°, 2015.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10" dirty="0">
                <a:latin typeface="Arial"/>
                <a:cs typeface="Arial"/>
              </a:rPr>
              <a:t>304 </a:t>
            </a:r>
            <a:r>
              <a:rPr sz="1400" dirty="0">
                <a:latin typeface="Arial"/>
                <a:cs typeface="Arial"/>
              </a:rPr>
              <a:t>с. - </a:t>
            </a:r>
            <a:r>
              <a:rPr sz="1400" spc="-5" dirty="0">
                <a:latin typeface="Arial"/>
                <a:cs typeface="Arial"/>
              </a:rPr>
              <a:t>(Учебные </a:t>
            </a:r>
            <a:r>
              <a:rPr sz="1400" dirty="0">
                <a:latin typeface="Arial"/>
                <a:cs typeface="Arial"/>
              </a:rPr>
              <a:t>издания </a:t>
            </a:r>
            <a:r>
              <a:rPr sz="1400" spc="-5" dirty="0">
                <a:latin typeface="Arial"/>
                <a:cs typeface="Arial"/>
              </a:rPr>
              <a:t>для  </a:t>
            </a:r>
            <a:r>
              <a:rPr sz="1400" spc="1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бакалавров).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ts val="1530"/>
              </a:lnSpc>
            </a:pP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ISBN 978-5-394-02399-6 </a:t>
            </a:r>
            <a:r>
              <a:rPr sz="1400" dirty="0">
                <a:latin typeface="Arial"/>
                <a:cs typeface="Arial"/>
              </a:rPr>
              <a:t>: 369.60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р.</a:t>
            </a: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ct val="95900"/>
              </a:lnSpc>
              <a:spcBef>
                <a:spcPts val="30"/>
              </a:spcBef>
            </a:pPr>
            <a:r>
              <a:rPr sz="1400" b="1" spc="-5" dirty="0">
                <a:latin typeface="Arial"/>
                <a:cs typeface="Arial"/>
              </a:rPr>
              <a:t>Аннотация: </a:t>
            </a:r>
            <a:r>
              <a:rPr sz="1400" dirty="0">
                <a:latin typeface="Arial"/>
                <a:cs typeface="Arial"/>
              </a:rPr>
              <a:t>Учебник </a:t>
            </a:r>
            <a:r>
              <a:rPr sz="1400" spc="-5" dirty="0">
                <a:latin typeface="Arial"/>
                <a:cs typeface="Arial"/>
              </a:rPr>
              <a:t>написан </a:t>
            </a:r>
            <a:r>
              <a:rPr sz="1400" dirty="0">
                <a:latin typeface="Arial"/>
                <a:cs typeface="Arial"/>
              </a:rPr>
              <a:t>в соответствии с </a:t>
            </a:r>
            <a:r>
              <a:rPr sz="1400" spc="-5" dirty="0">
                <a:latin typeface="Arial"/>
                <a:cs typeface="Arial"/>
              </a:rPr>
              <a:t>требованиями федеральных </a:t>
            </a:r>
            <a:r>
              <a:rPr sz="1400" dirty="0">
                <a:latin typeface="Arial"/>
                <a:cs typeface="Arial"/>
              </a:rPr>
              <a:t>государственных  образовательных </a:t>
            </a:r>
            <a:r>
              <a:rPr sz="1400" spc="-5" dirty="0">
                <a:latin typeface="Arial"/>
                <a:cs typeface="Arial"/>
              </a:rPr>
              <a:t>стандартов для экономических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социально-гуманитарных направлений  подготовки.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5" dirty="0">
                <a:latin typeface="Arial"/>
                <a:cs typeface="Arial"/>
              </a:rPr>
              <a:t>нем изложены основные понятия </a:t>
            </a:r>
            <a:r>
              <a:rPr sz="1400" dirty="0">
                <a:latin typeface="Arial"/>
                <a:cs typeface="Arial"/>
              </a:rPr>
              <a:t>и законы </a:t>
            </a:r>
            <a:r>
              <a:rPr sz="1400" spc="-5" dirty="0">
                <a:latin typeface="Arial"/>
                <a:cs typeface="Arial"/>
              </a:rPr>
              <a:t>экологии; проблемы окружающей  </a:t>
            </a:r>
            <a:r>
              <a:rPr sz="1400" dirty="0">
                <a:latin typeface="Arial"/>
                <a:cs typeface="Arial"/>
              </a:rPr>
              <a:t>среды и </a:t>
            </a:r>
            <a:r>
              <a:rPr sz="1400" spc="-5" dirty="0">
                <a:latin typeface="Arial"/>
                <a:cs typeface="Arial"/>
              </a:rPr>
              <a:t>основные принципы природопользования. Рассмотрены основные источники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5" dirty="0">
                <a:latin typeface="Arial"/>
                <a:cs typeface="Arial"/>
              </a:rPr>
              <a:t>загрязняющие </a:t>
            </a:r>
            <a:r>
              <a:rPr sz="1400" dirty="0">
                <a:latin typeface="Arial"/>
                <a:cs typeface="Arial"/>
              </a:rPr>
              <a:t>вещества </a:t>
            </a:r>
            <a:r>
              <a:rPr sz="1400" spc="-5" dirty="0">
                <a:latin typeface="Arial"/>
                <a:cs typeface="Arial"/>
              </a:rPr>
              <a:t>атмосферы, гидросферы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литосферы, проблемы </a:t>
            </a:r>
            <a:r>
              <a:rPr sz="1400" dirty="0">
                <a:latin typeface="Arial"/>
                <a:cs typeface="Arial"/>
              </a:rPr>
              <a:t>сохранения среды  </a:t>
            </a:r>
            <a:r>
              <a:rPr sz="1400" spc="-5" dirty="0">
                <a:latin typeface="Arial"/>
                <a:cs typeface="Arial"/>
              </a:rPr>
              <a:t>обитания, </a:t>
            </a:r>
            <a:r>
              <a:rPr sz="1400" dirty="0">
                <a:latin typeface="Arial"/>
                <a:cs typeface="Arial"/>
              </a:rPr>
              <a:t>ее </a:t>
            </a:r>
            <a:r>
              <a:rPr sz="1400" spc="-5" dirty="0">
                <a:latin typeface="Arial"/>
                <a:cs typeface="Arial"/>
              </a:rPr>
              <a:t>влияние </a:t>
            </a: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здоровье человека. Представлены государственные, правовые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5" dirty="0">
                <a:latin typeface="Arial"/>
                <a:cs typeface="Arial"/>
              </a:rPr>
              <a:t>социальные аспекты охраны </a:t>
            </a:r>
            <a:r>
              <a:rPr sz="1400" dirty="0">
                <a:latin typeface="Arial"/>
                <a:cs typeface="Arial"/>
              </a:rPr>
              <a:t>окружающей </a:t>
            </a:r>
            <a:r>
              <a:rPr sz="1400" spc="-5" dirty="0">
                <a:latin typeface="Arial"/>
                <a:cs typeface="Arial"/>
              </a:rPr>
              <a:t>среды, основы </a:t>
            </a:r>
            <a:r>
              <a:rPr sz="1400" dirty="0">
                <a:latin typeface="Arial"/>
                <a:cs typeface="Arial"/>
              </a:rPr>
              <a:t>экологического </a:t>
            </a:r>
            <a:r>
              <a:rPr sz="1400" spc="-5" dirty="0">
                <a:latin typeface="Arial"/>
                <a:cs typeface="Arial"/>
              </a:rPr>
              <a:t>мониторинга. Учебник  </a:t>
            </a:r>
            <a:r>
              <a:rPr sz="1400" dirty="0">
                <a:latin typeface="Arial"/>
                <a:cs typeface="Arial"/>
              </a:rPr>
              <a:t>дополнен   </a:t>
            </a:r>
            <a:r>
              <a:rPr sz="1400" spc="-5" dirty="0">
                <a:latin typeface="Arial"/>
                <a:cs typeface="Arial"/>
              </a:rPr>
              <a:t>основными   понятиями,   терминами   </a:t>
            </a:r>
            <a:r>
              <a:rPr sz="1400" dirty="0">
                <a:latin typeface="Arial"/>
                <a:cs typeface="Arial"/>
              </a:rPr>
              <a:t>и   </a:t>
            </a:r>
            <a:r>
              <a:rPr sz="1400" spc="-5" dirty="0">
                <a:latin typeface="Arial"/>
                <a:cs typeface="Arial"/>
              </a:rPr>
              <a:t>тестами.      Для   студентов</a:t>
            </a:r>
            <a:r>
              <a:rPr sz="1400" spc="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бакалавриата,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17073" y="5504942"/>
            <a:ext cx="302958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9875" algn="l"/>
                <a:tab pos="903605" algn="l"/>
                <a:tab pos="1480185" algn="l"/>
                <a:tab pos="1898014" algn="l"/>
              </a:tabLst>
            </a:pPr>
            <a:r>
              <a:rPr sz="1400" dirty="0">
                <a:latin typeface="Arial"/>
                <a:cs typeface="Arial"/>
              </a:rPr>
              <a:t>а	</a:t>
            </a:r>
            <a:r>
              <a:rPr sz="1400" spc="-5" dirty="0">
                <a:latin typeface="Arial"/>
                <a:cs typeface="Arial"/>
              </a:rPr>
              <a:t>также	</a:t>
            </a:r>
            <a:r>
              <a:rPr sz="1400" spc="-10" dirty="0">
                <a:latin typeface="Arial"/>
                <a:cs typeface="Arial"/>
              </a:rPr>
              <a:t>всех,	</a:t>
            </a:r>
            <a:r>
              <a:rPr sz="1400" dirty="0">
                <a:latin typeface="Arial"/>
                <a:cs typeface="Arial"/>
              </a:rPr>
              <a:t>кто	</a:t>
            </a:r>
            <a:r>
              <a:rPr sz="1400" spc="-5" dirty="0">
                <a:latin typeface="Arial"/>
                <a:cs typeface="Arial"/>
              </a:rPr>
              <a:t>интересуется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44598" y="5519166"/>
            <a:ext cx="4839335" cy="143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10"/>
              </a:lnSpc>
              <a:tabLst>
                <a:tab pos="1098550" algn="l"/>
                <a:tab pos="2235200" algn="l"/>
                <a:tab pos="3410585" algn="l"/>
              </a:tabLst>
            </a:pP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з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чающ</a:t>
            </a:r>
            <a:r>
              <a:rPr sz="1400" spc="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х	д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сц</a:t>
            </a:r>
            <a:r>
              <a:rPr sz="1400" spc="-10" dirty="0">
                <a:latin typeface="Arial"/>
                <a:cs typeface="Arial"/>
              </a:rPr>
              <a:t>ип</a:t>
            </a:r>
            <a:r>
              <a:rPr sz="1400" dirty="0">
                <a:latin typeface="Arial"/>
                <a:cs typeface="Arial"/>
              </a:rPr>
              <a:t>л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ну	«Э</a:t>
            </a:r>
            <a:r>
              <a:rPr sz="1400" spc="-10" dirty="0">
                <a:latin typeface="Arial"/>
                <a:cs typeface="Arial"/>
              </a:rPr>
              <a:t>к</a:t>
            </a:r>
            <a:r>
              <a:rPr sz="1400" dirty="0">
                <a:latin typeface="Arial"/>
                <a:cs typeface="Arial"/>
              </a:rPr>
              <a:t>олог</a:t>
            </a:r>
            <a:r>
              <a:rPr sz="1400" spc="5" dirty="0">
                <a:latin typeface="Arial"/>
                <a:cs typeface="Arial"/>
              </a:rPr>
              <a:t>и</a:t>
            </a:r>
            <a:r>
              <a:rPr sz="1400" spc="-10" dirty="0">
                <a:latin typeface="Arial"/>
                <a:cs typeface="Arial"/>
              </a:rPr>
              <a:t>я</a:t>
            </a:r>
            <a:r>
              <a:rPr sz="1400" dirty="0">
                <a:latin typeface="Arial"/>
                <a:cs typeface="Arial"/>
              </a:rPr>
              <a:t>»,	</a:t>
            </a:r>
            <a:r>
              <a:rPr sz="1400" spc="-10" dirty="0">
                <a:latin typeface="Arial"/>
                <a:cs typeface="Arial"/>
              </a:rPr>
              <a:t>п</a:t>
            </a:r>
            <a:r>
              <a:rPr sz="1400" dirty="0">
                <a:latin typeface="Arial"/>
                <a:cs typeface="Arial"/>
              </a:rPr>
              <a:t>ре</a:t>
            </a:r>
            <a:r>
              <a:rPr sz="1400" spc="-10" dirty="0">
                <a:latin typeface="Arial"/>
                <a:cs typeface="Arial"/>
              </a:rPr>
              <a:t>п</a:t>
            </a:r>
            <a:r>
              <a:rPr sz="1400" dirty="0">
                <a:latin typeface="Arial"/>
                <a:cs typeface="Arial"/>
              </a:rPr>
              <a:t>ода</a:t>
            </a:r>
            <a:r>
              <a:rPr sz="1400" spc="-10" dirty="0">
                <a:latin typeface="Arial"/>
                <a:cs typeface="Arial"/>
              </a:rPr>
              <a:t>в</a:t>
            </a:r>
            <a:r>
              <a:rPr sz="1400" dirty="0">
                <a:latin typeface="Arial"/>
                <a:cs typeface="Arial"/>
              </a:rPr>
              <a:t>а</a:t>
            </a:r>
            <a:r>
              <a:rPr sz="1400" spc="-1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ле</a:t>
            </a:r>
            <a:r>
              <a:rPr sz="1400" spc="-10" dirty="0">
                <a:latin typeface="Arial"/>
                <a:cs typeface="Arial"/>
              </a:rPr>
              <a:t>й</a:t>
            </a:r>
            <a:r>
              <a:rPr sz="1400" dirty="0">
                <a:latin typeface="Arial"/>
                <a:cs typeface="Arial"/>
              </a:rPr>
              <a:t>,  вопросами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экологии.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30"/>
              </a:lnSpc>
            </a:pPr>
            <a:r>
              <a:rPr sz="1400" b="1" dirty="0">
                <a:latin typeface="Arial"/>
                <a:cs typeface="Arial"/>
              </a:rPr>
              <a:t>Имеются </a:t>
            </a:r>
            <a:r>
              <a:rPr sz="1400" b="1" spc="-5" dirty="0">
                <a:latin typeface="Arial"/>
                <a:cs typeface="Arial"/>
              </a:rPr>
              <a:t>экземпляры </a:t>
            </a:r>
            <a:r>
              <a:rPr sz="1400" b="1" dirty="0">
                <a:latin typeface="Arial"/>
                <a:cs typeface="Arial"/>
              </a:rPr>
              <a:t>в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отделах:</a:t>
            </a:r>
            <a:endParaRPr sz="1400">
              <a:latin typeface="Arial"/>
              <a:cs typeface="Arial"/>
            </a:endParaRPr>
          </a:p>
          <a:p>
            <a:pPr marL="12700" marR="1254760">
              <a:lnSpc>
                <a:spcPct val="96000"/>
              </a:lnSpc>
              <a:spcBef>
                <a:spcPts val="30"/>
              </a:spcBef>
            </a:pPr>
            <a:r>
              <a:rPr sz="1400" dirty="0">
                <a:latin typeface="Arial"/>
                <a:cs typeface="Arial"/>
              </a:rPr>
              <a:t>ч/з2 (5 </a:t>
            </a:r>
            <a:r>
              <a:rPr sz="1400" spc="-5" dirty="0">
                <a:latin typeface="Arial"/>
                <a:cs typeface="Arial"/>
              </a:rPr>
              <a:t>зд. КНИТУ-КАИ, ул. </a:t>
            </a:r>
            <a:r>
              <a:rPr sz="1400" dirty="0">
                <a:latin typeface="Arial"/>
                <a:cs typeface="Arial"/>
              </a:rPr>
              <a:t>К. </a:t>
            </a:r>
            <a:r>
              <a:rPr sz="1400" spc="-5" dirty="0">
                <a:latin typeface="Arial"/>
                <a:cs typeface="Arial"/>
              </a:rPr>
              <a:t>Маркса, 31/7)  </a:t>
            </a:r>
            <a:r>
              <a:rPr sz="1400" dirty="0">
                <a:latin typeface="Arial"/>
                <a:cs typeface="Arial"/>
              </a:rPr>
              <a:t>ч/з3 (7 </a:t>
            </a:r>
            <a:r>
              <a:rPr sz="1400" spc="-5" dirty="0">
                <a:latin typeface="Arial"/>
                <a:cs typeface="Arial"/>
              </a:rPr>
              <a:t>зд. КНИТУ-КАИ, ул. </a:t>
            </a:r>
            <a:r>
              <a:rPr sz="1400" dirty="0">
                <a:latin typeface="Arial"/>
                <a:cs typeface="Arial"/>
              </a:rPr>
              <a:t>Б. </a:t>
            </a:r>
            <a:r>
              <a:rPr sz="1400" spc="-5" dirty="0">
                <a:latin typeface="Arial"/>
                <a:cs typeface="Arial"/>
              </a:rPr>
              <a:t>Красная, </a:t>
            </a:r>
            <a:r>
              <a:rPr sz="1400" dirty="0">
                <a:latin typeface="Arial"/>
                <a:cs typeface="Arial"/>
              </a:rPr>
              <a:t>55)  ч/з4 (3 </a:t>
            </a:r>
            <a:r>
              <a:rPr sz="1400" spc="-5" dirty="0">
                <a:latin typeface="Arial"/>
                <a:cs typeface="Arial"/>
              </a:rPr>
              <a:t>зд. КНИТУ-КАИ, ул. Толстого, </a:t>
            </a:r>
            <a:r>
              <a:rPr sz="1400" dirty="0">
                <a:latin typeface="Arial"/>
                <a:cs typeface="Arial"/>
              </a:rPr>
              <a:t>15)  ч/з5 (8 </a:t>
            </a:r>
            <a:r>
              <a:rPr sz="1400" spc="-5" dirty="0">
                <a:latin typeface="Arial"/>
                <a:cs typeface="Arial"/>
              </a:rPr>
              <a:t>зд. КНИТУ-КАИ, ул.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Четаева,18а)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2701" y="667956"/>
            <a:ext cx="1267345" cy="18204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7384" y="602615"/>
            <a:ext cx="1247140" cy="1800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1263" y="596519"/>
            <a:ext cx="1257935" cy="1811020"/>
          </a:xfrm>
          <a:custGeom>
            <a:avLst/>
            <a:gdLst/>
            <a:ahLst/>
            <a:cxnLst/>
            <a:rect l="l" t="t" r="r" b="b"/>
            <a:pathLst>
              <a:path w="1257935" h="1811020">
                <a:moveTo>
                  <a:pt x="0" y="1810893"/>
                </a:moveTo>
                <a:lnTo>
                  <a:pt x="1257820" y="1810893"/>
                </a:lnTo>
                <a:lnTo>
                  <a:pt x="1257820" y="0"/>
                </a:lnTo>
                <a:lnTo>
                  <a:pt x="0" y="0"/>
                </a:lnTo>
                <a:lnTo>
                  <a:pt x="0" y="181089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2701" y="3465766"/>
            <a:ext cx="1220978" cy="1820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7384" y="3400425"/>
            <a:ext cx="1200785" cy="18002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1263" y="3394329"/>
            <a:ext cx="1211580" cy="1811020"/>
          </a:xfrm>
          <a:custGeom>
            <a:avLst/>
            <a:gdLst/>
            <a:ahLst/>
            <a:cxnLst/>
            <a:rect l="l" t="t" r="r" b="b"/>
            <a:pathLst>
              <a:path w="1211580" h="1811020">
                <a:moveTo>
                  <a:pt x="0" y="1810893"/>
                </a:moveTo>
                <a:lnTo>
                  <a:pt x="1211453" y="1810893"/>
                </a:lnTo>
                <a:lnTo>
                  <a:pt x="1211453" y="0"/>
                </a:lnTo>
                <a:lnTo>
                  <a:pt x="0" y="0"/>
                </a:lnTo>
                <a:lnTo>
                  <a:pt x="0" y="181089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10452100" y="0"/>
            <a:ext cx="241300" cy="619373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4598" y="410250"/>
            <a:ext cx="8007350" cy="401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5100"/>
              </a:lnSpc>
            </a:pPr>
            <a:r>
              <a:rPr sz="1400" b="1" spc="-5" dirty="0">
                <a:latin typeface="Arial"/>
                <a:cs typeface="Arial"/>
              </a:rPr>
              <a:t>Коробкин, Владимир Иванович. </a:t>
            </a:r>
            <a:r>
              <a:rPr sz="1400" spc="-5" dirty="0">
                <a:latin typeface="Arial"/>
                <a:cs typeface="Arial"/>
              </a:rPr>
              <a:t>Экология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учебник для студ. вузов </a:t>
            </a:r>
            <a:r>
              <a:rPr sz="1400" dirty="0">
                <a:latin typeface="Arial"/>
                <a:cs typeface="Arial"/>
              </a:rPr>
              <a:t>/ </a:t>
            </a:r>
            <a:r>
              <a:rPr sz="1400" spc="-10" dirty="0">
                <a:latin typeface="Arial"/>
                <a:cs typeface="Arial"/>
              </a:rPr>
              <a:t>В. </a:t>
            </a:r>
            <a:r>
              <a:rPr sz="1400" dirty="0">
                <a:latin typeface="Arial"/>
                <a:cs typeface="Arial"/>
              </a:rPr>
              <a:t>И. </a:t>
            </a:r>
            <a:r>
              <a:rPr sz="1400" spc="-5" dirty="0">
                <a:latin typeface="Arial"/>
                <a:cs typeface="Arial"/>
              </a:rPr>
              <a:t>Коробкин, </a:t>
            </a:r>
            <a:r>
              <a:rPr sz="1400" dirty="0">
                <a:latin typeface="Arial"/>
                <a:cs typeface="Arial"/>
              </a:rPr>
              <a:t>Л. </a:t>
            </a:r>
            <a:r>
              <a:rPr sz="1400" spc="-10" dirty="0">
                <a:latin typeface="Arial"/>
                <a:cs typeface="Arial"/>
              </a:rPr>
              <a:t>В.  </a:t>
            </a:r>
            <a:r>
              <a:rPr sz="1400" dirty="0">
                <a:latin typeface="Arial"/>
                <a:cs typeface="Arial"/>
              </a:rPr>
              <a:t>Передельский. - </a:t>
            </a:r>
            <a:r>
              <a:rPr sz="1400" spc="-5" dirty="0">
                <a:latin typeface="Arial"/>
                <a:cs typeface="Arial"/>
              </a:rPr>
              <a:t>20-е изд. </a:t>
            </a:r>
            <a:r>
              <a:rPr sz="1400" dirty="0">
                <a:latin typeface="Arial"/>
                <a:cs typeface="Arial"/>
              </a:rPr>
              <a:t>- Ростов н/Д : </a:t>
            </a:r>
            <a:r>
              <a:rPr sz="1400" spc="-5" dirty="0">
                <a:latin typeface="Arial"/>
                <a:cs typeface="Arial"/>
              </a:rPr>
              <a:t>Феникс, 2015. </a:t>
            </a:r>
            <a:r>
              <a:rPr sz="1400" dirty="0">
                <a:latin typeface="Arial"/>
                <a:cs typeface="Arial"/>
              </a:rPr>
              <a:t>- 601 с. - </a:t>
            </a:r>
            <a:r>
              <a:rPr sz="1400" spc="-5" dirty="0">
                <a:latin typeface="Arial"/>
                <a:cs typeface="Arial"/>
              </a:rPr>
              <a:t>(Высшее образование).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ISBN  978-5-222-25174-4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782.00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р.</a:t>
            </a:r>
            <a:endParaRPr sz="1400">
              <a:latin typeface="Arial"/>
              <a:cs typeface="Arial"/>
            </a:endParaRPr>
          </a:p>
          <a:p>
            <a:pPr marL="12700" marR="6350" algn="just">
              <a:lnSpc>
                <a:spcPct val="114999"/>
              </a:lnSpc>
              <a:spcBef>
                <a:spcPts val="600"/>
              </a:spcBef>
            </a:pPr>
            <a:r>
              <a:rPr sz="1400" b="1" spc="-5" dirty="0">
                <a:latin typeface="Arial"/>
                <a:cs typeface="Arial"/>
              </a:rPr>
              <a:t>Аннотация</a:t>
            </a:r>
            <a:r>
              <a:rPr sz="1400" spc="-5" dirty="0">
                <a:latin typeface="Arial"/>
                <a:cs typeface="Arial"/>
              </a:rPr>
              <a:t>: Лауреат конкурса Министерства образования </a:t>
            </a:r>
            <a:r>
              <a:rPr sz="1400" dirty="0">
                <a:latin typeface="Arial"/>
                <a:cs typeface="Arial"/>
              </a:rPr>
              <a:t>Российской </a:t>
            </a:r>
            <a:r>
              <a:rPr sz="1400" spc="-5" dirty="0">
                <a:latin typeface="Arial"/>
                <a:cs typeface="Arial"/>
              </a:rPr>
              <a:t>Федерации по созданию  учебников </a:t>
            </a:r>
            <a:r>
              <a:rPr sz="1400" dirty="0">
                <a:latin typeface="Arial"/>
                <a:cs typeface="Arial"/>
              </a:rPr>
              <a:t>нового </a:t>
            </a:r>
            <a:r>
              <a:rPr sz="1400" spc="-5" dirty="0">
                <a:latin typeface="Arial"/>
                <a:cs typeface="Arial"/>
              </a:rPr>
              <a:t>поколения по общим естественнонаучным дисциплинам </a:t>
            </a:r>
            <a:r>
              <a:rPr sz="1400" dirty="0">
                <a:latin typeface="Arial"/>
                <a:cs typeface="Arial"/>
              </a:rPr>
              <a:t>(Москва, 1999) </a:t>
            </a:r>
            <a:r>
              <a:rPr sz="1400" spc="-5" dirty="0">
                <a:latin typeface="Arial"/>
                <a:cs typeface="Arial"/>
              </a:rPr>
              <a:t>для  </a:t>
            </a:r>
            <a:r>
              <a:rPr sz="1400" dirty="0">
                <a:latin typeface="Arial"/>
                <a:cs typeface="Arial"/>
              </a:rPr>
              <a:t>студентов бакалаврской </a:t>
            </a:r>
            <a:r>
              <a:rPr sz="1400" spc="-5" dirty="0">
                <a:latin typeface="Arial"/>
                <a:cs typeface="Arial"/>
              </a:rPr>
              <a:t>ступени многоуровневого высшего профессионального образования.  </a:t>
            </a:r>
            <a:r>
              <a:rPr sz="1400" dirty="0">
                <a:latin typeface="Arial"/>
                <a:cs typeface="Arial"/>
              </a:rPr>
              <a:t>Первый </a:t>
            </a:r>
            <a:r>
              <a:rPr sz="1400" spc="-5" dirty="0">
                <a:latin typeface="Arial"/>
                <a:cs typeface="Arial"/>
              </a:rPr>
              <a:t>российский учебник по дисциплине «Экология» для студентов вузов, обучающихся  техническим направлениям подготовки. Учебник соответствует </a:t>
            </a:r>
            <a:r>
              <a:rPr sz="1400" dirty="0">
                <a:latin typeface="Arial"/>
                <a:cs typeface="Arial"/>
              </a:rPr>
              <a:t>требованиям </a:t>
            </a:r>
            <a:r>
              <a:rPr sz="1400" spc="-5" dirty="0">
                <a:latin typeface="Arial"/>
                <a:cs typeface="Arial"/>
              </a:rPr>
              <a:t>действующих  </a:t>
            </a:r>
            <a:r>
              <a:rPr sz="1400" dirty="0">
                <a:latin typeface="Arial"/>
                <a:cs typeface="Arial"/>
              </a:rPr>
              <a:t>с 2010 года федеральных </a:t>
            </a:r>
            <a:r>
              <a:rPr sz="1400" spc="-5" dirty="0">
                <a:latin typeface="Arial"/>
                <a:cs typeface="Arial"/>
              </a:rPr>
              <a:t>государственных </a:t>
            </a:r>
            <a:r>
              <a:rPr sz="1400" dirty="0">
                <a:latin typeface="Arial"/>
                <a:cs typeface="Arial"/>
              </a:rPr>
              <a:t>программ </a:t>
            </a:r>
            <a:r>
              <a:rPr sz="1400" spc="-5" dirty="0">
                <a:latin typeface="Arial"/>
                <a:cs typeface="Arial"/>
              </a:rPr>
              <a:t>высшего профессионального  </a:t>
            </a:r>
            <a:r>
              <a:rPr sz="1400" dirty="0">
                <a:latin typeface="Arial"/>
                <a:cs typeface="Arial"/>
              </a:rPr>
              <a:t>образования </a:t>
            </a:r>
            <a:r>
              <a:rPr sz="1400" spc="-5" dirty="0">
                <a:latin typeface="Arial"/>
                <a:cs typeface="Arial"/>
              </a:rPr>
              <a:t>(ФГОС </a:t>
            </a:r>
            <a:r>
              <a:rPr sz="1400" dirty="0">
                <a:latin typeface="Arial"/>
                <a:cs typeface="Arial"/>
              </a:rPr>
              <a:t>ВПО, </a:t>
            </a:r>
            <a:r>
              <a:rPr sz="1400" spc="-5" dirty="0">
                <a:latin typeface="Arial"/>
                <a:cs typeface="Arial"/>
              </a:rPr>
              <a:t>2010). </a:t>
            </a:r>
            <a:r>
              <a:rPr sz="1400" dirty="0">
                <a:latin typeface="Arial"/>
                <a:cs typeface="Arial"/>
              </a:rPr>
              <a:t>Oil </a:t>
            </a:r>
            <a:r>
              <a:rPr sz="1400" spc="-5" dirty="0">
                <a:latin typeface="Arial"/>
                <a:cs typeface="Arial"/>
              </a:rPr>
              <a:t>состоит из двух </a:t>
            </a:r>
            <a:r>
              <a:rPr sz="1400" dirty="0">
                <a:latin typeface="Arial"/>
                <a:cs typeface="Arial"/>
              </a:rPr>
              <a:t>частей — </a:t>
            </a:r>
            <a:r>
              <a:rPr sz="1400" spc="-5" dirty="0">
                <a:latin typeface="Arial"/>
                <a:cs typeface="Arial"/>
              </a:rPr>
              <a:t>теоретической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прикладной. </a:t>
            </a:r>
            <a:r>
              <a:rPr sz="1400" dirty="0">
                <a:latin typeface="Arial"/>
                <a:cs typeface="Arial"/>
              </a:rPr>
              <a:t>В  </a:t>
            </a:r>
            <a:r>
              <a:rPr sz="1400" spc="-5" dirty="0">
                <a:latin typeface="Arial"/>
                <a:cs typeface="Arial"/>
              </a:rPr>
              <a:t>пяти его </a:t>
            </a:r>
            <a:r>
              <a:rPr sz="1400" dirty="0">
                <a:latin typeface="Arial"/>
                <a:cs typeface="Arial"/>
              </a:rPr>
              <a:t>разделах рассмотрены </a:t>
            </a:r>
            <a:r>
              <a:rPr sz="1400" spc="-5" dirty="0">
                <a:latin typeface="Arial"/>
                <a:cs typeface="Arial"/>
              </a:rPr>
              <a:t>основные положения </a:t>
            </a:r>
            <a:r>
              <a:rPr sz="1400" dirty="0">
                <a:latin typeface="Arial"/>
                <a:cs typeface="Arial"/>
              </a:rPr>
              <a:t>общей </a:t>
            </a:r>
            <a:r>
              <a:rPr sz="1400" spc="-5" dirty="0">
                <a:latin typeface="Arial"/>
                <a:cs typeface="Arial"/>
              </a:rPr>
              <a:t>экологии, учения </a:t>
            </a:r>
            <a:r>
              <a:rPr sz="1400" dirty="0">
                <a:latin typeface="Arial"/>
                <a:cs typeface="Arial"/>
              </a:rPr>
              <a:t>о </a:t>
            </a:r>
            <a:r>
              <a:rPr sz="1400" spc="-5" dirty="0">
                <a:latin typeface="Arial"/>
                <a:cs typeface="Arial"/>
              </a:rPr>
              <a:t>биосфере,  </a:t>
            </a:r>
            <a:r>
              <a:rPr sz="1400" dirty="0">
                <a:latin typeface="Arial"/>
                <a:cs typeface="Arial"/>
              </a:rPr>
              <a:t>экологии </a:t>
            </a:r>
            <a:r>
              <a:rPr sz="1400" spc="-5" dirty="0">
                <a:latin typeface="Arial"/>
                <a:cs typeface="Arial"/>
              </a:rPr>
              <a:t>человека; антропогенные воздействия </a:t>
            </a: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биосферу, проблемы экологической  </a:t>
            </a:r>
            <a:r>
              <a:rPr sz="1400" dirty="0">
                <a:latin typeface="Arial"/>
                <a:cs typeface="Arial"/>
              </a:rPr>
              <a:t>защиты и </a:t>
            </a:r>
            <a:r>
              <a:rPr sz="1400" spc="-5" dirty="0">
                <a:latin typeface="Arial"/>
                <a:cs typeface="Arial"/>
              </a:rPr>
              <a:t>охраны окружающей </a:t>
            </a:r>
            <a:r>
              <a:rPr sz="1400" dirty="0">
                <a:latin typeface="Arial"/>
                <a:cs typeface="Arial"/>
              </a:rPr>
              <a:t>среды. В </a:t>
            </a:r>
            <a:r>
              <a:rPr sz="1400" spc="-5" dirty="0">
                <a:latin typeface="Arial"/>
                <a:cs typeface="Arial"/>
              </a:rPr>
              <a:t>целом учебник </a:t>
            </a:r>
            <a:r>
              <a:rPr sz="1400" dirty="0">
                <a:latin typeface="Arial"/>
                <a:cs typeface="Arial"/>
              </a:rPr>
              <a:t>формирует у студентов </a:t>
            </a:r>
            <a:r>
              <a:rPr sz="1400" spc="-5" dirty="0">
                <a:latin typeface="Arial"/>
                <a:cs typeface="Arial"/>
              </a:rPr>
              <a:t>новое  экологическое, ноосферное мировоззрение. Предназначается для студентов </a:t>
            </a:r>
            <a:r>
              <a:rPr sz="1400" dirty="0">
                <a:latin typeface="Arial"/>
                <a:cs typeface="Arial"/>
              </a:rPr>
              <a:t>бакалаврской  </a:t>
            </a:r>
            <a:r>
              <a:rPr sz="1400" spc="-5" dirty="0">
                <a:latin typeface="Arial"/>
                <a:cs typeface="Arial"/>
              </a:rPr>
              <a:t>ступени высших учебных </a:t>
            </a:r>
            <a:r>
              <a:rPr sz="1400" dirty="0">
                <a:latin typeface="Arial"/>
                <a:cs typeface="Arial"/>
              </a:rPr>
              <a:t>заведений. </a:t>
            </a:r>
            <a:r>
              <a:rPr sz="1400" spc="-5" dirty="0">
                <a:latin typeface="Arial"/>
                <a:cs typeface="Arial"/>
              </a:rPr>
              <a:t>Учебник рекомендуется также для магистрантов  технических  направлений,  учителей 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5" dirty="0">
                <a:latin typeface="Arial"/>
                <a:cs typeface="Arial"/>
              </a:rPr>
              <a:t>учащихся  </a:t>
            </a:r>
            <a:r>
              <a:rPr sz="1400" dirty="0">
                <a:latin typeface="Arial"/>
                <a:cs typeface="Arial"/>
              </a:rPr>
              <a:t>средних  школ,  </a:t>
            </a:r>
            <a:r>
              <a:rPr sz="1400" spc="-5" dirty="0">
                <a:latin typeface="Arial"/>
                <a:cs typeface="Arial"/>
              </a:rPr>
              <a:t>лицеев  </a:t>
            </a:r>
            <a:r>
              <a:rPr sz="1400" dirty="0">
                <a:latin typeface="Arial"/>
                <a:cs typeface="Arial"/>
              </a:rPr>
              <a:t>и  колледжей.    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Он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72647" y="4445381"/>
            <a:ext cx="127698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занимающихся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44598" y="4413377"/>
            <a:ext cx="6577965" cy="1068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999"/>
              </a:lnSpc>
              <a:tabLst>
                <a:tab pos="1097280" algn="l"/>
                <a:tab pos="1371600" algn="l"/>
                <a:tab pos="1849755" algn="l"/>
                <a:tab pos="2806700" algn="l"/>
                <a:tab pos="3408679" algn="l"/>
                <a:tab pos="5564505" algn="l"/>
              </a:tabLst>
            </a:pPr>
            <a:r>
              <a:rPr sz="1400" dirty="0">
                <a:latin typeface="Arial"/>
                <a:cs typeface="Arial"/>
              </a:rPr>
              <a:t>необ</a:t>
            </a:r>
            <a:r>
              <a:rPr sz="1400" spc="-20" dirty="0">
                <a:latin typeface="Arial"/>
                <a:cs typeface="Arial"/>
              </a:rPr>
              <a:t>х</a:t>
            </a:r>
            <a:r>
              <a:rPr sz="1400" dirty="0">
                <a:latin typeface="Arial"/>
                <a:cs typeface="Arial"/>
              </a:rPr>
              <a:t>од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м	и	д</a:t>
            </a:r>
            <a:r>
              <a:rPr sz="1400" spc="-10" dirty="0">
                <a:latin typeface="Arial"/>
                <a:cs typeface="Arial"/>
              </a:rPr>
              <a:t>л</a:t>
            </a:r>
            <a:r>
              <a:rPr sz="1400" dirty="0">
                <a:latin typeface="Arial"/>
                <a:cs typeface="Arial"/>
              </a:rPr>
              <a:t>я	широ</a:t>
            </a:r>
            <a:r>
              <a:rPr sz="1400" spc="-10" dirty="0">
                <a:latin typeface="Arial"/>
                <a:cs typeface="Arial"/>
              </a:rPr>
              <a:t>к</a:t>
            </a:r>
            <a:r>
              <a:rPr sz="1400" dirty="0">
                <a:latin typeface="Arial"/>
                <a:cs typeface="Arial"/>
              </a:rPr>
              <a:t>ого	к</a:t>
            </a:r>
            <a:r>
              <a:rPr sz="1400" spc="-20" dirty="0">
                <a:latin typeface="Arial"/>
                <a:cs typeface="Arial"/>
              </a:rPr>
              <a:t>ру</a:t>
            </a:r>
            <a:r>
              <a:rPr sz="1400" dirty="0">
                <a:latin typeface="Arial"/>
                <a:cs typeface="Arial"/>
              </a:rPr>
              <a:t>га	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нженерно-</a:t>
            </a:r>
            <a:r>
              <a:rPr sz="1400" spc="-10" dirty="0">
                <a:latin typeface="Arial"/>
                <a:cs typeface="Arial"/>
              </a:rPr>
              <a:t>т</a:t>
            </a:r>
            <a:r>
              <a:rPr sz="1400" dirty="0">
                <a:latin typeface="Arial"/>
                <a:cs typeface="Arial"/>
              </a:rPr>
              <a:t>е</a:t>
            </a:r>
            <a:r>
              <a:rPr sz="1400" spc="-20" dirty="0">
                <a:latin typeface="Arial"/>
                <a:cs typeface="Arial"/>
              </a:rPr>
              <a:t>х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ческ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х	раб</a:t>
            </a:r>
            <a:r>
              <a:rPr sz="1400" spc="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тн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ко</a:t>
            </a:r>
            <a:r>
              <a:rPr sz="1400" spc="-20" dirty="0">
                <a:latin typeface="Arial"/>
                <a:cs typeface="Arial"/>
              </a:rPr>
              <a:t>в</a:t>
            </a:r>
            <a:r>
              <a:rPr sz="1400" dirty="0">
                <a:latin typeface="Arial"/>
                <a:cs typeface="Arial"/>
              </a:rPr>
              <a:t>,  вопросами </a:t>
            </a:r>
            <a:r>
              <a:rPr sz="1400" spc="-5" dirty="0">
                <a:latin typeface="Arial"/>
                <a:cs typeface="Arial"/>
              </a:rPr>
              <a:t>рационального природопользования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охраны окружающей</a:t>
            </a:r>
            <a:r>
              <a:rPr sz="1400" spc="1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среды.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400" b="1" dirty="0">
                <a:latin typeface="Arial"/>
                <a:cs typeface="Arial"/>
              </a:rPr>
              <a:t>Имеются </a:t>
            </a:r>
            <a:r>
              <a:rPr sz="1400" b="1" spc="-5" dirty="0">
                <a:latin typeface="Arial"/>
                <a:cs typeface="Arial"/>
              </a:rPr>
              <a:t>экземпляры </a:t>
            </a:r>
            <a:r>
              <a:rPr sz="1400" b="1" dirty="0">
                <a:latin typeface="Arial"/>
                <a:cs typeface="Arial"/>
              </a:rPr>
              <a:t>в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отделах: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400" dirty="0">
                <a:latin typeface="Arial"/>
                <a:cs typeface="Arial"/>
              </a:rPr>
              <a:t>ХР (1 </a:t>
            </a:r>
            <a:r>
              <a:rPr sz="1400" spc="-5" dirty="0">
                <a:latin typeface="Arial"/>
                <a:cs typeface="Arial"/>
              </a:rPr>
              <a:t>зд. КНИТУ-КАИ, ул. </a:t>
            </a:r>
            <a:r>
              <a:rPr sz="1400" spc="-10" dirty="0">
                <a:latin typeface="Arial"/>
                <a:cs typeface="Arial"/>
              </a:rPr>
              <a:t>К. </a:t>
            </a:r>
            <a:r>
              <a:rPr sz="1400" spc="-5" dirty="0">
                <a:latin typeface="Arial"/>
                <a:cs typeface="Arial"/>
              </a:rPr>
              <a:t>Маркса,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10)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0986" y="653351"/>
            <a:ext cx="1194930" cy="18204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5644" y="588010"/>
            <a:ext cx="1174750" cy="1800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9548" y="581914"/>
            <a:ext cx="1185545" cy="1811020"/>
          </a:xfrm>
          <a:custGeom>
            <a:avLst/>
            <a:gdLst/>
            <a:ahLst/>
            <a:cxnLst/>
            <a:rect l="l" t="t" r="r" b="b"/>
            <a:pathLst>
              <a:path w="1185545" h="1811020">
                <a:moveTo>
                  <a:pt x="0" y="1810892"/>
                </a:moveTo>
                <a:lnTo>
                  <a:pt x="1185405" y="1810892"/>
                </a:lnTo>
                <a:lnTo>
                  <a:pt x="1185405" y="0"/>
                </a:lnTo>
                <a:lnTo>
                  <a:pt x="0" y="0"/>
                </a:lnTo>
                <a:lnTo>
                  <a:pt x="0" y="181089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10452100" y="0"/>
            <a:ext cx="241300" cy="619373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4598" y="410250"/>
            <a:ext cx="8006715" cy="278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985" algn="just">
              <a:lnSpc>
                <a:spcPct val="115100"/>
              </a:lnSpc>
            </a:pPr>
            <a:r>
              <a:rPr sz="1400" b="1" dirty="0">
                <a:latin typeface="Arial"/>
                <a:cs typeface="Arial"/>
              </a:rPr>
              <a:t>Ларионов, </a:t>
            </a:r>
            <a:r>
              <a:rPr sz="1400" b="1" spc="-10" dirty="0">
                <a:latin typeface="Arial"/>
                <a:cs typeface="Arial"/>
              </a:rPr>
              <a:t>Николай </a:t>
            </a:r>
            <a:r>
              <a:rPr sz="1400" b="1" dirty="0">
                <a:latin typeface="Arial"/>
                <a:cs typeface="Arial"/>
              </a:rPr>
              <a:t>Михайлович. </a:t>
            </a:r>
            <a:r>
              <a:rPr sz="1400" dirty="0">
                <a:latin typeface="Arial"/>
                <a:cs typeface="Arial"/>
              </a:rPr>
              <a:t>Промышленная </a:t>
            </a:r>
            <a:r>
              <a:rPr sz="1400" spc="-5" dirty="0">
                <a:latin typeface="Arial"/>
                <a:cs typeface="Arial"/>
              </a:rPr>
              <a:t>экология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учебник для студ. вузов, обуч.  по направ. "Техносферная безопасность" </a:t>
            </a:r>
            <a:r>
              <a:rPr sz="1400" dirty="0">
                <a:latin typeface="Arial"/>
                <a:cs typeface="Arial"/>
              </a:rPr>
              <a:t>/ </a:t>
            </a:r>
            <a:r>
              <a:rPr sz="1400" spc="5" dirty="0">
                <a:latin typeface="Arial"/>
                <a:cs typeface="Arial"/>
              </a:rPr>
              <a:t>Н. </a:t>
            </a:r>
            <a:r>
              <a:rPr sz="1400" spc="-5" dirty="0">
                <a:latin typeface="Arial"/>
                <a:cs typeface="Arial"/>
              </a:rPr>
              <a:t>М. Ларионов, </a:t>
            </a:r>
            <a:r>
              <a:rPr sz="1400" spc="-10" dirty="0">
                <a:latin typeface="Arial"/>
                <a:cs typeface="Arial"/>
              </a:rPr>
              <a:t>А. С. </a:t>
            </a:r>
            <a:r>
              <a:rPr sz="1400" dirty="0">
                <a:latin typeface="Arial"/>
                <a:cs typeface="Arial"/>
              </a:rPr>
              <a:t>Рябышенков ; </a:t>
            </a:r>
            <a:r>
              <a:rPr sz="1400" spc="-5" dirty="0">
                <a:latin typeface="Arial"/>
                <a:cs typeface="Arial"/>
              </a:rPr>
              <a:t>МИЭТ.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М. </a:t>
            </a:r>
            <a:r>
              <a:rPr sz="1400" dirty="0">
                <a:latin typeface="Arial"/>
                <a:cs typeface="Arial"/>
              </a:rPr>
              <a:t>:  Юрайт, </a:t>
            </a:r>
            <a:r>
              <a:rPr sz="1400" spc="-5" dirty="0">
                <a:latin typeface="Arial"/>
                <a:cs typeface="Arial"/>
              </a:rPr>
              <a:t>2015.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495 с.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(Бакалавр. </a:t>
            </a:r>
            <a:r>
              <a:rPr sz="1400" dirty="0">
                <a:latin typeface="Arial"/>
                <a:cs typeface="Arial"/>
              </a:rPr>
              <a:t>Базовый </a:t>
            </a:r>
            <a:r>
              <a:rPr sz="1400" spc="-5" dirty="0">
                <a:latin typeface="Arial"/>
                <a:cs typeface="Arial"/>
              </a:rPr>
              <a:t>курс).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10" dirty="0">
                <a:latin typeface="Arial"/>
                <a:cs typeface="Arial"/>
              </a:rPr>
              <a:t>ISBN </a:t>
            </a:r>
            <a:r>
              <a:rPr sz="1400" spc="-5" dirty="0">
                <a:latin typeface="Arial"/>
                <a:cs typeface="Arial"/>
              </a:rPr>
              <a:t>978-5-9916-3648-3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846.41</a:t>
            </a:r>
            <a:r>
              <a:rPr sz="1400" spc="11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р.</a:t>
            </a: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ct val="114999"/>
              </a:lnSpc>
              <a:spcBef>
                <a:spcPts val="600"/>
              </a:spcBef>
            </a:pPr>
            <a:r>
              <a:rPr sz="1400" b="1" spc="-5" dirty="0">
                <a:latin typeface="Arial"/>
                <a:cs typeface="Arial"/>
              </a:rPr>
              <a:t>Аннотация</a:t>
            </a:r>
            <a:r>
              <a:rPr sz="1400" spc="-5" dirty="0">
                <a:latin typeface="Arial"/>
                <a:cs typeface="Arial"/>
              </a:rPr>
              <a:t>: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5" dirty="0">
                <a:latin typeface="Arial"/>
                <a:cs typeface="Arial"/>
              </a:rPr>
              <a:t>учебнике рассмотрены вопросы обеспечения экологической безопасности,  приведены источники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масштабы загрязнения окружающей среды. Описаны процессы  </a:t>
            </a:r>
            <a:r>
              <a:rPr sz="1400" dirty="0">
                <a:latin typeface="Arial"/>
                <a:cs typeface="Arial"/>
              </a:rPr>
              <a:t>образования токсичных веществ </a:t>
            </a:r>
            <a:r>
              <a:rPr sz="1400" spc="-5" dirty="0">
                <a:latin typeface="Arial"/>
                <a:cs typeface="Arial"/>
              </a:rPr>
              <a:t>различными источниками, </a:t>
            </a:r>
            <a:r>
              <a:rPr sz="1400" dirty="0">
                <a:latin typeface="Arial"/>
                <a:cs typeface="Arial"/>
              </a:rPr>
              <a:t>даны </a:t>
            </a:r>
            <a:r>
              <a:rPr sz="1400" spc="-5" dirty="0">
                <a:latin typeface="Arial"/>
                <a:cs typeface="Arial"/>
              </a:rPr>
              <a:t>зависимости образования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5" dirty="0">
                <a:latin typeface="Arial"/>
                <a:cs typeface="Arial"/>
              </a:rPr>
              <a:t>распространения </a:t>
            </a:r>
            <a:r>
              <a:rPr sz="1400" dirty="0">
                <a:latin typeface="Arial"/>
                <a:cs typeface="Arial"/>
              </a:rPr>
              <a:t>вредных </a:t>
            </a:r>
            <a:r>
              <a:rPr sz="1400" spc="-5" dirty="0">
                <a:latin typeface="Arial"/>
                <a:cs typeface="Arial"/>
              </a:rPr>
              <a:t>примесей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5" dirty="0">
                <a:latin typeface="Arial"/>
                <a:cs typeface="Arial"/>
              </a:rPr>
              <a:t>пространстве. Представлены методики оценки </a:t>
            </a:r>
            <a:r>
              <a:rPr sz="1400" dirty="0">
                <a:latin typeface="Arial"/>
                <a:cs typeface="Arial"/>
              </a:rPr>
              <a:t>и  контроля </a:t>
            </a:r>
            <a:r>
              <a:rPr sz="1400" spc="-5" dirty="0">
                <a:latin typeface="Arial"/>
                <a:cs typeface="Arial"/>
              </a:rPr>
              <a:t>вредных веществ различного агрегатного состояния, </a:t>
            </a:r>
            <a:r>
              <a:rPr sz="1400" dirty="0">
                <a:latin typeface="Arial"/>
                <a:cs typeface="Arial"/>
              </a:rPr>
              <a:t>а также основные </a:t>
            </a:r>
            <a:r>
              <a:rPr sz="1400" spc="-5" dirty="0">
                <a:latin typeface="Arial"/>
                <a:cs typeface="Arial"/>
              </a:rPr>
              <a:t>инженерные  мероприятия по защите </a:t>
            </a:r>
            <a:r>
              <a:rPr sz="1400" dirty="0">
                <a:latin typeface="Arial"/>
                <a:cs typeface="Arial"/>
              </a:rPr>
              <a:t>окружающей </a:t>
            </a:r>
            <a:r>
              <a:rPr sz="1400" spc="-5" dirty="0">
                <a:latin typeface="Arial"/>
                <a:cs typeface="Arial"/>
              </a:rPr>
              <a:t>среды, </a:t>
            </a:r>
            <a:r>
              <a:rPr sz="1400" dirty="0">
                <a:latin typeface="Arial"/>
                <a:cs typeface="Arial"/>
              </a:rPr>
              <a:t>некоторые </a:t>
            </a:r>
            <a:r>
              <a:rPr sz="1400" spc="-5" dirty="0">
                <a:latin typeface="Arial"/>
                <a:cs typeface="Arial"/>
              </a:rPr>
              <a:t>из которых иллюстрируются  </a:t>
            </a:r>
            <a:r>
              <a:rPr sz="1400" dirty="0">
                <a:latin typeface="Arial"/>
                <a:cs typeface="Arial"/>
              </a:rPr>
              <a:t>конкретными </a:t>
            </a:r>
            <a:r>
              <a:rPr sz="1400" spc="-5" dirty="0">
                <a:latin typeface="Arial"/>
                <a:cs typeface="Arial"/>
              </a:rPr>
              <a:t>примерами. Содержание учебника соответствует </a:t>
            </a:r>
            <a:r>
              <a:rPr sz="1400" dirty="0">
                <a:latin typeface="Arial"/>
                <a:cs typeface="Arial"/>
              </a:rPr>
              <a:t>требованиям </a:t>
            </a:r>
            <a:r>
              <a:rPr sz="1400" spc="-5" dirty="0">
                <a:latin typeface="Arial"/>
                <a:cs typeface="Arial"/>
              </a:rPr>
              <a:t>Федерального  государственного   образовательного   стандарта   </a:t>
            </a:r>
            <a:r>
              <a:rPr sz="1400" dirty="0">
                <a:latin typeface="Arial"/>
                <a:cs typeface="Arial"/>
              </a:rPr>
              <a:t>высшего   профессионального </a:t>
            </a:r>
            <a:r>
              <a:rPr sz="1400" spc="204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образования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44598" y="3186302"/>
            <a:ext cx="3103880" cy="502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999"/>
              </a:lnSpc>
              <a:tabLst>
                <a:tab pos="935355" algn="l"/>
                <a:tab pos="1348105" algn="l"/>
                <a:tab pos="1822450" algn="l"/>
                <a:tab pos="2009139" algn="l"/>
                <a:tab pos="2960370" algn="l"/>
              </a:tabLst>
            </a:pPr>
            <a:r>
              <a:rPr sz="1400" dirty="0">
                <a:latin typeface="Arial"/>
                <a:cs typeface="Arial"/>
              </a:rPr>
              <a:t>тре</a:t>
            </a:r>
            <a:r>
              <a:rPr sz="1400" spc="-10" dirty="0">
                <a:latin typeface="Arial"/>
                <a:cs typeface="Arial"/>
              </a:rPr>
              <a:t>т</a:t>
            </a:r>
            <a:r>
              <a:rPr sz="1400" dirty="0">
                <a:latin typeface="Arial"/>
                <a:cs typeface="Arial"/>
              </a:rPr>
              <a:t>ьего	</a:t>
            </a:r>
            <a:r>
              <a:rPr sz="1400" spc="-10" dirty="0">
                <a:latin typeface="Arial"/>
                <a:cs typeface="Arial"/>
              </a:rPr>
              <a:t>п</a:t>
            </a:r>
            <a:r>
              <a:rPr sz="1400" dirty="0">
                <a:latin typeface="Arial"/>
                <a:cs typeface="Arial"/>
              </a:rPr>
              <a:t>око</a:t>
            </a:r>
            <a:r>
              <a:rPr sz="1400" spc="-10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я		на</a:t>
            </a:r>
            <a:r>
              <a:rPr sz="1400" spc="-10" dirty="0">
                <a:latin typeface="Arial"/>
                <a:cs typeface="Arial"/>
              </a:rPr>
              <a:t>п</a:t>
            </a:r>
            <a:r>
              <a:rPr sz="1400" dirty="0">
                <a:latin typeface="Arial"/>
                <a:cs typeface="Arial"/>
              </a:rPr>
              <a:t>рав</a:t>
            </a:r>
            <a:r>
              <a:rPr sz="1400" spc="-20" dirty="0">
                <a:latin typeface="Arial"/>
                <a:cs typeface="Arial"/>
              </a:rPr>
              <a:t>л</a:t>
            </a:r>
            <a:r>
              <a:rPr sz="1400" dirty="0">
                <a:latin typeface="Arial"/>
                <a:cs typeface="Arial"/>
              </a:rPr>
              <a:t>ен</a:t>
            </a:r>
            <a:r>
              <a:rPr sz="1400" spc="-2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я  </a:t>
            </a:r>
            <a:r>
              <a:rPr sz="1400" spc="-5" dirty="0">
                <a:latin typeface="Arial"/>
                <a:cs typeface="Arial"/>
              </a:rPr>
              <a:t>предназначен	для	</a:t>
            </a:r>
            <a:r>
              <a:rPr sz="1400" dirty="0">
                <a:latin typeface="Arial"/>
                <a:cs typeface="Arial"/>
              </a:rPr>
              <a:t>бакалавров	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3949" y="3186302"/>
            <a:ext cx="4784090" cy="502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4769">
              <a:lnSpc>
                <a:spcPct val="114999"/>
              </a:lnSpc>
              <a:tabLst>
                <a:tab pos="876935" algn="l"/>
                <a:tab pos="1031240" algn="l"/>
                <a:tab pos="1397000" algn="l"/>
                <a:tab pos="2401570" algn="l"/>
                <a:tab pos="2689225" algn="l"/>
                <a:tab pos="3453765" algn="l"/>
                <a:tab pos="4087495" algn="l"/>
              </a:tabLst>
            </a:pPr>
            <a:r>
              <a:rPr sz="1400" dirty="0">
                <a:latin typeface="Arial"/>
                <a:cs typeface="Arial"/>
              </a:rPr>
              <a:t>280700	«</a:t>
            </a:r>
            <a:r>
              <a:rPr sz="1400" spc="-10" dirty="0">
                <a:latin typeface="Arial"/>
                <a:cs typeface="Arial"/>
              </a:rPr>
              <a:t>Т</a:t>
            </a:r>
            <a:r>
              <a:rPr sz="1400" dirty="0">
                <a:latin typeface="Arial"/>
                <a:cs typeface="Arial"/>
              </a:rPr>
              <a:t>е</a:t>
            </a:r>
            <a:r>
              <a:rPr sz="1400" spc="-10" dirty="0">
                <a:latin typeface="Arial"/>
                <a:cs typeface="Arial"/>
              </a:rPr>
              <a:t>х</a:t>
            </a:r>
            <a:r>
              <a:rPr sz="1400" dirty="0">
                <a:latin typeface="Arial"/>
                <a:cs typeface="Arial"/>
              </a:rPr>
              <a:t>носф</a:t>
            </a:r>
            <a:r>
              <a:rPr sz="1400" spc="-20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рная	бе</a:t>
            </a:r>
            <a:r>
              <a:rPr sz="1400" spc="-10" dirty="0">
                <a:latin typeface="Arial"/>
                <a:cs typeface="Arial"/>
              </a:rPr>
              <a:t>з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spc="-10" dirty="0">
                <a:latin typeface="Arial"/>
                <a:cs typeface="Arial"/>
              </a:rPr>
              <a:t>п</a:t>
            </a:r>
            <a:r>
              <a:rPr sz="1400" dirty="0">
                <a:latin typeface="Arial"/>
                <a:cs typeface="Arial"/>
              </a:rPr>
              <a:t>асн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с</a:t>
            </a:r>
            <a:r>
              <a:rPr sz="1400" spc="-10" dirty="0">
                <a:latin typeface="Arial"/>
                <a:cs typeface="Arial"/>
              </a:rPr>
              <a:t>т</a:t>
            </a:r>
            <a:r>
              <a:rPr sz="1400" dirty="0">
                <a:latin typeface="Arial"/>
                <a:cs typeface="Arial"/>
              </a:rPr>
              <a:t>ь».	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spc="-15" dirty="0">
                <a:latin typeface="Arial"/>
                <a:cs typeface="Arial"/>
              </a:rPr>
              <a:t>ч</a:t>
            </a:r>
            <a:r>
              <a:rPr sz="1400" dirty="0">
                <a:latin typeface="Arial"/>
                <a:cs typeface="Arial"/>
              </a:rPr>
              <a:t>ебник  </a:t>
            </a:r>
            <a:r>
              <a:rPr sz="1400" spc="-10" dirty="0">
                <a:latin typeface="Arial"/>
                <a:cs typeface="Arial"/>
              </a:rPr>
              <a:t>м</a:t>
            </a:r>
            <a:r>
              <a:rPr sz="1400" dirty="0">
                <a:latin typeface="Arial"/>
                <a:cs typeface="Arial"/>
              </a:rPr>
              <a:t>аги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dirty="0">
                <a:latin typeface="Arial"/>
                <a:cs typeface="Arial"/>
              </a:rPr>
              <a:t>тров		</a:t>
            </a:r>
            <a:r>
              <a:rPr sz="1400" spc="-10" dirty="0">
                <a:latin typeface="Arial"/>
                <a:cs typeface="Arial"/>
              </a:rPr>
              <a:t>п</a:t>
            </a:r>
            <a:r>
              <a:rPr sz="1400" dirty="0">
                <a:latin typeface="Arial"/>
                <a:cs typeface="Arial"/>
              </a:rPr>
              <a:t>о	на</a:t>
            </a:r>
            <a:r>
              <a:rPr sz="1400" spc="-10" dirty="0">
                <a:latin typeface="Arial"/>
                <a:cs typeface="Arial"/>
              </a:rPr>
              <a:t>п</a:t>
            </a:r>
            <a:r>
              <a:rPr sz="1400" dirty="0">
                <a:latin typeface="Arial"/>
                <a:cs typeface="Arial"/>
              </a:rPr>
              <a:t>рав</a:t>
            </a:r>
            <a:r>
              <a:rPr sz="1400" spc="-10" dirty="0">
                <a:latin typeface="Arial"/>
                <a:cs typeface="Arial"/>
              </a:rPr>
              <a:t>л</a:t>
            </a:r>
            <a:r>
              <a:rPr sz="1400" dirty="0">
                <a:latin typeface="Arial"/>
                <a:cs typeface="Arial"/>
              </a:rPr>
              <a:t>ен</a:t>
            </a:r>
            <a:r>
              <a:rPr sz="1400" spc="-2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ю	2</a:t>
            </a:r>
            <a:r>
              <a:rPr sz="1400" spc="-15" dirty="0">
                <a:latin typeface="Arial"/>
                <a:cs typeface="Arial"/>
              </a:rPr>
              <a:t>8</a:t>
            </a:r>
            <a:r>
              <a:rPr sz="1400" dirty="0">
                <a:latin typeface="Arial"/>
                <a:cs typeface="Arial"/>
              </a:rPr>
              <a:t>0700	«</a:t>
            </a:r>
            <a:r>
              <a:rPr sz="1400" spc="-10" dirty="0">
                <a:latin typeface="Arial"/>
                <a:cs typeface="Arial"/>
              </a:rPr>
              <a:t>Т</a:t>
            </a:r>
            <a:r>
              <a:rPr sz="1400" dirty="0">
                <a:latin typeface="Arial"/>
                <a:cs typeface="Arial"/>
              </a:rPr>
              <a:t>е</a:t>
            </a:r>
            <a:r>
              <a:rPr sz="1400" spc="-20" dirty="0">
                <a:latin typeface="Arial"/>
                <a:cs typeface="Arial"/>
              </a:rPr>
              <a:t>х</a:t>
            </a:r>
            <a:r>
              <a:rPr sz="1400" dirty="0">
                <a:latin typeface="Arial"/>
                <a:cs typeface="Arial"/>
              </a:rPr>
              <a:t>носф</a:t>
            </a:r>
            <a:r>
              <a:rPr sz="1400" spc="-20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рн</a:t>
            </a:r>
            <a:r>
              <a:rPr sz="1400" spc="-1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44598" y="3676817"/>
            <a:ext cx="8002905" cy="156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5100"/>
              </a:lnSpc>
            </a:pPr>
            <a:r>
              <a:rPr sz="1400" spc="-5" dirty="0">
                <a:latin typeface="Arial"/>
                <a:cs typeface="Arial"/>
              </a:rPr>
              <a:t>безопасность», </a:t>
            </a:r>
            <a:r>
              <a:rPr sz="1400" dirty="0">
                <a:latin typeface="Arial"/>
                <a:cs typeface="Arial"/>
              </a:rPr>
              <a:t>а также </a:t>
            </a:r>
            <a:r>
              <a:rPr sz="1400" spc="-5" dirty="0">
                <a:latin typeface="Arial"/>
                <a:cs typeface="Arial"/>
              </a:rPr>
              <a:t>может быть полезен руководителям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сотрудникам </a:t>
            </a:r>
            <a:r>
              <a:rPr sz="1400" dirty="0">
                <a:latin typeface="Arial"/>
                <a:cs typeface="Arial"/>
              </a:rPr>
              <a:t>экологических  </a:t>
            </a:r>
            <a:r>
              <a:rPr sz="1400" spc="-5" dirty="0">
                <a:latin typeface="Arial"/>
                <a:cs typeface="Arial"/>
              </a:rPr>
              <a:t>служб предприятий различных </a:t>
            </a:r>
            <a:r>
              <a:rPr sz="1400" dirty="0">
                <a:latin typeface="Arial"/>
                <a:cs typeface="Arial"/>
              </a:rPr>
              <a:t>форм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собственности.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400" b="1" dirty="0">
                <a:latin typeface="Arial"/>
                <a:cs typeface="Arial"/>
              </a:rPr>
              <a:t>Имеются </a:t>
            </a:r>
            <a:r>
              <a:rPr sz="1400" b="1" spc="-5" dirty="0">
                <a:latin typeface="Arial"/>
                <a:cs typeface="Arial"/>
              </a:rPr>
              <a:t>экземпляры </a:t>
            </a:r>
            <a:r>
              <a:rPr sz="1400" b="1" dirty="0">
                <a:latin typeface="Arial"/>
                <a:cs typeface="Arial"/>
              </a:rPr>
              <a:t>в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отделах: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400" dirty="0">
                <a:latin typeface="Arial"/>
                <a:cs typeface="Arial"/>
              </a:rPr>
              <a:t>ХР (1 </a:t>
            </a:r>
            <a:r>
              <a:rPr sz="1400" spc="-5" dirty="0">
                <a:latin typeface="Arial"/>
                <a:cs typeface="Arial"/>
              </a:rPr>
              <a:t>зд. КНИТУ-КАИ, ул. </a:t>
            </a:r>
            <a:r>
              <a:rPr sz="1400" spc="-10" dirty="0">
                <a:latin typeface="Arial"/>
                <a:cs typeface="Arial"/>
              </a:rPr>
              <a:t>К. </a:t>
            </a:r>
            <a:r>
              <a:rPr sz="1400" spc="-5" dirty="0">
                <a:latin typeface="Arial"/>
                <a:cs typeface="Arial"/>
              </a:rPr>
              <a:t>Маркса,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10)</a:t>
            </a:r>
            <a:endParaRPr sz="1400">
              <a:latin typeface="Arial"/>
              <a:cs typeface="Arial"/>
            </a:endParaRPr>
          </a:p>
          <a:p>
            <a:pPr marL="12700" marR="4636770">
              <a:lnSpc>
                <a:spcPts val="1939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ч/з4 (3 </a:t>
            </a:r>
            <a:r>
              <a:rPr sz="1400" spc="-5" dirty="0">
                <a:latin typeface="Arial"/>
                <a:cs typeface="Arial"/>
              </a:rPr>
              <a:t>зд. КНИТУ-КАИ, ул. Толстого, </a:t>
            </a:r>
            <a:r>
              <a:rPr sz="1400" dirty="0">
                <a:latin typeface="Arial"/>
                <a:cs typeface="Arial"/>
              </a:rPr>
              <a:t>15)  ч/з5 (8 </a:t>
            </a:r>
            <a:r>
              <a:rPr sz="1400" spc="-5" dirty="0">
                <a:latin typeface="Arial"/>
                <a:cs typeface="Arial"/>
              </a:rPr>
              <a:t>зд. КНИТУ-КАИ, ул.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Четаева,18а)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28293" y="682561"/>
            <a:ext cx="1109878" cy="18204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2964" y="617220"/>
            <a:ext cx="1089660" cy="1800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6856" y="611124"/>
            <a:ext cx="1100455" cy="1811020"/>
          </a:xfrm>
          <a:custGeom>
            <a:avLst/>
            <a:gdLst/>
            <a:ahLst/>
            <a:cxnLst/>
            <a:rect l="l" t="t" r="r" b="b"/>
            <a:pathLst>
              <a:path w="1100455" h="1811020">
                <a:moveTo>
                  <a:pt x="0" y="1810893"/>
                </a:moveTo>
                <a:lnTo>
                  <a:pt x="1100353" y="1810893"/>
                </a:lnTo>
                <a:lnTo>
                  <a:pt x="1100353" y="0"/>
                </a:lnTo>
                <a:lnTo>
                  <a:pt x="0" y="0"/>
                </a:lnTo>
                <a:lnTo>
                  <a:pt x="0" y="181089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Прямоугольник 8"/>
          <p:cNvSpPr/>
          <p:nvPr/>
        </p:nvSpPr>
        <p:spPr>
          <a:xfrm>
            <a:off x="10452100" y="0"/>
            <a:ext cx="241300" cy="619373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4598" y="410250"/>
            <a:ext cx="8006715" cy="5071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5100"/>
              </a:lnSpc>
            </a:pPr>
            <a:r>
              <a:rPr sz="1400" b="1" spc="-5" dirty="0">
                <a:latin typeface="Arial"/>
                <a:cs typeface="Arial"/>
              </a:rPr>
              <a:t>Сотникова, Елена Васильевна. </a:t>
            </a:r>
            <a:r>
              <a:rPr sz="1400" spc="-5" dirty="0">
                <a:latin typeface="Arial"/>
                <a:cs typeface="Arial"/>
              </a:rPr>
              <a:t>Техносферная токсикология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учеб. пособие для студ. вузов </a:t>
            </a:r>
            <a:r>
              <a:rPr sz="1400" dirty="0">
                <a:latin typeface="Arial"/>
                <a:cs typeface="Arial"/>
              </a:rPr>
              <a:t>/  Е. </a:t>
            </a:r>
            <a:r>
              <a:rPr sz="1400" spc="-10" dirty="0">
                <a:latin typeface="Arial"/>
                <a:cs typeface="Arial"/>
              </a:rPr>
              <a:t>В. </a:t>
            </a:r>
            <a:r>
              <a:rPr sz="1400" spc="-5" dirty="0">
                <a:latin typeface="Arial"/>
                <a:cs typeface="Arial"/>
              </a:rPr>
              <a:t>Сотникова, </a:t>
            </a:r>
            <a:r>
              <a:rPr sz="1400" dirty="0">
                <a:latin typeface="Arial"/>
                <a:cs typeface="Arial"/>
              </a:rPr>
              <a:t>В. </a:t>
            </a:r>
            <a:r>
              <a:rPr sz="1400" spc="-10" dirty="0">
                <a:latin typeface="Arial"/>
                <a:cs typeface="Arial"/>
              </a:rPr>
              <a:t>П. </a:t>
            </a:r>
            <a:r>
              <a:rPr sz="1400" spc="-5" dirty="0">
                <a:latin typeface="Arial"/>
                <a:cs typeface="Arial"/>
              </a:rPr>
              <a:t>Дмитренко. </a:t>
            </a:r>
            <a:r>
              <a:rPr sz="1400" dirty="0">
                <a:latin typeface="Arial"/>
                <a:cs typeface="Arial"/>
              </a:rPr>
              <a:t>- 2-е </a:t>
            </a:r>
            <a:r>
              <a:rPr sz="1400" spc="-5" dirty="0">
                <a:latin typeface="Arial"/>
                <a:cs typeface="Arial"/>
              </a:rPr>
              <a:t>изд., испр. </a:t>
            </a:r>
            <a:r>
              <a:rPr sz="1400" dirty="0">
                <a:latin typeface="Arial"/>
                <a:cs typeface="Arial"/>
              </a:rPr>
              <a:t>и доп. - </a:t>
            </a:r>
            <a:r>
              <a:rPr sz="1400" spc="-5" dirty="0">
                <a:latin typeface="Arial"/>
                <a:cs typeface="Arial"/>
              </a:rPr>
              <a:t>СПб. </a:t>
            </a:r>
            <a:r>
              <a:rPr sz="1400" dirty="0">
                <a:latin typeface="Arial"/>
                <a:cs typeface="Arial"/>
              </a:rPr>
              <a:t>: Лань, </a:t>
            </a:r>
            <a:r>
              <a:rPr sz="1400" spc="-5" dirty="0">
                <a:latin typeface="Arial"/>
                <a:cs typeface="Arial"/>
              </a:rPr>
              <a:t>2015. </a:t>
            </a:r>
            <a:r>
              <a:rPr sz="1400" dirty="0">
                <a:latin typeface="Arial"/>
                <a:cs typeface="Arial"/>
              </a:rPr>
              <a:t>- 432 </a:t>
            </a:r>
            <a:r>
              <a:rPr sz="1400" spc="-5" dirty="0">
                <a:latin typeface="Arial"/>
                <a:cs typeface="Arial"/>
              </a:rPr>
              <a:t>с. </a:t>
            </a:r>
            <a:r>
              <a:rPr sz="1400" dirty="0">
                <a:latin typeface="Arial"/>
                <a:cs typeface="Arial"/>
              </a:rPr>
              <a:t>-  (Учебники </a:t>
            </a:r>
            <a:r>
              <a:rPr sz="1400" spc="-5" dirty="0">
                <a:latin typeface="Arial"/>
                <a:cs typeface="Arial"/>
              </a:rPr>
              <a:t>для вузов. Специальная литература). </a:t>
            </a:r>
            <a:r>
              <a:rPr sz="1400" dirty="0">
                <a:latin typeface="Arial"/>
                <a:cs typeface="Arial"/>
              </a:rPr>
              <a:t>- ISBN </a:t>
            </a:r>
            <a:r>
              <a:rPr sz="1400" spc="-5" dirty="0">
                <a:latin typeface="Arial"/>
                <a:cs typeface="Arial"/>
              </a:rPr>
              <a:t>978-5-8114-1329-4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1092.45</a:t>
            </a:r>
            <a:r>
              <a:rPr sz="1400" spc="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р.</a:t>
            </a: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ct val="114999"/>
              </a:lnSpc>
              <a:spcBef>
                <a:spcPts val="600"/>
              </a:spcBef>
            </a:pPr>
            <a:r>
              <a:rPr sz="1400" b="1" spc="-5" dirty="0">
                <a:latin typeface="Arial"/>
                <a:cs typeface="Arial"/>
              </a:rPr>
              <a:t>Аннотация</a:t>
            </a:r>
            <a:r>
              <a:rPr sz="1400" spc="-5" dirty="0">
                <a:latin typeface="Arial"/>
                <a:cs typeface="Arial"/>
              </a:rPr>
              <a:t>: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5" dirty="0">
                <a:latin typeface="Arial"/>
                <a:cs typeface="Arial"/>
              </a:rPr>
              <a:t>учебном пособии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5" dirty="0">
                <a:latin typeface="Arial"/>
                <a:cs typeface="Arial"/>
              </a:rPr>
              <a:t>доступной для </a:t>
            </a:r>
            <a:r>
              <a:rPr sz="1400" dirty="0">
                <a:latin typeface="Arial"/>
                <a:cs typeface="Arial"/>
              </a:rPr>
              <a:t>инженера-эколога </a:t>
            </a:r>
            <a:r>
              <a:rPr sz="1400" spc="-5" dirty="0">
                <a:latin typeface="Arial"/>
                <a:cs typeface="Arial"/>
              </a:rPr>
              <a:t>форме </a:t>
            </a:r>
            <a:r>
              <a:rPr sz="1400" dirty="0">
                <a:latin typeface="Arial"/>
                <a:cs typeface="Arial"/>
              </a:rPr>
              <a:t>изложены </a:t>
            </a:r>
            <a:r>
              <a:rPr sz="1400" spc="-5" dirty="0">
                <a:latin typeface="Arial"/>
                <a:cs typeface="Arial"/>
              </a:rPr>
              <a:t>основные  понятия токсикологии. Рассмотрены вопросы </a:t>
            </a:r>
            <a:r>
              <a:rPr sz="1400" dirty="0">
                <a:latin typeface="Arial"/>
                <a:cs typeface="Arial"/>
              </a:rPr>
              <a:t>взаимоотношений </a:t>
            </a:r>
            <a:r>
              <a:rPr sz="1400" spc="-5" dirty="0">
                <a:latin typeface="Arial"/>
                <a:cs typeface="Arial"/>
              </a:rPr>
              <a:t>человека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окружающей  среды, механизмы адаптации человека </a:t>
            </a:r>
            <a:r>
              <a:rPr sz="1400" dirty="0">
                <a:latin typeface="Arial"/>
                <a:cs typeface="Arial"/>
              </a:rPr>
              <a:t>к ее </a:t>
            </a:r>
            <a:r>
              <a:rPr sz="1400" spc="-10" dirty="0">
                <a:latin typeface="Arial"/>
                <a:cs typeface="Arial"/>
              </a:rPr>
              <a:t>условиям </a:t>
            </a:r>
            <a:r>
              <a:rPr sz="1400" dirty="0">
                <a:latin typeface="Arial"/>
                <a:cs typeface="Arial"/>
              </a:rPr>
              <a:t>и меры </a:t>
            </a:r>
            <a:r>
              <a:rPr sz="1400" spc="-5" dirty="0">
                <a:latin typeface="Arial"/>
                <a:cs typeface="Arial"/>
              </a:rPr>
              <a:t>повышения устойчивости  организма </a:t>
            </a:r>
            <a:r>
              <a:rPr sz="1400" dirty="0">
                <a:latin typeface="Arial"/>
                <a:cs typeface="Arial"/>
              </a:rPr>
              <a:t>к </a:t>
            </a:r>
            <a:r>
              <a:rPr sz="1400" spc="-5" dirty="0">
                <a:latin typeface="Arial"/>
                <a:cs typeface="Arial"/>
              </a:rPr>
              <a:t>воздействию ксенобиотиков. </a:t>
            </a:r>
            <a:r>
              <a:rPr sz="1400" dirty="0">
                <a:latin typeface="Arial"/>
                <a:cs typeface="Arial"/>
              </a:rPr>
              <a:t>Дана </a:t>
            </a:r>
            <a:r>
              <a:rPr sz="1400" spc="-5" dirty="0">
                <a:latin typeface="Arial"/>
                <a:cs typeface="Arial"/>
              </a:rPr>
              <a:t>характеристика химических </a:t>
            </a:r>
            <a:r>
              <a:rPr sz="1400" dirty="0">
                <a:latin typeface="Arial"/>
                <a:cs typeface="Arial"/>
              </a:rPr>
              <a:t>факторов  </a:t>
            </a:r>
            <a:r>
              <a:rPr sz="1400" spc="-5" dirty="0">
                <a:latin typeface="Arial"/>
                <a:cs typeface="Arial"/>
              </a:rPr>
              <a:t>окружающей среды, принципов их гигиенического нормирования. </a:t>
            </a:r>
            <a:r>
              <a:rPr sz="1400" dirty="0">
                <a:latin typeface="Arial"/>
                <a:cs typeface="Arial"/>
              </a:rPr>
              <a:t>Представлены </a:t>
            </a:r>
            <a:r>
              <a:rPr sz="1400" spc="-5" dirty="0">
                <a:latin typeface="Arial"/>
                <a:cs typeface="Arial"/>
              </a:rPr>
              <a:t>механизмы  распределения, биотрансформации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выведения токсикантов при </a:t>
            </a:r>
            <a:r>
              <a:rPr sz="1400" dirty="0">
                <a:latin typeface="Arial"/>
                <a:cs typeface="Arial"/>
              </a:rPr>
              <a:t>разных </a:t>
            </a:r>
            <a:r>
              <a:rPr sz="1400" spc="-5" dirty="0">
                <a:latin typeface="Arial"/>
                <a:cs typeface="Arial"/>
              </a:rPr>
              <a:t>путях </a:t>
            </a:r>
            <a:r>
              <a:rPr sz="1400" dirty="0">
                <a:latin typeface="Arial"/>
                <a:cs typeface="Arial"/>
              </a:rPr>
              <a:t>поступления  их в </a:t>
            </a:r>
            <a:r>
              <a:rPr sz="1400" spc="-5" dirty="0">
                <a:latin typeface="Arial"/>
                <a:cs typeface="Arial"/>
              </a:rPr>
              <a:t>организм. </a:t>
            </a:r>
            <a:r>
              <a:rPr sz="1400" dirty="0">
                <a:latin typeface="Arial"/>
                <a:cs typeface="Arial"/>
              </a:rPr>
              <a:t>Наибольшее </a:t>
            </a:r>
            <a:r>
              <a:rPr sz="1400" spc="-5" dirty="0">
                <a:latin typeface="Arial"/>
                <a:cs typeface="Arial"/>
              </a:rPr>
              <a:t>внимание уделено воздействию </a:t>
            </a: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организм человека  приоритетных загрязнителей атмосферного воздуха, </a:t>
            </a:r>
            <a:r>
              <a:rPr sz="1400" dirty="0">
                <a:latin typeface="Arial"/>
                <a:cs typeface="Arial"/>
              </a:rPr>
              <a:t>воды, </a:t>
            </a:r>
            <a:r>
              <a:rPr sz="1400" spc="-5" dirty="0">
                <a:latin typeface="Arial"/>
                <a:cs typeface="Arial"/>
              </a:rPr>
              <a:t>почв, продуктов питания </a:t>
            </a:r>
            <a:r>
              <a:rPr sz="1400" dirty="0">
                <a:latin typeface="Arial"/>
                <a:cs typeface="Arial"/>
              </a:rPr>
              <a:t>и  воздушной среды </a:t>
            </a:r>
            <a:r>
              <a:rPr sz="1400" spc="-5" dirty="0">
                <a:latin typeface="Arial"/>
                <a:cs typeface="Arial"/>
              </a:rPr>
              <a:t>помещений. Это </a:t>
            </a:r>
            <a:r>
              <a:rPr sz="1400" dirty="0">
                <a:latin typeface="Arial"/>
                <a:cs typeface="Arial"/>
              </a:rPr>
              <a:t>первое </a:t>
            </a:r>
            <a:r>
              <a:rPr sz="1400" spc="-5" dirty="0">
                <a:latin typeface="Arial"/>
                <a:cs typeface="Arial"/>
              </a:rPr>
              <a:t>оригинальное учебное пособие для специалистов  </a:t>
            </a:r>
            <a:r>
              <a:rPr sz="1400" dirty="0">
                <a:latin typeface="Arial"/>
                <a:cs typeface="Arial"/>
              </a:rPr>
              <a:t>экологического </a:t>
            </a:r>
            <a:r>
              <a:rPr sz="1400" spc="-5" dirty="0">
                <a:latin typeface="Arial"/>
                <a:cs typeface="Arial"/>
              </a:rPr>
              <a:t>профиля,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5" dirty="0">
                <a:latin typeface="Arial"/>
                <a:cs typeface="Arial"/>
              </a:rPr>
              <a:t>котором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5" dirty="0">
                <a:latin typeface="Arial"/>
                <a:cs typeface="Arial"/>
              </a:rPr>
              <a:t>доступной для инженера форме раскрывается  содержание основных </a:t>
            </a:r>
            <a:r>
              <a:rPr sz="1400" dirty="0">
                <a:latin typeface="Arial"/>
                <a:cs typeface="Arial"/>
              </a:rPr>
              <a:t>разделов </a:t>
            </a:r>
            <a:r>
              <a:rPr sz="1400" spc="-5" dirty="0">
                <a:latin typeface="Arial"/>
                <a:cs typeface="Arial"/>
              </a:rPr>
              <a:t>токсикологии. Предназначено для студентов, обучающихся по  направлению  «Защита  окружающей  среды»,  </a:t>
            </a:r>
            <a:r>
              <a:rPr sz="1400" dirty="0">
                <a:latin typeface="Arial"/>
                <a:cs typeface="Arial"/>
              </a:rPr>
              <a:t>а  </a:t>
            </a:r>
            <a:r>
              <a:rPr sz="1400" spc="-5" dirty="0">
                <a:latin typeface="Arial"/>
                <a:cs typeface="Arial"/>
              </a:rPr>
              <a:t>также  для  </a:t>
            </a:r>
            <a:r>
              <a:rPr sz="1400" dirty="0">
                <a:latin typeface="Arial"/>
                <a:cs typeface="Arial"/>
              </a:rPr>
              <a:t>подготовки  бакалавров </a:t>
            </a:r>
            <a:r>
              <a:rPr sz="1400" spc="2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профиля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250"/>
              </a:spcBef>
            </a:pPr>
            <a:r>
              <a:rPr sz="1400" dirty="0">
                <a:latin typeface="Arial"/>
                <a:cs typeface="Arial"/>
              </a:rPr>
              <a:t>«Инженерная </a:t>
            </a:r>
            <a:r>
              <a:rPr sz="1400" spc="-5" dirty="0">
                <a:latin typeface="Arial"/>
                <a:cs typeface="Arial"/>
              </a:rPr>
              <a:t>защита окружающей среды» по направлению «Техносферная</a:t>
            </a:r>
            <a:r>
              <a:rPr sz="1400" spc="1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безопасность».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850"/>
              </a:spcBef>
            </a:pPr>
            <a:r>
              <a:rPr sz="1400" b="1" dirty="0">
                <a:latin typeface="Arial"/>
                <a:cs typeface="Arial"/>
              </a:rPr>
              <a:t>Имеются </a:t>
            </a:r>
            <a:r>
              <a:rPr sz="1400" b="1" spc="-5" dirty="0">
                <a:latin typeface="Arial"/>
                <a:cs typeface="Arial"/>
              </a:rPr>
              <a:t>экземпляры </a:t>
            </a:r>
            <a:r>
              <a:rPr sz="1400" b="1" dirty="0">
                <a:latin typeface="Arial"/>
                <a:cs typeface="Arial"/>
              </a:rPr>
              <a:t>в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отделах: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250"/>
              </a:spcBef>
            </a:pPr>
            <a:r>
              <a:rPr sz="1400" dirty="0">
                <a:latin typeface="Arial"/>
                <a:cs typeface="Arial"/>
              </a:rPr>
              <a:t>ХР (1 </a:t>
            </a:r>
            <a:r>
              <a:rPr sz="1400" spc="-5" dirty="0">
                <a:latin typeface="Arial"/>
                <a:cs typeface="Arial"/>
              </a:rPr>
              <a:t>зд. КНИТУ-КАИ, ул. </a:t>
            </a:r>
            <a:r>
              <a:rPr sz="1400" spc="-10" dirty="0">
                <a:latin typeface="Arial"/>
                <a:cs typeface="Arial"/>
              </a:rPr>
              <a:t>К. </a:t>
            </a:r>
            <a:r>
              <a:rPr sz="1400" spc="-5" dirty="0">
                <a:latin typeface="Arial"/>
                <a:cs typeface="Arial"/>
              </a:rPr>
              <a:t>Маркса,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10)</a:t>
            </a:r>
            <a:endParaRPr sz="1400">
              <a:latin typeface="Arial"/>
              <a:cs typeface="Arial"/>
            </a:endParaRPr>
          </a:p>
          <a:p>
            <a:pPr marL="12700" marR="4639945">
              <a:lnSpc>
                <a:spcPct val="114999"/>
              </a:lnSpc>
            </a:pPr>
            <a:r>
              <a:rPr sz="1400" dirty="0">
                <a:latin typeface="Arial"/>
                <a:cs typeface="Arial"/>
              </a:rPr>
              <a:t>ч/з4 (3 </a:t>
            </a:r>
            <a:r>
              <a:rPr sz="1400" spc="-5" dirty="0">
                <a:latin typeface="Arial"/>
                <a:cs typeface="Arial"/>
              </a:rPr>
              <a:t>зд. КНИТУ-КАИ, ул. Толстого, </a:t>
            </a:r>
            <a:r>
              <a:rPr sz="1400" dirty="0">
                <a:latin typeface="Arial"/>
                <a:cs typeface="Arial"/>
              </a:rPr>
              <a:t>15)  ч/з5 (8 </a:t>
            </a:r>
            <a:r>
              <a:rPr sz="1400" spc="-5" dirty="0">
                <a:latin typeface="Arial"/>
                <a:cs typeface="Arial"/>
              </a:rPr>
              <a:t>зд. КНИТУ-КАИ, ул.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Четаева,18а)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69314" y="699770"/>
            <a:ext cx="1159510" cy="1800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3115" y="623570"/>
            <a:ext cx="1159510" cy="1800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10452100" y="0"/>
            <a:ext cx="241300" cy="619373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4598" y="440944"/>
            <a:ext cx="800671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94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Экологическая оценка возобновляемых </a:t>
            </a:r>
            <a:r>
              <a:rPr sz="1400" b="1" dirty="0">
                <a:latin typeface="Arial"/>
                <a:cs typeface="Arial"/>
              </a:rPr>
              <a:t>источников </a:t>
            </a:r>
            <a:r>
              <a:rPr sz="1400" b="1" spc="-5" dirty="0">
                <a:latin typeface="Arial"/>
                <a:cs typeface="Arial"/>
              </a:rPr>
              <a:t>энергии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учеб. пособие для студ.  вузов </a:t>
            </a:r>
            <a:r>
              <a:rPr sz="1400" dirty="0">
                <a:latin typeface="Arial"/>
                <a:cs typeface="Arial"/>
              </a:rPr>
              <a:t>/ </a:t>
            </a:r>
            <a:r>
              <a:rPr sz="1400" spc="-5" dirty="0">
                <a:latin typeface="Arial"/>
                <a:cs typeface="Arial"/>
              </a:rPr>
              <a:t>Г. </a:t>
            </a:r>
            <a:r>
              <a:rPr sz="1400" spc="-10" dirty="0">
                <a:latin typeface="Arial"/>
                <a:cs typeface="Arial"/>
              </a:rPr>
              <a:t>В. </a:t>
            </a:r>
            <a:r>
              <a:rPr sz="1400" spc="-5" dirty="0">
                <a:latin typeface="Arial"/>
                <a:cs typeface="Arial"/>
              </a:rPr>
              <a:t>Пачурин </a:t>
            </a:r>
            <a:r>
              <a:rPr sz="1400" dirty="0">
                <a:latin typeface="Arial"/>
                <a:cs typeface="Arial"/>
              </a:rPr>
              <a:t>[и </a:t>
            </a:r>
            <a:r>
              <a:rPr sz="1400" spc="-10" dirty="0">
                <a:latin typeface="Arial"/>
                <a:cs typeface="Arial"/>
              </a:rPr>
              <a:t>др.] </a:t>
            </a:r>
            <a:r>
              <a:rPr sz="1400" dirty="0">
                <a:latin typeface="Arial"/>
                <a:cs typeface="Arial"/>
              </a:rPr>
              <a:t>; </a:t>
            </a:r>
            <a:r>
              <a:rPr sz="1400" spc="-5" dirty="0">
                <a:latin typeface="Arial"/>
                <a:cs typeface="Arial"/>
              </a:rPr>
              <a:t>под </a:t>
            </a:r>
            <a:r>
              <a:rPr sz="1400" dirty="0">
                <a:latin typeface="Arial"/>
                <a:cs typeface="Arial"/>
              </a:rPr>
              <a:t>общ. </a:t>
            </a:r>
            <a:r>
              <a:rPr sz="1400" spc="-5" dirty="0">
                <a:latin typeface="Arial"/>
                <a:cs typeface="Arial"/>
              </a:rPr>
              <a:t>ред. Г. </a:t>
            </a:r>
            <a:r>
              <a:rPr sz="1400" dirty="0">
                <a:latin typeface="Arial"/>
                <a:cs typeface="Arial"/>
              </a:rPr>
              <a:t>В. </a:t>
            </a:r>
            <a:r>
              <a:rPr sz="1400" spc="-5" dirty="0">
                <a:latin typeface="Arial"/>
                <a:cs typeface="Arial"/>
              </a:rPr>
              <a:t>Пачурина. </a:t>
            </a:r>
            <a:r>
              <a:rPr sz="1400" dirty="0">
                <a:latin typeface="Arial"/>
                <a:cs typeface="Arial"/>
              </a:rPr>
              <a:t>- СПб. : Лань, </a:t>
            </a:r>
            <a:r>
              <a:rPr sz="1400" spc="-5" dirty="0">
                <a:latin typeface="Arial"/>
                <a:cs typeface="Arial"/>
              </a:rPr>
              <a:t>2016.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236 с. </a:t>
            </a:r>
            <a:r>
              <a:rPr sz="1400" dirty="0">
                <a:latin typeface="Arial"/>
                <a:cs typeface="Arial"/>
              </a:rPr>
              <a:t>-  (Учебники </a:t>
            </a:r>
            <a:r>
              <a:rPr sz="1400" spc="-5" dirty="0">
                <a:latin typeface="Arial"/>
                <a:cs typeface="Arial"/>
              </a:rPr>
              <a:t>для вузов. Специальная литература). </a:t>
            </a:r>
            <a:r>
              <a:rPr sz="1400" dirty="0">
                <a:latin typeface="Arial"/>
                <a:cs typeface="Arial"/>
              </a:rPr>
              <a:t>- ISBN </a:t>
            </a:r>
            <a:r>
              <a:rPr sz="1400" spc="-5" dirty="0">
                <a:latin typeface="Arial"/>
                <a:cs typeface="Arial"/>
              </a:rPr>
              <a:t>978-5-8114-2218-0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1047.42</a:t>
            </a:r>
            <a:r>
              <a:rPr sz="1400" spc="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р.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90"/>
              </a:spcBef>
            </a:pPr>
            <a:r>
              <a:rPr sz="1400" b="1" spc="-5" dirty="0">
                <a:latin typeface="Arial"/>
                <a:cs typeface="Arial"/>
              </a:rPr>
              <a:t>Аннотация:  </a:t>
            </a:r>
            <a:r>
              <a:rPr sz="1400" dirty="0">
                <a:latin typeface="Arial"/>
                <a:cs typeface="Arial"/>
              </a:rPr>
              <a:t>Учебное  </a:t>
            </a:r>
            <a:r>
              <a:rPr sz="1400" spc="-5" dirty="0">
                <a:latin typeface="Arial"/>
                <a:cs typeface="Arial"/>
              </a:rPr>
              <a:t>пособие  посвящено  </a:t>
            </a:r>
            <a:r>
              <a:rPr sz="1400" dirty="0">
                <a:latin typeface="Arial"/>
                <a:cs typeface="Arial"/>
              </a:rPr>
              <a:t>вопросам  возможных  </a:t>
            </a:r>
            <a:r>
              <a:rPr sz="1400" spc="-5" dirty="0">
                <a:latin typeface="Arial"/>
                <a:cs typeface="Arial"/>
              </a:rPr>
              <a:t>экологических </a:t>
            </a:r>
            <a:r>
              <a:rPr sz="1400" spc="114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последствий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76589" y="1279398"/>
            <a:ext cx="656907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98295" algn="l"/>
                <a:tab pos="2711450" algn="l"/>
                <a:tab pos="3545204" algn="l"/>
                <a:tab pos="3822065" algn="l"/>
                <a:tab pos="4777105" algn="l"/>
                <a:tab pos="6083935" algn="l"/>
                <a:tab pos="6367145" algn="l"/>
              </a:tabLst>
            </a:pPr>
            <a:r>
              <a:rPr sz="1400" spc="-15" dirty="0">
                <a:latin typeface="Arial"/>
                <a:cs typeface="Arial"/>
              </a:rPr>
              <a:t>в</a:t>
            </a:r>
            <a:r>
              <a:rPr sz="1400" dirty="0">
                <a:latin typeface="Arial"/>
                <a:cs typeface="Arial"/>
              </a:rPr>
              <a:t>озоб</a:t>
            </a:r>
            <a:r>
              <a:rPr sz="1400" spc="-10" dirty="0">
                <a:latin typeface="Arial"/>
                <a:cs typeface="Arial"/>
              </a:rPr>
              <a:t>н</a:t>
            </a:r>
            <a:r>
              <a:rPr sz="1400" dirty="0">
                <a:latin typeface="Arial"/>
                <a:cs typeface="Arial"/>
              </a:rPr>
              <a:t>ов</a:t>
            </a:r>
            <a:r>
              <a:rPr sz="1400" spc="-5" dirty="0">
                <a:latin typeface="Arial"/>
                <a:cs typeface="Arial"/>
              </a:rPr>
              <a:t>л</a:t>
            </a:r>
            <a:r>
              <a:rPr sz="1400" spc="-10" dirty="0">
                <a:latin typeface="Arial"/>
                <a:cs typeface="Arial"/>
              </a:rPr>
              <a:t>я</a:t>
            </a:r>
            <a:r>
              <a:rPr sz="1400" dirty="0">
                <a:latin typeface="Arial"/>
                <a:cs typeface="Arial"/>
              </a:rPr>
              <a:t>е</a:t>
            </a:r>
            <a:r>
              <a:rPr sz="1400" spc="-10" dirty="0">
                <a:latin typeface="Arial"/>
                <a:cs typeface="Arial"/>
              </a:rPr>
              <a:t>м</a:t>
            </a:r>
            <a:r>
              <a:rPr sz="1400" dirty="0">
                <a:latin typeface="Arial"/>
                <a:cs typeface="Arial"/>
              </a:rPr>
              <a:t>ых	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сто</a:t>
            </a:r>
            <a:r>
              <a:rPr sz="1400" spc="-15" dirty="0">
                <a:latin typeface="Arial"/>
                <a:cs typeface="Arial"/>
              </a:rPr>
              <a:t>ч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ков	</a:t>
            </a:r>
            <a:r>
              <a:rPr sz="1400" spc="-10" dirty="0">
                <a:latin typeface="Arial"/>
                <a:cs typeface="Arial"/>
              </a:rPr>
              <a:t>э</a:t>
            </a:r>
            <a:r>
              <a:rPr sz="1400" dirty="0">
                <a:latin typeface="Arial"/>
                <a:cs typeface="Arial"/>
              </a:rPr>
              <a:t>не</a:t>
            </a:r>
            <a:r>
              <a:rPr sz="1400" spc="-15" dirty="0">
                <a:latin typeface="Arial"/>
                <a:cs typeface="Arial"/>
              </a:rPr>
              <a:t>р</a:t>
            </a:r>
            <a:r>
              <a:rPr sz="1400" dirty="0">
                <a:latin typeface="Arial"/>
                <a:cs typeface="Arial"/>
              </a:rPr>
              <a:t>гии	в	</a:t>
            </a:r>
            <a:r>
              <a:rPr sz="1400" spc="-10" dirty="0">
                <a:latin typeface="Arial"/>
                <a:cs typeface="Arial"/>
              </a:rPr>
              <a:t>п</a:t>
            </a:r>
            <a:r>
              <a:rPr sz="1400" dirty="0">
                <a:latin typeface="Arial"/>
                <a:cs typeface="Arial"/>
              </a:rPr>
              <a:t>роц</a:t>
            </a:r>
            <a:r>
              <a:rPr sz="1400" spc="-15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ссе	э</a:t>
            </a:r>
            <a:r>
              <a:rPr sz="1400" spc="-15" dirty="0">
                <a:latin typeface="Arial"/>
                <a:cs typeface="Arial"/>
              </a:rPr>
              <a:t>к</a:t>
            </a:r>
            <a:r>
              <a:rPr sz="1400" dirty="0">
                <a:latin typeface="Arial"/>
                <a:cs typeface="Arial"/>
              </a:rPr>
              <a:t>с</a:t>
            </a:r>
            <a:r>
              <a:rPr sz="1400" spc="-10" dirty="0">
                <a:latin typeface="Arial"/>
                <a:cs typeface="Arial"/>
              </a:rPr>
              <a:t>п</a:t>
            </a:r>
            <a:r>
              <a:rPr sz="1400" dirty="0">
                <a:latin typeface="Arial"/>
                <a:cs typeface="Arial"/>
              </a:rPr>
              <a:t>л</a:t>
            </a:r>
            <a:r>
              <a:rPr sz="1400" spc="-25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атац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и	и	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х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43276" y="1480566"/>
            <a:ext cx="650367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Предназначено для </a:t>
            </a:r>
            <a:r>
              <a:rPr sz="1400" dirty="0">
                <a:latin typeface="Arial"/>
                <a:cs typeface="Arial"/>
              </a:rPr>
              <a:t>бакалавров и </a:t>
            </a:r>
            <a:r>
              <a:rPr sz="1400" spc="-5" dirty="0">
                <a:latin typeface="Arial"/>
                <a:cs typeface="Arial"/>
              </a:rPr>
              <a:t>магистров очной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заочной форм</a:t>
            </a:r>
            <a:r>
              <a:rPr sz="1400" spc="2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обучения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44598" y="1292413"/>
            <a:ext cx="1274445" cy="612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3900"/>
              </a:lnSpc>
            </a:pP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с</a:t>
            </a:r>
            <a:r>
              <a:rPr sz="1400" spc="-10" dirty="0">
                <a:latin typeface="Arial"/>
                <a:cs typeface="Arial"/>
              </a:rPr>
              <a:t>п</a:t>
            </a:r>
            <a:r>
              <a:rPr sz="1400" dirty="0">
                <a:latin typeface="Arial"/>
                <a:cs typeface="Arial"/>
              </a:rPr>
              <a:t>ользов</a:t>
            </a:r>
            <a:r>
              <a:rPr sz="1400" spc="-1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я  </a:t>
            </a:r>
            <a:r>
              <a:rPr sz="1400" spc="-5" dirty="0">
                <a:latin typeface="Arial"/>
                <a:cs typeface="Arial"/>
              </a:rPr>
              <a:t>производства.  направлениям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43811" y="1680210"/>
            <a:ext cx="650748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21740" algn="l"/>
                <a:tab pos="2837180" algn="l"/>
                <a:tab pos="4405630" algn="l"/>
                <a:tab pos="6394450" algn="l"/>
              </a:tabLst>
            </a:pPr>
            <a:r>
              <a:rPr sz="1400" spc="-10" dirty="0">
                <a:latin typeface="Arial"/>
                <a:cs typeface="Arial"/>
              </a:rPr>
              <a:t>п</a:t>
            </a:r>
            <a:r>
              <a:rPr sz="1400" dirty="0">
                <a:latin typeface="Arial"/>
                <a:cs typeface="Arial"/>
              </a:rPr>
              <a:t>одготов</a:t>
            </a:r>
            <a:r>
              <a:rPr sz="1400" spc="-10" dirty="0">
                <a:latin typeface="Arial"/>
                <a:cs typeface="Arial"/>
              </a:rPr>
              <a:t>к</a:t>
            </a:r>
            <a:r>
              <a:rPr sz="1400" dirty="0">
                <a:latin typeface="Arial"/>
                <a:cs typeface="Arial"/>
              </a:rPr>
              <a:t>и	«</a:t>
            </a:r>
            <a:r>
              <a:rPr sz="1400" spc="-10" dirty="0">
                <a:latin typeface="Arial"/>
                <a:cs typeface="Arial"/>
              </a:rPr>
              <a:t>Т</a:t>
            </a:r>
            <a:r>
              <a:rPr sz="1400" dirty="0">
                <a:latin typeface="Arial"/>
                <a:cs typeface="Arial"/>
              </a:rPr>
              <a:t>е</a:t>
            </a:r>
            <a:r>
              <a:rPr sz="1400" spc="-20" dirty="0">
                <a:latin typeface="Arial"/>
                <a:cs typeface="Arial"/>
              </a:rPr>
              <a:t>х</a:t>
            </a:r>
            <a:r>
              <a:rPr sz="1400" dirty="0">
                <a:latin typeface="Arial"/>
                <a:cs typeface="Arial"/>
              </a:rPr>
              <a:t>носфе</a:t>
            </a:r>
            <a:r>
              <a:rPr sz="1400" spc="-5" dirty="0">
                <a:latin typeface="Arial"/>
                <a:cs typeface="Arial"/>
              </a:rPr>
              <a:t>р</a:t>
            </a:r>
            <a:r>
              <a:rPr sz="1400" dirty="0">
                <a:latin typeface="Arial"/>
                <a:cs typeface="Arial"/>
              </a:rPr>
              <a:t>ная	</a:t>
            </a:r>
            <a:r>
              <a:rPr sz="1400" spc="-15" dirty="0">
                <a:latin typeface="Arial"/>
                <a:cs typeface="Arial"/>
              </a:rPr>
              <a:t>бе</a:t>
            </a:r>
            <a:r>
              <a:rPr sz="1400" dirty="0">
                <a:latin typeface="Arial"/>
                <a:cs typeface="Arial"/>
              </a:rPr>
              <a:t>зо</a:t>
            </a:r>
            <a:r>
              <a:rPr sz="1400" spc="-10" dirty="0">
                <a:latin typeface="Arial"/>
                <a:cs typeface="Arial"/>
              </a:rPr>
              <a:t>п</a:t>
            </a:r>
            <a:r>
              <a:rPr sz="1400" dirty="0">
                <a:latin typeface="Arial"/>
                <a:cs typeface="Arial"/>
              </a:rPr>
              <a:t>а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с</a:t>
            </a:r>
            <a:r>
              <a:rPr sz="1400" spc="25" dirty="0">
                <a:latin typeface="Arial"/>
                <a:cs typeface="Arial"/>
              </a:rPr>
              <a:t>т</a:t>
            </a:r>
            <a:r>
              <a:rPr sz="1400" dirty="0">
                <a:latin typeface="Arial"/>
                <a:cs typeface="Arial"/>
              </a:rPr>
              <a:t>ь</a:t>
            </a:r>
            <a:r>
              <a:rPr sz="1400" spc="-15" dirty="0">
                <a:latin typeface="Arial"/>
                <a:cs typeface="Arial"/>
              </a:rPr>
              <a:t>»</a:t>
            </a:r>
            <a:r>
              <a:rPr sz="1400" dirty="0">
                <a:latin typeface="Arial"/>
                <a:cs typeface="Arial"/>
              </a:rPr>
              <a:t>,	</a:t>
            </a:r>
            <a:r>
              <a:rPr sz="1400" spc="-15" dirty="0">
                <a:latin typeface="Arial"/>
                <a:cs typeface="Arial"/>
              </a:rPr>
              <a:t>«</a:t>
            </a:r>
            <a:r>
              <a:rPr sz="1400" dirty="0">
                <a:latin typeface="Arial"/>
                <a:cs typeface="Arial"/>
              </a:rPr>
              <a:t>Эл</a:t>
            </a:r>
            <a:r>
              <a:rPr sz="1400" spc="-5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ктро</a:t>
            </a:r>
            <a:r>
              <a:rPr sz="1400" spc="-10" dirty="0">
                <a:latin typeface="Arial"/>
                <a:cs typeface="Arial"/>
              </a:rPr>
              <a:t>э</a:t>
            </a:r>
            <a:r>
              <a:rPr sz="1400" dirty="0">
                <a:latin typeface="Arial"/>
                <a:cs typeface="Arial"/>
              </a:rPr>
              <a:t>не</a:t>
            </a:r>
            <a:r>
              <a:rPr sz="1400" spc="-15" dirty="0">
                <a:latin typeface="Arial"/>
                <a:cs typeface="Arial"/>
              </a:rPr>
              <a:t>р</a:t>
            </a:r>
            <a:r>
              <a:rPr sz="1400" dirty="0">
                <a:latin typeface="Arial"/>
                <a:cs typeface="Arial"/>
              </a:rPr>
              <a:t>ге</a:t>
            </a:r>
            <a:r>
              <a:rPr sz="1400" spc="5" dirty="0">
                <a:latin typeface="Arial"/>
                <a:cs typeface="Arial"/>
              </a:rPr>
              <a:t>т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spc="-20" dirty="0">
                <a:latin typeface="Arial"/>
                <a:cs typeface="Arial"/>
              </a:rPr>
              <a:t>к</a:t>
            </a:r>
            <a:r>
              <a:rPr sz="1400" dirty="0">
                <a:latin typeface="Arial"/>
                <a:cs typeface="Arial"/>
              </a:rPr>
              <a:t>а	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44598" y="1881378"/>
            <a:ext cx="800227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электротехника».</a:t>
            </a:r>
            <a:r>
              <a:rPr sz="1400" spc="2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Пособие</a:t>
            </a:r>
            <a:r>
              <a:rPr sz="1400" spc="2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может</a:t>
            </a:r>
            <a:r>
              <a:rPr sz="1400" spc="2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быть</a:t>
            </a:r>
            <a:r>
              <a:rPr sz="1400" spc="2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полезным</a:t>
            </a:r>
            <a:r>
              <a:rPr sz="1400" spc="2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студентам,</a:t>
            </a:r>
            <a:r>
              <a:rPr sz="1400" spc="2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работникам</a:t>
            </a:r>
            <a:r>
              <a:rPr sz="1400" spc="2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и</a:t>
            </a:r>
            <a:r>
              <a:rPr sz="1400" spc="2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специалистам</a:t>
            </a:r>
            <a:r>
              <a:rPr sz="1400" spc="2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по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75577" y="2081022"/>
            <a:ext cx="117221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изложенными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44598" y="2098294"/>
            <a:ext cx="6679565" cy="407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580"/>
              </a:lnSpc>
              <a:tabLst>
                <a:tab pos="987425" algn="l"/>
                <a:tab pos="2357120" algn="l"/>
                <a:tab pos="3714750" algn="l"/>
                <a:tab pos="3990340" algn="l"/>
                <a:tab pos="4643755" algn="l"/>
                <a:tab pos="5225415" algn="l"/>
              </a:tabLst>
            </a:pPr>
            <a:r>
              <a:rPr sz="1400" dirty="0">
                <a:latin typeface="Arial"/>
                <a:cs typeface="Arial"/>
              </a:rPr>
              <a:t>во</a:t>
            </a:r>
            <a:r>
              <a:rPr sz="1400" spc="-10" dirty="0">
                <a:latin typeface="Arial"/>
                <a:cs typeface="Arial"/>
              </a:rPr>
              <a:t>п</a:t>
            </a:r>
            <a:r>
              <a:rPr sz="1400" dirty="0">
                <a:latin typeface="Arial"/>
                <a:cs typeface="Arial"/>
              </a:rPr>
              <a:t>росам	эколо</a:t>
            </a:r>
            <a:r>
              <a:rPr sz="1400" spc="-15" dirty="0">
                <a:latin typeface="Arial"/>
                <a:cs typeface="Arial"/>
              </a:rPr>
              <a:t>г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ческой	б</a:t>
            </a:r>
            <a:r>
              <a:rPr sz="1400" spc="-15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зо</a:t>
            </a:r>
            <a:r>
              <a:rPr sz="1400" spc="-10" dirty="0">
                <a:latin typeface="Arial"/>
                <a:cs typeface="Arial"/>
              </a:rPr>
              <a:t>п</a:t>
            </a:r>
            <a:r>
              <a:rPr sz="1400" spc="-15" dirty="0">
                <a:latin typeface="Arial"/>
                <a:cs typeface="Arial"/>
              </a:rPr>
              <a:t>а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dirty="0">
                <a:latin typeface="Arial"/>
                <a:cs typeface="Arial"/>
              </a:rPr>
              <a:t>но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,	а	так</a:t>
            </a:r>
            <a:r>
              <a:rPr sz="1400" spc="-10" dirty="0">
                <a:latin typeface="Arial"/>
                <a:cs typeface="Arial"/>
              </a:rPr>
              <a:t>ж</a:t>
            </a:r>
            <a:r>
              <a:rPr sz="1400" dirty="0">
                <a:latin typeface="Arial"/>
                <a:cs typeface="Arial"/>
              </a:rPr>
              <a:t>е	всем	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spc="-10" dirty="0">
                <a:latin typeface="Arial"/>
                <a:cs typeface="Arial"/>
              </a:rPr>
              <a:t>н</a:t>
            </a:r>
            <a:r>
              <a:rPr sz="1400" dirty="0">
                <a:latin typeface="Arial"/>
                <a:cs typeface="Arial"/>
              </a:rPr>
              <a:t>тер</a:t>
            </a:r>
            <a:r>
              <a:rPr sz="1400" spc="-15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с</a:t>
            </a:r>
            <a:r>
              <a:rPr sz="1400" spc="-10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ющ</a:t>
            </a:r>
            <a:r>
              <a:rPr sz="1400" spc="-10" dirty="0">
                <a:latin typeface="Arial"/>
                <a:cs typeface="Arial"/>
              </a:rPr>
              <a:t>им</a:t>
            </a:r>
            <a:r>
              <a:rPr sz="1400" dirty="0">
                <a:latin typeface="Arial"/>
                <a:cs typeface="Arial"/>
              </a:rPr>
              <a:t>ся  </a:t>
            </a:r>
            <a:r>
              <a:rPr sz="1400" spc="-5" dirty="0">
                <a:latin typeface="Arial"/>
                <a:cs typeface="Arial"/>
              </a:rPr>
              <a:t>вопросами.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44598" y="2520315"/>
            <a:ext cx="8004809" cy="2064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ts val="1625"/>
              </a:lnSpc>
            </a:pPr>
            <a:r>
              <a:rPr sz="1400" b="1" dirty="0">
                <a:latin typeface="Arial"/>
                <a:cs typeface="Arial"/>
              </a:rPr>
              <a:t>Имеются </a:t>
            </a:r>
            <a:r>
              <a:rPr sz="1400" b="1" spc="-5" dirty="0">
                <a:latin typeface="Arial"/>
                <a:cs typeface="Arial"/>
              </a:rPr>
              <a:t>экземпляры </a:t>
            </a:r>
            <a:r>
              <a:rPr sz="1400" b="1" dirty="0">
                <a:latin typeface="Arial"/>
                <a:cs typeface="Arial"/>
              </a:rPr>
              <a:t>в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отделах: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ts val="1570"/>
              </a:lnSpc>
            </a:pPr>
            <a:r>
              <a:rPr sz="1400" dirty="0">
                <a:latin typeface="Arial"/>
                <a:cs typeface="Arial"/>
              </a:rPr>
              <a:t>ХР (1 </a:t>
            </a:r>
            <a:r>
              <a:rPr sz="1400" spc="-5" dirty="0">
                <a:latin typeface="Arial"/>
                <a:cs typeface="Arial"/>
              </a:rPr>
              <a:t>зд. КНИТУ-КАИ, ул. </a:t>
            </a:r>
            <a:r>
              <a:rPr sz="1400" spc="-10" dirty="0">
                <a:latin typeface="Arial"/>
                <a:cs typeface="Arial"/>
              </a:rPr>
              <a:t>К. </a:t>
            </a:r>
            <a:r>
              <a:rPr sz="1400" spc="-5" dirty="0">
                <a:latin typeface="Arial"/>
                <a:cs typeface="Arial"/>
              </a:rPr>
              <a:t>Маркса,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10)</a:t>
            </a:r>
            <a:endParaRPr sz="1400">
              <a:latin typeface="Arial"/>
              <a:cs typeface="Arial"/>
            </a:endParaRPr>
          </a:p>
          <a:p>
            <a:pPr marL="12700" marR="4638675">
              <a:lnSpc>
                <a:spcPts val="1580"/>
              </a:lnSpc>
              <a:spcBef>
                <a:spcPts val="80"/>
              </a:spcBef>
            </a:pPr>
            <a:r>
              <a:rPr sz="1400" dirty="0">
                <a:latin typeface="Arial"/>
                <a:cs typeface="Arial"/>
              </a:rPr>
              <a:t>ч/з4 (3 </a:t>
            </a:r>
            <a:r>
              <a:rPr sz="1400" spc="-5" dirty="0">
                <a:latin typeface="Arial"/>
                <a:cs typeface="Arial"/>
              </a:rPr>
              <a:t>зд. КНИТУ-КАИ, ул. Толстого, </a:t>
            </a:r>
            <a:r>
              <a:rPr sz="1400" dirty="0">
                <a:latin typeface="Arial"/>
                <a:cs typeface="Arial"/>
              </a:rPr>
              <a:t>15)  ч/з5 (8 </a:t>
            </a:r>
            <a:r>
              <a:rPr sz="1400" spc="-5" dirty="0">
                <a:latin typeface="Arial"/>
                <a:cs typeface="Arial"/>
              </a:rPr>
              <a:t>зд. КНИТУ-КАИ, ул.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Четаева,18а)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4000"/>
              </a:lnSpc>
            </a:pPr>
            <a:r>
              <a:rPr sz="1400" b="1" spc="-5" dirty="0">
                <a:latin typeface="Arial"/>
                <a:cs typeface="Arial"/>
              </a:rPr>
              <a:t>Рыжков, Игорь Борисович. </a:t>
            </a:r>
            <a:r>
              <a:rPr sz="1400" spc="-5" dirty="0">
                <a:latin typeface="Arial"/>
                <a:cs typeface="Arial"/>
              </a:rPr>
              <a:t>Основы инженерных </a:t>
            </a:r>
            <a:r>
              <a:rPr sz="1400" dirty="0">
                <a:latin typeface="Arial"/>
                <a:cs typeface="Arial"/>
              </a:rPr>
              <a:t>изысканий в </a:t>
            </a:r>
            <a:r>
              <a:rPr sz="1400" spc="-5" dirty="0">
                <a:latin typeface="Arial"/>
                <a:cs typeface="Arial"/>
              </a:rPr>
              <a:t>строительстве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учеб. пособие  для студ. вузов </a:t>
            </a:r>
            <a:r>
              <a:rPr sz="1400" dirty="0">
                <a:latin typeface="Arial"/>
                <a:cs typeface="Arial"/>
              </a:rPr>
              <a:t>/ И. Б. </a:t>
            </a:r>
            <a:r>
              <a:rPr sz="1400" spc="-5" dirty="0">
                <a:latin typeface="Arial"/>
                <a:cs typeface="Arial"/>
              </a:rPr>
              <a:t>Рыжков, </a:t>
            </a:r>
            <a:r>
              <a:rPr sz="1400" spc="-10" dirty="0">
                <a:latin typeface="Arial"/>
                <a:cs typeface="Arial"/>
              </a:rPr>
              <a:t>А. </a:t>
            </a:r>
            <a:r>
              <a:rPr sz="1400" dirty="0">
                <a:latin typeface="Arial"/>
                <a:cs typeface="Arial"/>
              </a:rPr>
              <a:t>И. </a:t>
            </a:r>
            <a:r>
              <a:rPr sz="1400" spc="-5" dirty="0">
                <a:latin typeface="Arial"/>
                <a:cs typeface="Arial"/>
              </a:rPr>
              <a:t>Травкин.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СПб. </a:t>
            </a:r>
            <a:r>
              <a:rPr sz="1400" dirty="0">
                <a:latin typeface="Arial"/>
                <a:cs typeface="Arial"/>
              </a:rPr>
              <a:t>: Лань, 2016. - </a:t>
            </a:r>
            <a:r>
              <a:rPr sz="1400" spc="-5" dirty="0">
                <a:latin typeface="Arial"/>
                <a:cs typeface="Arial"/>
              </a:rPr>
              <a:t>136 с.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(Учебники для  вузов. Специальная литература).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ISBN 978-5-8114-1944-9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551.54</a:t>
            </a:r>
            <a:r>
              <a:rPr sz="1400" spc="1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р.</a:t>
            </a:r>
            <a:endParaRPr sz="1400">
              <a:latin typeface="Arial"/>
              <a:cs typeface="Arial"/>
            </a:endParaRPr>
          </a:p>
          <a:p>
            <a:pPr marL="12700" marR="6350" algn="just">
              <a:lnSpc>
                <a:spcPts val="1580"/>
              </a:lnSpc>
              <a:spcBef>
                <a:spcPts val="325"/>
              </a:spcBef>
            </a:pPr>
            <a:r>
              <a:rPr sz="1400" b="1" spc="-5" dirty="0">
                <a:latin typeface="Arial"/>
                <a:cs typeface="Arial"/>
              </a:rPr>
              <a:t>Аннотация: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5" dirty="0">
                <a:latin typeface="Arial"/>
                <a:cs typeface="Arial"/>
              </a:rPr>
              <a:t>учебном пособии приведены общие правила организации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проведения  </a:t>
            </a:r>
            <a:r>
              <a:rPr sz="1400" dirty="0">
                <a:latin typeface="Arial"/>
                <a:cs typeface="Arial"/>
              </a:rPr>
              <a:t>инженерных </a:t>
            </a:r>
            <a:r>
              <a:rPr sz="1400" spc="-5" dirty="0">
                <a:latin typeface="Arial"/>
                <a:cs typeface="Arial"/>
              </a:rPr>
              <a:t>изысканий для строительства </a:t>
            </a:r>
            <a:r>
              <a:rPr sz="1400" dirty="0">
                <a:latin typeface="Arial"/>
                <a:cs typeface="Arial"/>
              </a:rPr>
              <a:t>(в </a:t>
            </a:r>
            <a:r>
              <a:rPr sz="1400" spc="-5" dirty="0">
                <a:latin typeface="Arial"/>
                <a:cs typeface="Arial"/>
              </a:rPr>
              <a:t>первую очередь объектов 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природообустройства).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44598" y="4559681"/>
            <a:ext cx="659955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25880" algn="l"/>
                <a:tab pos="3279775" algn="l"/>
                <a:tab pos="4817110" algn="l"/>
                <a:tab pos="6094730" algn="l"/>
              </a:tabLst>
            </a:pPr>
            <a:r>
              <a:rPr sz="1400" dirty="0">
                <a:latin typeface="Arial"/>
                <a:cs typeface="Arial"/>
              </a:rPr>
              <a:t>По</a:t>
            </a:r>
            <a:r>
              <a:rPr sz="1400" spc="-5" dirty="0">
                <a:latin typeface="Arial"/>
                <a:cs typeface="Arial"/>
              </a:rPr>
              <a:t>д</a:t>
            </a:r>
            <a:r>
              <a:rPr sz="1400" dirty="0">
                <a:latin typeface="Arial"/>
                <a:cs typeface="Arial"/>
              </a:rPr>
              <a:t>робно	р</a:t>
            </a:r>
            <a:r>
              <a:rPr sz="1400" spc="-1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сс</a:t>
            </a:r>
            <a:r>
              <a:rPr sz="1400" spc="-10" dirty="0">
                <a:latin typeface="Arial"/>
                <a:cs typeface="Arial"/>
              </a:rPr>
              <a:t>м</a:t>
            </a:r>
            <a:r>
              <a:rPr sz="1400" spc="-1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тр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ва</a:t>
            </a:r>
            <a:r>
              <a:rPr sz="1400" spc="-15" dirty="0">
                <a:latin typeface="Arial"/>
                <a:cs typeface="Arial"/>
              </a:rPr>
              <a:t>ю</a:t>
            </a:r>
            <a:r>
              <a:rPr sz="1400" spc="-10" dirty="0">
                <a:latin typeface="Arial"/>
                <a:cs typeface="Arial"/>
              </a:rPr>
              <a:t>т</a:t>
            </a:r>
            <a:r>
              <a:rPr sz="1400" dirty="0">
                <a:latin typeface="Arial"/>
                <a:cs typeface="Arial"/>
              </a:rPr>
              <a:t>ся	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соб</a:t>
            </a:r>
            <a:r>
              <a:rPr sz="1400" spc="-15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нн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dirty="0">
                <a:latin typeface="Arial"/>
                <a:cs typeface="Arial"/>
              </a:rPr>
              <a:t>ти	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сно</a:t>
            </a:r>
            <a:r>
              <a:rPr sz="1400" spc="-15" dirty="0">
                <a:latin typeface="Arial"/>
                <a:cs typeface="Arial"/>
              </a:rPr>
              <a:t>в</a:t>
            </a:r>
            <a:r>
              <a:rPr sz="1400" dirty="0">
                <a:latin typeface="Arial"/>
                <a:cs typeface="Arial"/>
              </a:rPr>
              <a:t>ных	в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дов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44598" y="4760848"/>
            <a:ext cx="511556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56560" algn="l"/>
              </a:tabLst>
            </a:pPr>
            <a:r>
              <a:rPr sz="1400" spc="-5" dirty="0">
                <a:latin typeface="Arial"/>
                <a:cs typeface="Arial"/>
              </a:rPr>
              <a:t>инженерно-геодезических,	инженерно-геологических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66485" y="4760848"/>
            <a:ext cx="1250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00074" y="4576953"/>
            <a:ext cx="1348740" cy="408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01955">
              <a:lnSpc>
                <a:spcPts val="1580"/>
              </a:lnSpc>
            </a:pPr>
            <a:r>
              <a:rPr sz="1400" spc="-2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зыск</a:t>
            </a:r>
            <a:r>
              <a:rPr sz="1400" spc="-20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spc="-20" dirty="0">
                <a:latin typeface="Arial"/>
                <a:cs typeface="Arial"/>
              </a:rPr>
              <a:t>й</a:t>
            </a:r>
            <a:r>
              <a:rPr sz="1400" dirty="0">
                <a:latin typeface="Arial"/>
                <a:cs typeface="Arial"/>
              </a:rPr>
              <a:t>:  ге</a:t>
            </a:r>
            <a:r>
              <a:rPr sz="1400" spc="-10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те</a:t>
            </a:r>
            <a:r>
              <a:rPr sz="1400" spc="-20" dirty="0">
                <a:latin typeface="Arial"/>
                <a:cs typeface="Arial"/>
              </a:rPr>
              <a:t>х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ческ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spc="-20" dirty="0">
                <a:latin typeface="Arial"/>
                <a:cs typeface="Arial"/>
              </a:rPr>
              <a:t>х</a:t>
            </a:r>
            <a:r>
              <a:rPr sz="1400" dirty="0"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44598" y="4960493"/>
            <a:ext cx="685800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469640" algn="l"/>
                <a:tab pos="5974715" algn="l"/>
              </a:tabLst>
            </a:pPr>
            <a:r>
              <a:rPr sz="1400" spc="-5" dirty="0">
                <a:latin typeface="Arial"/>
                <a:cs typeface="Arial"/>
              </a:rPr>
              <a:t>инженер-но-гидрометеорологических,	инженерно-экологических,	изысканий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44598" y="5160136"/>
            <a:ext cx="691197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строительных  материалов 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5" dirty="0">
                <a:latin typeface="Arial"/>
                <a:cs typeface="Arial"/>
              </a:rPr>
              <a:t>изысканий  подземных  источников</a:t>
            </a:r>
            <a:r>
              <a:rPr sz="1400" spc="3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водоснабжения.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381210" y="4978780"/>
            <a:ext cx="868044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0" marR="5080" indent="-127635">
              <a:lnSpc>
                <a:spcPts val="1570"/>
              </a:lnSpc>
            </a:pPr>
            <a:r>
              <a:rPr sz="1400" dirty="0">
                <a:latin typeface="Arial"/>
                <a:cs typeface="Arial"/>
              </a:rPr>
              <a:t>гр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10" dirty="0">
                <a:latin typeface="Arial"/>
                <a:cs typeface="Arial"/>
              </a:rPr>
              <a:t>т</a:t>
            </a:r>
            <a:r>
              <a:rPr sz="1400" dirty="0">
                <a:latin typeface="Arial"/>
                <a:cs typeface="Arial"/>
              </a:rPr>
              <a:t>овых  Пос</a:t>
            </a:r>
            <a:r>
              <a:rPr sz="1400" spc="-10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б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е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44598" y="5374320"/>
            <a:ext cx="8003540" cy="1650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93900"/>
              </a:lnSpc>
            </a:pPr>
            <a:r>
              <a:rPr sz="1400" spc="-5" dirty="0">
                <a:latin typeface="Arial"/>
                <a:cs typeface="Arial"/>
              </a:rPr>
              <a:t>представляет переработанный курс лекций для студентов, обучающихся по направлению  </a:t>
            </a:r>
            <a:r>
              <a:rPr sz="1400" dirty="0">
                <a:latin typeface="Arial"/>
                <a:cs typeface="Arial"/>
              </a:rPr>
              <a:t>подготовки </a:t>
            </a:r>
            <a:r>
              <a:rPr sz="1400" spc="-5" dirty="0">
                <a:latin typeface="Arial"/>
                <a:cs typeface="Arial"/>
              </a:rPr>
              <a:t>«Природообу-стройство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водопользование». Может быть </a:t>
            </a:r>
            <a:r>
              <a:rPr sz="1400" dirty="0">
                <a:latin typeface="Arial"/>
                <a:cs typeface="Arial"/>
              </a:rPr>
              <a:t>полезно </a:t>
            </a:r>
            <a:r>
              <a:rPr sz="1400" spc="-5" dirty="0">
                <a:latin typeface="Arial"/>
                <a:cs typeface="Arial"/>
              </a:rPr>
              <a:t>для широкого  круга технических специалистов, </a:t>
            </a:r>
            <a:r>
              <a:rPr sz="1400" dirty="0">
                <a:latin typeface="Arial"/>
                <a:cs typeface="Arial"/>
              </a:rPr>
              <a:t>проектировщиков и </a:t>
            </a:r>
            <a:r>
              <a:rPr sz="1400" spc="-5" dirty="0">
                <a:latin typeface="Arial"/>
                <a:cs typeface="Arial"/>
              </a:rPr>
              <a:t>строителей, занимающихся </a:t>
            </a:r>
            <a:r>
              <a:rPr sz="1400" dirty="0">
                <a:latin typeface="Arial"/>
                <a:cs typeface="Arial"/>
              </a:rPr>
              <a:t>вопросами  инженерных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изысканий.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ts val="1625"/>
              </a:lnSpc>
              <a:spcBef>
                <a:spcPts val="190"/>
              </a:spcBef>
            </a:pPr>
            <a:r>
              <a:rPr sz="1400" b="1" dirty="0">
                <a:latin typeface="Arial"/>
                <a:cs typeface="Arial"/>
              </a:rPr>
              <a:t>Имеются </a:t>
            </a:r>
            <a:r>
              <a:rPr sz="1400" b="1" spc="-5" dirty="0">
                <a:latin typeface="Arial"/>
                <a:cs typeface="Arial"/>
              </a:rPr>
              <a:t>экземпляры </a:t>
            </a:r>
            <a:r>
              <a:rPr sz="1400" b="1" dirty="0">
                <a:latin typeface="Arial"/>
                <a:cs typeface="Arial"/>
              </a:rPr>
              <a:t>в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отделах: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ts val="1580"/>
              </a:lnSpc>
            </a:pPr>
            <a:r>
              <a:rPr sz="1400" dirty="0">
                <a:latin typeface="Arial"/>
                <a:cs typeface="Arial"/>
              </a:rPr>
              <a:t>ХР (1 </a:t>
            </a:r>
            <a:r>
              <a:rPr sz="1400" spc="-5" dirty="0">
                <a:latin typeface="Arial"/>
                <a:cs typeface="Arial"/>
              </a:rPr>
              <a:t>зд. КНИТУ-КАИ, ул. </a:t>
            </a:r>
            <a:r>
              <a:rPr sz="1400" spc="-10" dirty="0">
                <a:latin typeface="Arial"/>
                <a:cs typeface="Arial"/>
              </a:rPr>
              <a:t>К. </a:t>
            </a:r>
            <a:r>
              <a:rPr sz="1400" spc="-5" dirty="0">
                <a:latin typeface="Arial"/>
                <a:cs typeface="Arial"/>
              </a:rPr>
              <a:t>Маркса,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10)</a:t>
            </a:r>
            <a:endParaRPr sz="1400">
              <a:latin typeface="Arial"/>
              <a:cs typeface="Arial"/>
            </a:endParaRPr>
          </a:p>
          <a:p>
            <a:pPr marL="12700" marR="4637405">
              <a:lnSpc>
                <a:spcPts val="1570"/>
              </a:lnSpc>
              <a:spcBef>
                <a:spcPts val="95"/>
              </a:spcBef>
            </a:pPr>
            <a:r>
              <a:rPr sz="1400" dirty="0">
                <a:latin typeface="Arial"/>
                <a:cs typeface="Arial"/>
              </a:rPr>
              <a:t>ч/з4 (3 </a:t>
            </a:r>
            <a:r>
              <a:rPr sz="1400" spc="-5" dirty="0">
                <a:latin typeface="Arial"/>
                <a:cs typeface="Arial"/>
              </a:rPr>
              <a:t>зд. КНИТУ-КАИ, ул. Толстого, </a:t>
            </a:r>
            <a:r>
              <a:rPr sz="1400" dirty="0">
                <a:latin typeface="Arial"/>
                <a:cs typeface="Arial"/>
              </a:rPr>
              <a:t>15)  ч/з5 (8 </a:t>
            </a:r>
            <a:r>
              <a:rPr sz="1400" spc="-5" dirty="0">
                <a:latin typeface="Arial"/>
                <a:cs typeface="Arial"/>
              </a:rPr>
              <a:t>зд. КНИТУ-КАИ, ул.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Четаева,18а)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26681" y="602551"/>
            <a:ext cx="1221625" cy="18204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1365" y="537210"/>
            <a:ext cx="1201420" cy="1800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5243" y="531114"/>
            <a:ext cx="1212215" cy="1811020"/>
          </a:xfrm>
          <a:custGeom>
            <a:avLst/>
            <a:gdLst/>
            <a:ahLst/>
            <a:cxnLst/>
            <a:rect l="l" t="t" r="r" b="b"/>
            <a:pathLst>
              <a:path w="1212214" h="1811020">
                <a:moveTo>
                  <a:pt x="0" y="1810892"/>
                </a:moveTo>
                <a:lnTo>
                  <a:pt x="1212100" y="1810892"/>
                </a:lnTo>
                <a:lnTo>
                  <a:pt x="1212100" y="0"/>
                </a:lnTo>
                <a:lnTo>
                  <a:pt x="0" y="0"/>
                </a:lnTo>
                <a:lnTo>
                  <a:pt x="0" y="1810892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5604" y="4436681"/>
            <a:ext cx="1204442" cy="1820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0250" y="4371340"/>
            <a:ext cx="1184275" cy="18002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4166" y="4365244"/>
            <a:ext cx="1195070" cy="1811020"/>
          </a:xfrm>
          <a:custGeom>
            <a:avLst/>
            <a:gdLst/>
            <a:ahLst/>
            <a:cxnLst/>
            <a:rect l="l" t="t" r="r" b="b"/>
            <a:pathLst>
              <a:path w="1195070" h="1811020">
                <a:moveTo>
                  <a:pt x="0" y="1810893"/>
                </a:moveTo>
                <a:lnTo>
                  <a:pt x="1194917" y="1810893"/>
                </a:lnTo>
                <a:lnTo>
                  <a:pt x="1194917" y="0"/>
                </a:lnTo>
                <a:lnTo>
                  <a:pt x="0" y="0"/>
                </a:lnTo>
                <a:lnTo>
                  <a:pt x="0" y="181089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Прямоугольник 24"/>
          <p:cNvSpPr/>
          <p:nvPr/>
        </p:nvSpPr>
        <p:spPr>
          <a:xfrm>
            <a:off x="10452100" y="0"/>
            <a:ext cx="241300" cy="619373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4598" y="458216"/>
            <a:ext cx="8006715" cy="151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610"/>
              </a:lnSpc>
            </a:pPr>
            <a:r>
              <a:rPr sz="1400" b="1" spc="-5" dirty="0">
                <a:latin typeface="Arial"/>
                <a:cs typeface="Arial"/>
              </a:rPr>
              <a:t>Коробкин, Владимир Иванович. </a:t>
            </a:r>
            <a:r>
              <a:rPr sz="1400" spc="-5" dirty="0">
                <a:latin typeface="Arial"/>
                <a:cs typeface="Arial"/>
              </a:rPr>
              <a:t>Экология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охрана окружающей среды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учебник для студ.  вузов </a:t>
            </a:r>
            <a:r>
              <a:rPr sz="1400" dirty="0">
                <a:latin typeface="Arial"/>
                <a:cs typeface="Arial"/>
              </a:rPr>
              <a:t>/ В. </a:t>
            </a:r>
            <a:r>
              <a:rPr sz="1400" spc="-10" dirty="0">
                <a:latin typeface="Arial"/>
                <a:cs typeface="Arial"/>
              </a:rPr>
              <a:t>И. </a:t>
            </a:r>
            <a:r>
              <a:rPr sz="1400" spc="-5" dirty="0">
                <a:latin typeface="Arial"/>
                <a:cs typeface="Arial"/>
              </a:rPr>
              <a:t>Коробкин, Л. </a:t>
            </a:r>
            <a:r>
              <a:rPr sz="1400" spc="-10" dirty="0">
                <a:latin typeface="Arial"/>
                <a:cs typeface="Arial"/>
              </a:rPr>
              <a:t>В. </a:t>
            </a:r>
            <a:r>
              <a:rPr sz="1400" spc="-5" dirty="0">
                <a:latin typeface="Arial"/>
                <a:cs typeface="Arial"/>
              </a:rPr>
              <a:t>Передельский.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М.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КНОРУС, 2013.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336 </a:t>
            </a:r>
            <a:r>
              <a:rPr sz="1400" dirty="0">
                <a:latin typeface="Arial"/>
                <a:cs typeface="Arial"/>
              </a:rPr>
              <a:t>с. - </a:t>
            </a:r>
            <a:r>
              <a:rPr sz="1400" spc="-5" dirty="0">
                <a:latin typeface="Arial"/>
                <a:cs typeface="Arial"/>
              </a:rPr>
              <a:t>(Бакалавриат). </a:t>
            </a:r>
            <a:r>
              <a:rPr sz="1400" dirty="0">
                <a:latin typeface="Arial"/>
                <a:cs typeface="Arial"/>
              </a:rPr>
              <a:t>-  </a:t>
            </a:r>
            <a:r>
              <a:rPr sz="1400" b="1" spc="-5" dirty="0">
                <a:latin typeface="Arial"/>
                <a:cs typeface="Arial"/>
              </a:rPr>
              <a:t>ISBN </a:t>
            </a:r>
            <a:r>
              <a:rPr sz="1400" spc="-5" dirty="0">
                <a:latin typeface="Arial"/>
                <a:cs typeface="Arial"/>
              </a:rPr>
              <a:t>978-5-406-02033-3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320.00 </a:t>
            </a:r>
            <a:r>
              <a:rPr sz="1400" spc="-10" dirty="0">
                <a:latin typeface="Arial"/>
                <a:cs typeface="Arial"/>
              </a:rPr>
              <a:t>р.</a:t>
            </a:r>
            <a:endParaRPr sz="1400">
              <a:latin typeface="Arial"/>
              <a:cs typeface="Arial"/>
            </a:endParaRPr>
          </a:p>
          <a:p>
            <a:pPr marL="12700" marR="6985" algn="just">
              <a:lnSpc>
                <a:spcPct val="96000"/>
              </a:lnSpc>
              <a:spcBef>
                <a:spcPts val="550"/>
              </a:spcBef>
            </a:pPr>
            <a:r>
              <a:rPr sz="1400" b="1" spc="-5" dirty="0">
                <a:latin typeface="Arial"/>
                <a:cs typeface="Arial"/>
              </a:rPr>
              <a:t>Аннотация: </a:t>
            </a:r>
            <a:r>
              <a:rPr sz="1400" dirty="0">
                <a:latin typeface="Arial"/>
                <a:cs typeface="Arial"/>
              </a:rPr>
              <a:t>Учебник </a:t>
            </a:r>
            <a:r>
              <a:rPr sz="1400" spc="-5" dirty="0">
                <a:latin typeface="Arial"/>
                <a:cs typeface="Arial"/>
              </a:rPr>
              <a:t>состоит </a:t>
            </a:r>
            <a:r>
              <a:rPr sz="1400" spc="-10" dirty="0">
                <a:latin typeface="Arial"/>
                <a:cs typeface="Arial"/>
              </a:rPr>
              <a:t>из </a:t>
            </a:r>
            <a:r>
              <a:rPr sz="1400" spc="-5" dirty="0">
                <a:latin typeface="Arial"/>
                <a:cs typeface="Arial"/>
              </a:rPr>
              <a:t>двух </a:t>
            </a:r>
            <a:r>
              <a:rPr sz="1400" dirty="0">
                <a:latin typeface="Arial"/>
                <a:cs typeface="Arial"/>
              </a:rPr>
              <a:t>частей: </a:t>
            </a:r>
            <a:r>
              <a:rPr sz="1400" spc="-5" dirty="0">
                <a:latin typeface="Arial"/>
                <a:cs typeface="Arial"/>
              </a:rPr>
              <a:t>экологии </a:t>
            </a:r>
            <a:r>
              <a:rPr sz="1400" dirty="0">
                <a:latin typeface="Arial"/>
                <a:cs typeface="Arial"/>
              </a:rPr>
              <a:t>как </a:t>
            </a:r>
            <a:r>
              <a:rPr sz="1400" spc="-5" dirty="0">
                <a:latin typeface="Arial"/>
                <a:cs typeface="Arial"/>
              </a:rPr>
              <a:t>комплексной науки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охраны  окружающей среды </a:t>
            </a:r>
            <a:r>
              <a:rPr sz="1400" dirty="0">
                <a:latin typeface="Arial"/>
                <a:cs typeface="Arial"/>
              </a:rPr>
              <a:t>— </a:t>
            </a:r>
            <a:r>
              <a:rPr sz="1400" spc="-5" dirty="0">
                <a:latin typeface="Arial"/>
                <a:cs typeface="Arial"/>
              </a:rPr>
              <a:t>прикладной науки, опирающейся </a:t>
            </a: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законы экологии. Рассмотрены  </a:t>
            </a:r>
            <a:r>
              <a:rPr sz="1400" dirty="0">
                <a:latin typeface="Arial"/>
                <a:cs typeface="Arial"/>
              </a:rPr>
              <a:t>основные </a:t>
            </a:r>
            <a:r>
              <a:rPr sz="1400" spc="-5" dirty="0">
                <a:latin typeface="Arial"/>
                <a:cs typeface="Arial"/>
              </a:rPr>
              <a:t>положения обшей экологии, учения </a:t>
            </a:r>
            <a:r>
              <a:rPr sz="1400" dirty="0">
                <a:latin typeface="Arial"/>
                <a:cs typeface="Arial"/>
              </a:rPr>
              <a:t>о </a:t>
            </a:r>
            <a:r>
              <a:rPr sz="1400" spc="-5" dirty="0">
                <a:latin typeface="Arial"/>
                <a:cs typeface="Arial"/>
              </a:rPr>
              <a:t>биосфере, экологии человека; антропогенные  воздействия  </a:t>
            </a:r>
            <a:r>
              <a:rPr sz="1400" dirty="0">
                <a:latin typeface="Arial"/>
                <a:cs typeface="Arial"/>
              </a:rPr>
              <a:t>на  </a:t>
            </a:r>
            <a:r>
              <a:rPr sz="1400" spc="-5" dirty="0">
                <a:latin typeface="Arial"/>
                <a:cs typeface="Arial"/>
              </a:rPr>
              <a:t>биосферу,  проблемы  экологической  </a:t>
            </a:r>
            <a:r>
              <a:rPr sz="1400" dirty="0">
                <a:latin typeface="Arial"/>
                <a:cs typeface="Arial"/>
              </a:rPr>
              <a:t>зашиты  и  </a:t>
            </a:r>
            <a:r>
              <a:rPr sz="1400" spc="-5" dirty="0">
                <a:latin typeface="Arial"/>
                <a:cs typeface="Arial"/>
              </a:rPr>
              <a:t>охраны  окружающей</a:t>
            </a:r>
            <a:r>
              <a:rPr sz="1400" spc="3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среды.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90742" y="1951482"/>
            <a:ext cx="175958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29969" algn="l"/>
              </a:tabLst>
            </a:pPr>
            <a:r>
              <a:rPr sz="1400" spc="-5" dirty="0">
                <a:latin typeface="Arial"/>
                <a:cs typeface="Arial"/>
              </a:rPr>
              <a:t>стандарту	высшего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44598" y="1965705"/>
            <a:ext cx="6092825" cy="901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10"/>
              </a:lnSpc>
              <a:tabLst>
                <a:tab pos="1409065" algn="l"/>
                <a:tab pos="2826385" algn="l"/>
                <a:tab pos="4519295" algn="l"/>
              </a:tabLst>
            </a:pPr>
            <a:r>
              <a:rPr sz="1400" spc="-10" dirty="0">
                <a:latin typeface="Arial"/>
                <a:cs typeface="Arial"/>
              </a:rPr>
              <a:t>С</a:t>
            </a:r>
            <a:r>
              <a:rPr sz="1400" dirty="0">
                <a:latin typeface="Arial"/>
                <a:cs typeface="Arial"/>
              </a:rPr>
              <a:t>оотве</a:t>
            </a:r>
            <a:r>
              <a:rPr sz="1400" spc="-10" dirty="0">
                <a:latin typeface="Arial"/>
                <a:cs typeface="Arial"/>
              </a:rPr>
              <a:t>т</a:t>
            </a:r>
            <a:r>
              <a:rPr sz="1400" dirty="0">
                <a:latin typeface="Arial"/>
                <a:cs typeface="Arial"/>
              </a:rPr>
              <a:t>ств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ет	</a:t>
            </a:r>
            <a:r>
              <a:rPr sz="1400" spc="-15" dirty="0">
                <a:latin typeface="Arial"/>
                <a:cs typeface="Arial"/>
              </a:rPr>
              <a:t>Ф</a:t>
            </a:r>
            <a:r>
              <a:rPr sz="1400" dirty="0">
                <a:latin typeface="Arial"/>
                <a:cs typeface="Arial"/>
              </a:rPr>
              <a:t>еде</a:t>
            </a:r>
            <a:r>
              <a:rPr sz="1400" spc="-5" dirty="0">
                <a:latin typeface="Arial"/>
                <a:cs typeface="Arial"/>
              </a:rPr>
              <a:t>р</a:t>
            </a:r>
            <a:r>
              <a:rPr sz="1400" dirty="0">
                <a:latin typeface="Arial"/>
                <a:cs typeface="Arial"/>
              </a:rPr>
              <a:t>ально</a:t>
            </a:r>
            <a:r>
              <a:rPr sz="1400" spc="-5" dirty="0">
                <a:latin typeface="Arial"/>
                <a:cs typeface="Arial"/>
              </a:rPr>
              <a:t>м</a:t>
            </a:r>
            <a:r>
              <a:rPr sz="1400" dirty="0">
                <a:latin typeface="Arial"/>
                <a:cs typeface="Arial"/>
              </a:rPr>
              <a:t>у	гос</a:t>
            </a:r>
            <a:r>
              <a:rPr sz="1400" spc="-25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дарс</a:t>
            </a:r>
            <a:r>
              <a:rPr sz="1400" spc="5" dirty="0">
                <a:latin typeface="Arial"/>
                <a:cs typeface="Arial"/>
              </a:rPr>
              <a:t>т</a:t>
            </a:r>
            <a:r>
              <a:rPr sz="1400" dirty="0">
                <a:latin typeface="Arial"/>
                <a:cs typeface="Arial"/>
              </a:rPr>
              <a:t>вен</a:t>
            </a:r>
            <a:r>
              <a:rPr sz="1400" spc="5" dirty="0">
                <a:latin typeface="Arial"/>
                <a:cs typeface="Arial"/>
              </a:rPr>
              <a:t>н</a:t>
            </a:r>
            <a:r>
              <a:rPr sz="1400" dirty="0">
                <a:latin typeface="Arial"/>
                <a:cs typeface="Arial"/>
              </a:rPr>
              <a:t>о</a:t>
            </a:r>
            <a:r>
              <a:rPr sz="1400" spc="-10" dirty="0">
                <a:latin typeface="Arial"/>
                <a:cs typeface="Arial"/>
              </a:rPr>
              <a:t>м</a:t>
            </a:r>
            <a:r>
              <a:rPr sz="1400" dirty="0">
                <a:latin typeface="Arial"/>
                <a:cs typeface="Arial"/>
              </a:rPr>
              <a:t>у	образов</a:t>
            </a:r>
            <a:r>
              <a:rPr sz="1400" spc="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тел</a:t>
            </a:r>
            <a:r>
              <a:rPr sz="1400" spc="-15" dirty="0">
                <a:latin typeface="Arial"/>
                <a:cs typeface="Arial"/>
              </a:rPr>
              <a:t>ь</a:t>
            </a:r>
            <a:r>
              <a:rPr sz="1400" dirty="0">
                <a:latin typeface="Arial"/>
                <a:cs typeface="Arial"/>
              </a:rPr>
              <a:t>но</a:t>
            </a:r>
            <a:r>
              <a:rPr sz="1400" spc="-10" dirty="0">
                <a:latin typeface="Arial"/>
                <a:cs typeface="Arial"/>
              </a:rPr>
              <a:t>м</a:t>
            </a:r>
            <a:r>
              <a:rPr sz="1400" dirty="0">
                <a:latin typeface="Arial"/>
                <a:cs typeface="Arial"/>
              </a:rPr>
              <a:t>у  </a:t>
            </a:r>
            <a:r>
              <a:rPr sz="1400" spc="-5" dirty="0">
                <a:latin typeface="Arial"/>
                <a:cs typeface="Arial"/>
              </a:rPr>
              <a:t>профессионального образования третьего</a:t>
            </a:r>
            <a:r>
              <a:rPr sz="1400" spc="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поколения.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50"/>
              </a:lnSpc>
              <a:spcBef>
                <a:spcPts val="484"/>
              </a:spcBef>
            </a:pPr>
            <a:r>
              <a:rPr sz="1400" b="1" dirty="0">
                <a:latin typeface="Arial"/>
                <a:cs typeface="Arial"/>
              </a:rPr>
              <a:t>Имеются </a:t>
            </a:r>
            <a:r>
              <a:rPr sz="1400" b="1" spc="-5" dirty="0">
                <a:latin typeface="Arial"/>
                <a:cs typeface="Arial"/>
              </a:rPr>
              <a:t>экземпляры </a:t>
            </a:r>
            <a:r>
              <a:rPr sz="1400" b="1" dirty="0">
                <a:latin typeface="Arial"/>
                <a:cs typeface="Arial"/>
              </a:rPr>
              <a:t>в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отделах: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50"/>
              </a:lnSpc>
            </a:pPr>
            <a:r>
              <a:rPr sz="1400" dirty="0">
                <a:latin typeface="Arial"/>
                <a:cs typeface="Arial"/>
              </a:rPr>
              <a:t>Н.Аб. (8 </a:t>
            </a:r>
            <a:r>
              <a:rPr sz="1400" spc="-5" dirty="0">
                <a:latin typeface="Arial"/>
                <a:cs typeface="Arial"/>
              </a:rPr>
              <a:t>зд. КНИТУ-КАИ, ул. </a:t>
            </a:r>
            <a:r>
              <a:rPr sz="1400" dirty="0">
                <a:latin typeface="Arial"/>
                <a:cs typeface="Arial"/>
              </a:rPr>
              <a:t>Четаева,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18а)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44598" y="3064891"/>
            <a:ext cx="8006715" cy="1103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just">
              <a:lnSpc>
                <a:spcPts val="1610"/>
              </a:lnSpc>
            </a:pPr>
            <a:r>
              <a:rPr sz="1400" b="1" spc="-5" dirty="0">
                <a:latin typeface="Arial"/>
                <a:cs typeface="Arial"/>
              </a:rPr>
              <a:t>Яковлева, Елена Людвиговна. </a:t>
            </a:r>
            <a:r>
              <a:rPr sz="1400" dirty="0">
                <a:latin typeface="Arial"/>
                <a:cs typeface="Arial"/>
              </a:rPr>
              <a:t>Экологическая </a:t>
            </a:r>
            <a:r>
              <a:rPr sz="1400" spc="-5" dirty="0">
                <a:latin typeface="Arial"/>
                <a:cs typeface="Arial"/>
              </a:rPr>
              <a:t>культура </a:t>
            </a:r>
            <a:r>
              <a:rPr sz="1400" dirty="0">
                <a:latin typeface="Arial"/>
                <a:cs typeface="Arial"/>
              </a:rPr>
              <a:t>/ </a:t>
            </a:r>
            <a:r>
              <a:rPr sz="1400" spc="-10" dirty="0">
                <a:latin typeface="Arial"/>
                <a:cs typeface="Arial"/>
              </a:rPr>
              <a:t>Е. </a:t>
            </a:r>
            <a:r>
              <a:rPr sz="1400" spc="-5" dirty="0">
                <a:latin typeface="Arial"/>
                <a:cs typeface="Arial"/>
              </a:rPr>
              <a:t>Л. Яковлева, </a:t>
            </a:r>
            <a:r>
              <a:rPr sz="1400" dirty="0">
                <a:latin typeface="Arial"/>
                <a:cs typeface="Arial"/>
              </a:rPr>
              <a:t>О. </a:t>
            </a:r>
            <a:r>
              <a:rPr sz="1400" spc="-10" dirty="0">
                <a:latin typeface="Arial"/>
                <a:cs typeface="Arial"/>
              </a:rPr>
              <a:t>В. </a:t>
            </a:r>
            <a:r>
              <a:rPr sz="1400" spc="-5" dirty="0">
                <a:latin typeface="Arial"/>
                <a:cs typeface="Arial"/>
              </a:rPr>
              <a:t>Григорьева, </a:t>
            </a:r>
            <a:r>
              <a:rPr sz="1400" spc="-10" dirty="0">
                <a:latin typeface="Arial"/>
                <a:cs typeface="Arial"/>
              </a:rPr>
              <a:t>Е.  </a:t>
            </a:r>
            <a:r>
              <a:rPr sz="1400" dirty="0">
                <a:latin typeface="Arial"/>
                <a:cs typeface="Arial"/>
              </a:rPr>
              <a:t>В. </a:t>
            </a:r>
            <a:r>
              <a:rPr sz="1400" spc="-5" dirty="0">
                <a:latin typeface="Arial"/>
                <a:cs typeface="Arial"/>
              </a:rPr>
              <a:t>Байбакова; под </a:t>
            </a:r>
            <a:r>
              <a:rPr sz="1400" dirty="0">
                <a:latin typeface="Arial"/>
                <a:cs typeface="Arial"/>
              </a:rPr>
              <a:t>ред.: </a:t>
            </a:r>
            <a:r>
              <a:rPr sz="1400" spc="-10" dirty="0">
                <a:latin typeface="Arial"/>
                <a:cs typeface="Arial"/>
              </a:rPr>
              <a:t>Е. </a:t>
            </a:r>
            <a:r>
              <a:rPr sz="1400" spc="-5" dirty="0">
                <a:latin typeface="Arial"/>
                <a:cs typeface="Arial"/>
              </a:rPr>
              <a:t>Л. Яковлевой, </a:t>
            </a:r>
            <a:r>
              <a:rPr sz="1400" spc="-10" dirty="0">
                <a:latin typeface="Arial"/>
                <a:cs typeface="Arial"/>
              </a:rPr>
              <a:t>О. </a:t>
            </a:r>
            <a:r>
              <a:rPr sz="1400" dirty="0">
                <a:latin typeface="Arial"/>
                <a:cs typeface="Arial"/>
              </a:rPr>
              <a:t>В. </a:t>
            </a:r>
            <a:r>
              <a:rPr sz="1400" spc="-5" dirty="0">
                <a:latin typeface="Arial"/>
                <a:cs typeface="Arial"/>
              </a:rPr>
              <a:t>Григорьевой </a:t>
            </a:r>
            <a:r>
              <a:rPr sz="1400" dirty="0">
                <a:latin typeface="Arial"/>
                <a:cs typeface="Arial"/>
              </a:rPr>
              <a:t>; Ин-т </a:t>
            </a:r>
            <a:r>
              <a:rPr sz="1400" spc="-5" dirty="0">
                <a:latin typeface="Arial"/>
                <a:cs typeface="Arial"/>
              </a:rPr>
              <a:t>экономики, управления </a:t>
            </a:r>
            <a:r>
              <a:rPr sz="1400" dirty="0">
                <a:latin typeface="Arial"/>
                <a:cs typeface="Arial"/>
              </a:rPr>
              <a:t>и  права </a:t>
            </a:r>
            <a:r>
              <a:rPr sz="1400" spc="-5" dirty="0">
                <a:latin typeface="Arial"/>
                <a:cs typeface="Arial"/>
              </a:rPr>
              <a:t>(г.Казань), </a:t>
            </a:r>
            <a:r>
              <a:rPr sz="1400" dirty="0">
                <a:latin typeface="Arial"/>
                <a:cs typeface="Arial"/>
              </a:rPr>
              <a:t>АН </a:t>
            </a:r>
            <a:r>
              <a:rPr sz="1400" spc="-5" dirty="0">
                <a:latin typeface="Arial"/>
                <a:cs typeface="Arial"/>
              </a:rPr>
              <a:t>РТ.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Казань </a:t>
            </a:r>
            <a:r>
              <a:rPr sz="1400" dirty="0">
                <a:latin typeface="Arial"/>
                <a:cs typeface="Arial"/>
              </a:rPr>
              <a:t>: Изд-во </a:t>
            </a:r>
            <a:r>
              <a:rPr sz="1400" spc="-5" dirty="0">
                <a:latin typeface="Arial"/>
                <a:cs typeface="Arial"/>
              </a:rPr>
              <a:t>"Познание" Института экономики, управления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5" dirty="0">
                <a:latin typeface="Arial"/>
                <a:cs typeface="Arial"/>
              </a:rPr>
              <a:t>права, 2013. </a:t>
            </a:r>
            <a:r>
              <a:rPr sz="1400" dirty="0">
                <a:latin typeface="Arial"/>
                <a:cs typeface="Arial"/>
              </a:rPr>
              <a:t>- 194 с. - (Секреты </a:t>
            </a:r>
            <a:r>
              <a:rPr sz="1400" spc="-5" dirty="0">
                <a:latin typeface="Arial"/>
                <a:cs typeface="Arial"/>
              </a:rPr>
              <a:t>развития).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b="1" spc="-5" dirty="0">
                <a:latin typeface="Arial"/>
                <a:cs typeface="Arial"/>
              </a:rPr>
              <a:t>ISBN </a:t>
            </a:r>
            <a:r>
              <a:rPr sz="1400" spc="-5" dirty="0">
                <a:latin typeface="Arial"/>
                <a:cs typeface="Arial"/>
              </a:rPr>
              <a:t>978-5-8399-0463-7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400.00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р.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484"/>
              </a:spcBef>
            </a:pPr>
            <a:r>
              <a:rPr sz="1400" b="1" spc="-5" dirty="0">
                <a:latin typeface="Arial"/>
                <a:cs typeface="Arial"/>
              </a:rPr>
              <a:t>Аннотация:   </a:t>
            </a:r>
            <a:r>
              <a:rPr sz="1400" dirty="0">
                <a:latin typeface="Arial"/>
                <a:cs typeface="Arial"/>
              </a:rPr>
              <a:t>В  монографии  </a:t>
            </a:r>
            <a:r>
              <a:rPr sz="1400" spc="-5" dirty="0">
                <a:latin typeface="Arial"/>
                <a:cs typeface="Arial"/>
              </a:rPr>
              <a:t>излагаются  современные  </a:t>
            </a:r>
            <a:r>
              <a:rPr sz="1400" dirty="0">
                <a:latin typeface="Arial"/>
                <a:cs typeface="Arial"/>
              </a:rPr>
              <a:t>взгляды  на  </a:t>
            </a:r>
            <a:r>
              <a:rPr sz="1400" spc="-5" dirty="0">
                <a:latin typeface="Arial"/>
                <a:cs typeface="Arial"/>
              </a:rPr>
              <a:t>понятие  </a:t>
            </a:r>
            <a:r>
              <a:rPr sz="1400" spc="3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«экологическая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44598" y="4149725"/>
            <a:ext cx="557784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62990" algn="l"/>
                <a:tab pos="1853564" algn="l"/>
                <a:tab pos="2220595" algn="l"/>
                <a:tab pos="2967990" algn="l"/>
                <a:tab pos="3816350" algn="l"/>
                <a:tab pos="4679950" algn="l"/>
                <a:tab pos="5464810" algn="l"/>
              </a:tabLst>
            </a:pPr>
            <a:r>
              <a:rPr sz="1400" dirty="0">
                <a:latin typeface="Arial"/>
                <a:cs typeface="Arial"/>
              </a:rPr>
              <a:t>к</a:t>
            </a:r>
            <a:r>
              <a:rPr sz="1400" spc="-25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ль</a:t>
            </a:r>
            <a:r>
              <a:rPr sz="1400" spc="10" dirty="0">
                <a:latin typeface="Arial"/>
                <a:cs typeface="Arial"/>
              </a:rPr>
              <a:t>т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ра».	Авто</a:t>
            </a:r>
            <a:r>
              <a:rPr sz="1400" spc="-10" dirty="0">
                <a:latin typeface="Arial"/>
                <a:cs typeface="Arial"/>
              </a:rPr>
              <a:t>р</a:t>
            </a:r>
            <a:r>
              <a:rPr sz="1400" dirty="0">
                <a:latin typeface="Arial"/>
                <a:cs typeface="Arial"/>
              </a:rPr>
              <a:t>ы	на	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снове	</a:t>
            </a:r>
            <a:r>
              <a:rPr sz="1400" spc="-1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нал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за	на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чных	да</a:t>
            </a:r>
            <a:r>
              <a:rPr sz="1400" spc="-10" dirty="0">
                <a:latin typeface="Arial"/>
                <a:cs typeface="Arial"/>
              </a:rPr>
              <a:t>н</a:t>
            </a:r>
            <a:r>
              <a:rPr sz="1400" dirty="0">
                <a:latin typeface="Arial"/>
                <a:cs typeface="Arial"/>
              </a:rPr>
              <a:t>ных	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66685" y="4149725"/>
            <a:ext cx="104521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результатов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56534" y="4149725"/>
            <a:ext cx="109283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собственных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44598" y="4353941"/>
            <a:ext cx="8007350" cy="186055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just">
              <a:lnSpc>
                <a:spcPct val="95800"/>
              </a:lnSpc>
              <a:spcBef>
                <a:spcPts val="70"/>
              </a:spcBef>
            </a:pPr>
            <a:r>
              <a:rPr sz="1400" spc="-5" dirty="0">
                <a:latin typeface="Arial"/>
                <a:cs typeface="Arial"/>
              </a:rPr>
              <a:t>исследований показали значение </a:t>
            </a:r>
            <a:r>
              <a:rPr sz="1400" dirty="0">
                <a:latin typeface="Arial"/>
                <a:cs typeface="Arial"/>
              </a:rPr>
              <a:t>экологии и экологической </a:t>
            </a:r>
            <a:r>
              <a:rPr sz="1400" spc="-5" dirty="0">
                <a:latin typeface="Arial"/>
                <a:cs typeface="Arial"/>
              </a:rPr>
              <a:t>культуры </a:t>
            </a:r>
            <a:r>
              <a:rPr sz="1400" dirty="0">
                <a:latin typeface="Arial"/>
                <a:cs typeface="Arial"/>
              </a:rPr>
              <a:t>в жизни человека.  </a:t>
            </a:r>
            <a:r>
              <a:rPr sz="1400" spc="-5" dirty="0">
                <a:latin typeface="Arial"/>
                <a:cs typeface="Arial"/>
              </a:rPr>
              <a:t>Разграничены такие понятия, </a:t>
            </a:r>
            <a:r>
              <a:rPr sz="1400" dirty="0">
                <a:latin typeface="Arial"/>
                <a:cs typeface="Arial"/>
              </a:rPr>
              <a:t>как </a:t>
            </a:r>
            <a:r>
              <a:rPr sz="1400" spc="-5" dirty="0">
                <a:latin typeface="Arial"/>
                <a:cs typeface="Arial"/>
              </a:rPr>
              <a:t>экология, </a:t>
            </a:r>
            <a:r>
              <a:rPr sz="1400" dirty="0">
                <a:latin typeface="Arial"/>
                <a:cs typeface="Arial"/>
              </a:rPr>
              <a:t>экологизация, </a:t>
            </a:r>
            <a:r>
              <a:rPr sz="1400" spc="-5" dirty="0">
                <a:latin typeface="Arial"/>
                <a:cs typeface="Arial"/>
              </a:rPr>
              <a:t>экологическое мышление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5" dirty="0">
                <a:latin typeface="Arial"/>
                <a:cs typeface="Arial"/>
              </a:rPr>
              <a:t>сознание, </a:t>
            </a:r>
            <a:r>
              <a:rPr sz="1400" dirty="0">
                <a:latin typeface="Arial"/>
                <a:cs typeface="Arial"/>
              </a:rPr>
              <a:t>экологическое </a:t>
            </a:r>
            <a:r>
              <a:rPr sz="1400" spc="-5" dirty="0">
                <a:latin typeface="Arial"/>
                <a:cs typeface="Arial"/>
              </a:rPr>
              <a:t>воспитание, </a:t>
            </a:r>
            <a:r>
              <a:rPr sz="1400" dirty="0">
                <a:latin typeface="Arial"/>
                <a:cs typeface="Arial"/>
              </a:rPr>
              <a:t>экологическое образование, экологическая </a:t>
            </a:r>
            <a:r>
              <a:rPr sz="1400" spc="-5" dirty="0">
                <a:latin typeface="Arial"/>
                <a:cs typeface="Arial"/>
              </a:rPr>
              <a:t>культура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5" dirty="0">
                <a:latin typeface="Arial"/>
                <a:cs typeface="Arial"/>
              </a:rPr>
              <a:t>т.п. </a:t>
            </a:r>
            <a:r>
              <a:rPr sz="1400" dirty="0">
                <a:latin typeface="Arial"/>
                <a:cs typeface="Arial"/>
              </a:rPr>
              <a:t>С </a:t>
            </a:r>
            <a:r>
              <a:rPr sz="1400" spc="-5" dirty="0">
                <a:latin typeface="Arial"/>
                <a:cs typeface="Arial"/>
              </a:rPr>
              <a:t>различных </a:t>
            </a:r>
            <a:r>
              <a:rPr sz="1400" dirty="0">
                <a:latin typeface="Arial"/>
                <a:cs typeface="Arial"/>
              </a:rPr>
              <a:t>позиций </a:t>
            </a:r>
            <a:r>
              <a:rPr sz="1400" spc="-10" dirty="0">
                <a:latin typeface="Arial"/>
                <a:cs typeface="Arial"/>
              </a:rPr>
              <a:t>(с </a:t>
            </a:r>
            <a:r>
              <a:rPr sz="1400" dirty="0">
                <a:latin typeface="Arial"/>
                <a:cs typeface="Arial"/>
              </a:rPr>
              <a:t>точки зрения </a:t>
            </a:r>
            <a:r>
              <a:rPr sz="1400" spc="-5" dirty="0">
                <a:latin typeface="Arial"/>
                <a:cs typeface="Arial"/>
              </a:rPr>
              <a:t>философии, психологии, педагогики, культурологии)  </a:t>
            </a:r>
            <a:r>
              <a:rPr sz="1400" dirty="0">
                <a:latin typeface="Arial"/>
                <a:cs typeface="Arial"/>
              </a:rPr>
              <a:t>осуществлена </a:t>
            </a:r>
            <a:r>
              <a:rPr sz="1400" spc="-5" dirty="0">
                <a:latin typeface="Arial"/>
                <a:cs typeface="Arial"/>
              </a:rPr>
              <a:t>попытка найти ответы </a:t>
            </a: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вопросы формирования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воспитания </a:t>
            </a:r>
            <a:r>
              <a:rPr sz="1400" dirty="0">
                <a:latin typeface="Arial"/>
                <a:cs typeface="Arial"/>
              </a:rPr>
              <a:t>экологической  </a:t>
            </a:r>
            <a:r>
              <a:rPr sz="1400" spc="-5" dirty="0">
                <a:latin typeface="Arial"/>
                <a:cs typeface="Arial"/>
              </a:rPr>
              <a:t>культуры, </a:t>
            </a:r>
            <a:r>
              <a:rPr sz="1400" dirty="0">
                <a:latin typeface="Arial"/>
                <a:cs typeface="Arial"/>
              </a:rPr>
              <a:t>а также </a:t>
            </a:r>
            <a:r>
              <a:rPr sz="1400" spc="-5" dirty="0">
                <a:latin typeface="Arial"/>
                <a:cs typeface="Arial"/>
              </a:rPr>
              <a:t>предложена модель преодоления </a:t>
            </a:r>
            <a:r>
              <a:rPr sz="1400" dirty="0">
                <a:latin typeface="Arial"/>
                <a:cs typeface="Arial"/>
              </a:rPr>
              <a:t>экологического </a:t>
            </a:r>
            <a:r>
              <a:rPr sz="1400" spc="-5" dirty="0">
                <a:latin typeface="Arial"/>
                <a:cs typeface="Arial"/>
              </a:rPr>
              <a:t>кризиса современности.  Рассчитана </a:t>
            </a: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специалистов </a:t>
            </a:r>
            <a:r>
              <a:rPr sz="1400" dirty="0">
                <a:latin typeface="Arial"/>
                <a:cs typeface="Arial"/>
              </a:rPr>
              <a:t>в области </a:t>
            </a:r>
            <a:r>
              <a:rPr sz="1400" spc="-5" dirty="0">
                <a:latin typeface="Arial"/>
                <a:cs typeface="Arial"/>
              </a:rPr>
              <a:t>экологии </a:t>
            </a:r>
            <a:r>
              <a:rPr sz="1400" dirty="0">
                <a:latin typeface="Arial"/>
                <a:cs typeface="Arial"/>
              </a:rPr>
              <a:t>и экологической </a:t>
            </a:r>
            <a:r>
              <a:rPr sz="1400" spc="-5" dirty="0">
                <a:latin typeface="Arial"/>
                <a:cs typeface="Arial"/>
              </a:rPr>
              <a:t>культуры, философии,  психологии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педагогики, </a:t>
            </a:r>
            <a:r>
              <a:rPr sz="1400" dirty="0">
                <a:latin typeface="Arial"/>
                <a:cs typeface="Arial"/>
              </a:rPr>
              <a:t>а также </a:t>
            </a:r>
            <a:r>
              <a:rPr sz="1400" spc="-5" dirty="0">
                <a:latin typeface="Arial"/>
                <a:cs typeface="Arial"/>
              </a:rPr>
              <a:t>адресована всем, кто интересуется вопросами гармоничного  </a:t>
            </a:r>
            <a:r>
              <a:rPr sz="1400" dirty="0">
                <a:latin typeface="Arial"/>
                <a:cs typeface="Arial"/>
              </a:rPr>
              <a:t>развития  </a:t>
            </a:r>
            <a:r>
              <a:rPr sz="1400" spc="-5" dirty="0">
                <a:latin typeface="Arial"/>
                <a:cs typeface="Arial"/>
              </a:rPr>
              <a:t>человека.   Монография  может   быть  рекомендована  </a:t>
            </a:r>
            <a:r>
              <a:rPr sz="1400" dirty="0">
                <a:latin typeface="Arial"/>
                <a:cs typeface="Arial"/>
              </a:rPr>
              <a:t>в  </a:t>
            </a:r>
            <a:r>
              <a:rPr sz="1400" spc="-5" dirty="0">
                <a:latin typeface="Arial"/>
                <a:cs typeface="Arial"/>
              </a:rPr>
              <a:t>качестве  </a:t>
            </a:r>
            <a:r>
              <a:rPr sz="1400" spc="2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дополнительной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92904" y="6193739"/>
            <a:ext cx="10521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философия,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44598" y="6207963"/>
            <a:ext cx="6803390" cy="901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10"/>
              </a:lnSpc>
              <a:tabLst>
                <a:tab pos="860425" algn="l"/>
                <a:tab pos="2007870" algn="l"/>
                <a:tab pos="2373630" algn="l"/>
                <a:tab pos="3705225" algn="l"/>
                <a:tab pos="4653915" algn="l"/>
                <a:tab pos="6010275" algn="l"/>
              </a:tabLst>
            </a:pPr>
            <a:r>
              <a:rPr sz="1400" spc="-20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чебной	л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тера</a:t>
            </a:r>
            <a:r>
              <a:rPr sz="1400" spc="-10" dirty="0">
                <a:latin typeface="Arial"/>
                <a:cs typeface="Arial"/>
              </a:rPr>
              <a:t>т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ры	</a:t>
            </a:r>
            <a:r>
              <a:rPr sz="1400" spc="-10" dirty="0">
                <a:latin typeface="Arial"/>
                <a:cs typeface="Arial"/>
              </a:rPr>
              <a:t>п</a:t>
            </a:r>
            <a:r>
              <a:rPr sz="1400" dirty="0">
                <a:latin typeface="Arial"/>
                <a:cs typeface="Arial"/>
              </a:rPr>
              <a:t>о	д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сц</a:t>
            </a:r>
            <a:r>
              <a:rPr sz="1400" spc="-10" dirty="0">
                <a:latin typeface="Arial"/>
                <a:cs typeface="Arial"/>
              </a:rPr>
              <a:t>ип</a:t>
            </a:r>
            <a:r>
              <a:rPr sz="1400" dirty="0">
                <a:latin typeface="Arial"/>
                <a:cs typeface="Arial"/>
              </a:rPr>
              <a:t>л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на</a:t>
            </a:r>
            <a:r>
              <a:rPr sz="1400" spc="-10" dirty="0">
                <a:latin typeface="Arial"/>
                <a:cs typeface="Arial"/>
              </a:rPr>
              <a:t>м</a:t>
            </a:r>
            <a:r>
              <a:rPr sz="1400" dirty="0">
                <a:latin typeface="Arial"/>
                <a:cs typeface="Arial"/>
              </a:rPr>
              <a:t>:	экологи</a:t>
            </a:r>
            <a:r>
              <a:rPr sz="1400" spc="-25" dirty="0">
                <a:latin typeface="Arial"/>
                <a:cs typeface="Arial"/>
              </a:rPr>
              <a:t>я</a:t>
            </a:r>
            <a:r>
              <a:rPr sz="1400" dirty="0">
                <a:latin typeface="Arial"/>
                <a:cs typeface="Arial"/>
              </a:rPr>
              <a:t>,	эколог</a:t>
            </a:r>
            <a:r>
              <a:rPr sz="1400" spc="-2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ческая	к</a:t>
            </a:r>
            <a:r>
              <a:rPr sz="1400" spc="-25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ль</a:t>
            </a:r>
            <a:r>
              <a:rPr sz="1400" spc="10" dirty="0">
                <a:latin typeface="Arial"/>
                <a:cs typeface="Arial"/>
              </a:rPr>
              <a:t>т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ра,  </a:t>
            </a:r>
            <a:r>
              <a:rPr sz="1400" spc="-5" dirty="0">
                <a:latin typeface="Arial"/>
                <a:cs typeface="Arial"/>
              </a:rPr>
              <a:t>культурология, психология, психофизиология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дифференциальная</a:t>
            </a:r>
            <a:r>
              <a:rPr sz="1400" spc="1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психология.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45"/>
              </a:lnSpc>
              <a:spcBef>
                <a:spcPts val="495"/>
              </a:spcBef>
            </a:pPr>
            <a:r>
              <a:rPr sz="1400" b="1" dirty="0">
                <a:latin typeface="Arial"/>
                <a:cs typeface="Arial"/>
              </a:rPr>
              <a:t>Имеются </a:t>
            </a:r>
            <a:r>
              <a:rPr sz="1400" b="1" spc="-5" dirty="0">
                <a:latin typeface="Arial"/>
                <a:cs typeface="Arial"/>
              </a:rPr>
              <a:t>экземпляры </a:t>
            </a:r>
            <a:r>
              <a:rPr sz="1400" b="1" dirty="0">
                <a:latin typeface="Arial"/>
                <a:cs typeface="Arial"/>
              </a:rPr>
              <a:t>в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отделах: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45"/>
              </a:lnSpc>
            </a:pPr>
            <a:r>
              <a:rPr sz="1400" dirty="0">
                <a:latin typeface="Arial"/>
                <a:cs typeface="Arial"/>
              </a:rPr>
              <a:t>Н.Аб. (8 </a:t>
            </a:r>
            <a:r>
              <a:rPr sz="1400" spc="-5" dirty="0">
                <a:latin typeface="Arial"/>
                <a:cs typeface="Arial"/>
              </a:rPr>
              <a:t>зд. КНИТУ-КАИ, ул. </a:t>
            </a:r>
            <a:r>
              <a:rPr sz="1400" dirty="0">
                <a:latin typeface="Arial"/>
                <a:cs typeface="Arial"/>
              </a:rPr>
              <a:t>Четаева,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18а)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34949" y="791781"/>
            <a:ext cx="1182230" cy="18204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9594" y="726440"/>
            <a:ext cx="1162050" cy="1800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3511" y="720344"/>
            <a:ext cx="1172845" cy="1811020"/>
          </a:xfrm>
          <a:custGeom>
            <a:avLst/>
            <a:gdLst/>
            <a:ahLst/>
            <a:cxnLst/>
            <a:rect l="l" t="t" r="r" b="b"/>
            <a:pathLst>
              <a:path w="1172845" h="1811020">
                <a:moveTo>
                  <a:pt x="0" y="1810893"/>
                </a:moveTo>
                <a:lnTo>
                  <a:pt x="1172705" y="1810893"/>
                </a:lnTo>
                <a:lnTo>
                  <a:pt x="1172705" y="0"/>
                </a:lnTo>
                <a:lnTo>
                  <a:pt x="0" y="0"/>
                </a:lnTo>
                <a:lnTo>
                  <a:pt x="0" y="1810893"/>
                </a:lnTo>
                <a:close/>
              </a:path>
            </a:pathLst>
          </a:custGeom>
          <a:ln w="9525">
            <a:solidFill>
              <a:srgbClr val="4E6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3951" y="4016311"/>
            <a:ext cx="1303528" cy="1820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8634" y="3950970"/>
            <a:ext cx="1283335" cy="18002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2513" y="3944873"/>
            <a:ext cx="1294130" cy="1811020"/>
          </a:xfrm>
          <a:custGeom>
            <a:avLst/>
            <a:gdLst/>
            <a:ahLst/>
            <a:cxnLst/>
            <a:rect l="l" t="t" r="r" b="b"/>
            <a:pathLst>
              <a:path w="1294130" h="1811020">
                <a:moveTo>
                  <a:pt x="0" y="1810893"/>
                </a:moveTo>
                <a:lnTo>
                  <a:pt x="1294003" y="1810893"/>
                </a:lnTo>
                <a:lnTo>
                  <a:pt x="1294003" y="0"/>
                </a:lnTo>
                <a:lnTo>
                  <a:pt x="0" y="0"/>
                </a:lnTo>
                <a:lnTo>
                  <a:pt x="0" y="1810893"/>
                </a:lnTo>
                <a:close/>
              </a:path>
            </a:pathLst>
          </a:custGeom>
          <a:ln w="9525">
            <a:solidFill>
              <a:srgbClr val="4E6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Прямоугольник 18"/>
          <p:cNvSpPr/>
          <p:nvPr/>
        </p:nvSpPr>
        <p:spPr>
          <a:xfrm>
            <a:off x="10452100" y="0"/>
            <a:ext cx="241300" cy="619373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4598" y="452953"/>
            <a:ext cx="8006080" cy="453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95800"/>
              </a:lnSpc>
            </a:pPr>
            <a:r>
              <a:rPr sz="1400" b="1" spc="-5" dirty="0">
                <a:latin typeface="Arial"/>
                <a:cs typeface="Arial"/>
              </a:rPr>
              <a:t>Дмитренко, Владимир Петрович. </a:t>
            </a:r>
            <a:r>
              <a:rPr sz="1400" spc="-5" dirty="0">
                <a:latin typeface="Arial"/>
                <a:cs typeface="Arial"/>
              </a:rPr>
              <a:t>Управление экологической безопасностью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5" dirty="0">
                <a:latin typeface="Arial"/>
                <a:cs typeface="Arial"/>
              </a:rPr>
              <a:t>техносфере </a:t>
            </a:r>
            <a:r>
              <a:rPr sz="1400" dirty="0">
                <a:latin typeface="Arial"/>
                <a:cs typeface="Arial"/>
              </a:rPr>
              <a:t>:  </a:t>
            </a:r>
            <a:r>
              <a:rPr sz="1400" spc="-5" dirty="0">
                <a:latin typeface="Arial"/>
                <a:cs typeface="Arial"/>
              </a:rPr>
              <a:t>учеб. пособие для студ. вузов </a:t>
            </a:r>
            <a:r>
              <a:rPr sz="1400" dirty="0">
                <a:latin typeface="Arial"/>
                <a:cs typeface="Arial"/>
              </a:rPr>
              <a:t>/ </a:t>
            </a:r>
            <a:r>
              <a:rPr sz="1400" spc="-10" dirty="0">
                <a:latin typeface="Arial"/>
                <a:cs typeface="Arial"/>
              </a:rPr>
              <a:t>В. П. </a:t>
            </a:r>
            <a:r>
              <a:rPr sz="1400" spc="-5" dirty="0">
                <a:latin typeface="Arial"/>
                <a:cs typeface="Arial"/>
              </a:rPr>
              <a:t>Дмитренко, </a:t>
            </a:r>
            <a:r>
              <a:rPr sz="1400" dirty="0">
                <a:latin typeface="Arial"/>
                <a:cs typeface="Arial"/>
              </a:rPr>
              <a:t>Е. </a:t>
            </a:r>
            <a:r>
              <a:rPr sz="1400" spc="-10" dirty="0">
                <a:latin typeface="Arial"/>
                <a:cs typeface="Arial"/>
              </a:rPr>
              <a:t>М. </a:t>
            </a:r>
            <a:r>
              <a:rPr sz="1400" spc="-5" dirty="0">
                <a:latin typeface="Arial"/>
                <a:cs typeface="Arial"/>
              </a:rPr>
              <a:t>Мессинева, </a:t>
            </a:r>
            <a:r>
              <a:rPr sz="1400" dirty="0">
                <a:latin typeface="Arial"/>
                <a:cs typeface="Arial"/>
              </a:rPr>
              <a:t>А. </a:t>
            </a:r>
            <a:r>
              <a:rPr sz="1400" spc="-10" dirty="0">
                <a:latin typeface="Arial"/>
                <a:cs typeface="Arial"/>
              </a:rPr>
              <a:t>Г. </a:t>
            </a:r>
            <a:r>
              <a:rPr sz="1400" dirty="0">
                <a:latin typeface="Arial"/>
                <a:cs typeface="Arial"/>
              </a:rPr>
              <a:t>Фетисов. - </a:t>
            </a:r>
            <a:r>
              <a:rPr sz="1400" spc="-5" dirty="0">
                <a:latin typeface="Arial"/>
                <a:cs typeface="Arial"/>
              </a:rPr>
              <a:t>СПб. </a:t>
            </a:r>
            <a:r>
              <a:rPr sz="1400" dirty="0">
                <a:latin typeface="Arial"/>
                <a:cs typeface="Arial"/>
              </a:rPr>
              <a:t>: Лань,  </a:t>
            </a:r>
            <a:r>
              <a:rPr sz="1400" spc="-5" dirty="0">
                <a:latin typeface="Arial"/>
                <a:cs typeface="Arial"/>
              </a:rPr>
              <a:t>2016. </a:t>
            </a:r>
            <a:r>
              <a:rPr sz="1400" dirty="0">
                <a:latin typeface="Arial"/>
                <a:cs typeface="Arial"/>
              </a:rPr>
              <a:t>- 436 с. - </a:t>
            </a:r>
            <a:r>
              <a:rPr sz="1400" spc="-5" dirty="0">
                <a:latin typeface="Arial"/>
                <a:cs typeface="Arial"/>
              </a:rPr>
              <a:t>(Учебники для вузов. Специальная литература).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ISBN 978-5-8114-2010-0 </a:t>
            </a:r>
            <a:r>
              <a:rPr sz="1400" dirty="0">
                <a:latin typeface="Arial"/>
                <a:cs typeface="Arial"/>
              </a:rPr>
              <a:t>:  1092.45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р.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ts val="1645"/>
              </a:lnSpc>
              <a:spcBef>
                <a:spcPts val="540"/>
              </a:spcBef>
            </a:pPr>
            <a:r>
              <a:rPr sz="1400" b="1" spc="-5" dirty="0">
                <a:latin typeface="Arial"/>
                <a:cs typeface="Arial"/>
              </a:rPr>
              <a:t>Аннотация:  </a:t>
            </a:r>
            <a:r>
              <a:rPr sz="1400" spc="-5" dirty="0">
                <a:latin typeface="Arial"/>
                <a:cs typeface="Arial"/>
              </a:rPr>
              <a:t>Пособие  предназначено  для  подготовки  бакалавров 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5" dirty="0">
                <a:latin typeface="Arial"/>
                <a:cs typeface="Arial"/>
              </a:rPr>
              <a:t>магистров </a:t>
            </a:r>
            <a:r>
              <a:rPr sz="1400" spc="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направления</a:t>
            </a:r>
            <a:endParaRPr sz="1400">
              <a:latin typeface="Arial"/>
              <a:cs typeface="Arial"/>
            </a:endParaRPr>
          </a:p>
          <a:p>
            <a:pPr marL="12700" marR="7620" algn="just">
              <a:lnSpc>
                <a:spcPct val="95800"/>
              </a:lnSpc>
              <a:spcBef>
                <a:spcPts val="35"/>
              </a:spcBef>
            </a:pPr>
            <a:r>
              <a:rPr sz="1400" spc="-5" dirty="0">
                <a:latin typeface="Arial"/>
                <a:cs typeface="Arial"/>
              </a:rPr>
              <a:t>«Техносферная безопасность» технических университетов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институтов соответствующего  профиля. Оно может быть также полезно для аспирантов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научных работников,  специализирующихся </a:t>
            </a:r>
            <a:r>
              <a:rPr sz="1400" dirty="0">
                <a:latin typeface="Arial"/>
                <a:cs typeface="Arial"/>
              </a:rPr>
              <a:t>в данной </a:t>
            </a:r>
            <a:r>
              <a:rPr sz="1400" spc="-5" dirty="0">
                <a:latin typeface="Arial"/>
                <a:cs typeface="Arial"/>
              </a:rPr>
              <a:t>области. Пособие предназначено </a:t>
            </a:r>
            <a:r>
              <a:rPr sz="1400" dirty="0">
                <a:latin typeface="Arial"/>
                <a:cs typeface="Arial"/>
              </a:rPr>
              <a:t>так же </a:t>
            </a:r>
            <a:r>
              <a:rPr sz="1400" spc="-5" dirty="0">
                <a:latin typeface="Arial"/>
                <a:cs typeface="Arial"/>
              </a:rPr>
              <a:t>для слушателей  системы повышения квалификации, </a:t>
            </a:r>
            <a:r>
              <a:rPr sz="1400" dirty="0">
                <a:latin typeface="Arial"/>
                <a:cs typeface="Arial"/>
              </a:rPr>
              <a:t>работников </a:t>
            </a:r>
            <a:r>
              <a:rPr sz="1400" spc="-5" dirty="0">
                <a:latin typeface="Arial"/>
                <a:cs typeface="Arial"/>
              </a:rPr>
              <a:t>промышленных предприятий, занимающихся  </a:t>
            </a:r>
            <a:r>
              <a:rPr sz="1400" dirty="0">
                <a:latin typeface="Arial"/>
                <a:cs typeface="Arial"/>
              </a:rPr>
              <a:t>вопросами </a:t>
            </a:r>
            <a:r>
              <a:rPr sz="1400" spc="-5" dirty="0">
                <a:latin typeface="Arial"/>
                <a:cs typeface="Arial"/>
              </a:rPr>
              <a:t>охраны окружающей среды, сотрудников </a:t>
            </a:r>
            <a:r>
              <a:rPr sz="1400" dirty="0">
                <a:latin typeface="Arial"/>
                <a:cs typeface="Arial"/>
              </a:rPr>
              <a:t>природоохранных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служб.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ts val="1645"/>
              </a:lnSpc>
              <a:spcBef>
                <a:spcPts val="540"/>
              </a:spcBef>
            </a:pPr>
            <a:r>
              <a:rPr sz="1400" b="1" dirty="0">
                <a:latin typeface="Arial"/>
                <a:cs typeface="Arial"/>
              </a:rPr>
              <a:t>Имеются </a:t>
            </a:r>
            <a:r>
              <a:rPr sz="1400" b="1" spc="-5" dirty="0">
                <a:latin typeface="Arial"/>
                <a:cs typeface="Arial"/>
              </a:rPr>
              <a:t>экземпляры </a:t>
            </a:r>
            <a:r>
              <a:rPr sz="1400" b="1" dirty="0">
                <a:latin typeface="Arial"/>
                <a:cs typeface="Arial"/>
              </a:rPr>
              <a:t>в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отделах: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ts val="1610"/>
              </a:lnSpc>
            </a:pPr>
            <a:r>
              <a:rPr sz="1400" dirty="0">
                <a:latin typeface="Arial"/>
                <a:cs typeface="Arial"/>
              </a:rPr>
              <a:t>ХР (1 </a:t>
            </a:r>
            <a:r>
              <a:rPr sz="1400" spc="-5" dirty="0">
                <a:latin typeface="Arial"/>
                <a:cs typeface="Arial"/>
              </a:rPr>
              <a:t>зд. КНИТУ-КАИ, ул. </a:t>
            </a:r>
            <a:r>
              <a:rPr sz="1400" spc="-10" dirty="0">
                <a:latin typeface="Arial"/>
                <a:cs typeface="Arial"/>
              </a:rPr>
              <a:t>К. </a:t>
            </a:r>
            <a:r>
              <a:rPr sz="1400" spc="-5" dirty="0">
                <a:latin typeface="Arial"/>
                <a:cs typeface="Arial"/>
              </a:rPr>
              <a:t>Маркса,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10)</a:t>
            </a:r>
            <a:endParaRPr sz="1400">
              <a:latin typeface="Arial"/>
              <a:cs typeface="Arial"/>
            </a:endParaRPr>
          </a:p>
          <a:p>
            <a:pPr marL="12700" marR="4639945">
              <a:lnSpc>
                <a:spcPts val="1610"/>
              </a:lnSpc>
              <a:spcBef>
                <a:spcPts val="75"/>
              </a:spcBef>
            </a:pPr>
            <a:r>
              <a:rPr sz="1400" dirty="0">
                <a:latin typeface="Arial"/>
                <a:cs typeface="Arial"/>
              </a:rPr>
              <a:t>ч/з4 (3 </a:t>
            </a:r>
            <a:r>
              <a:rPr sz="1400" spc="-5" dirty="0">
                <a:latin typeface="Arial"/>
                <a:cs typeface="Arial"/>
              </a:rPr>
              <a:t>зд. КНИТУ-КАИ, ул. Толстого, </a:t>
            </a:r>
            <a:r>
              <a:rPr sz="1400" dirty="0">
                <a:latin typeface="Arial"/>
                <a:cs typeface="Arial"/>
              </a:rPr>
              <a:t>15)  ч/з5 (8 </a:t>
            </a:r>
            <a:r>
              <a:rPr sz="1400" spc="-5" dirty="0">
                <a:latin typeface="Arial"/>
                <a:cs typeface="Arial"/>
              </a:rPr>
              <a:t>зд. КНИТУ-КАИ, ул.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Четаева,18а)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 algn="just">
              <a:lnSpc>
                <a:spcPts val="1645"/>
              </a:lnSpc>
            </a:pPr>
            <a:r>
              <a:rPr sz="1400" b="1" spc="-5" dirty="0">
                <a:latin typeface="Arial"/>
                <a:cs typeface="Arial"/>
              </a:rPr>
              <a:t>Дмитренко, Владимир Петрович. </a:t>
            </a:r>
            <a:r>
              <a:rPr sz="1400" spc="-5" dirty="0">
                <a:latin typeface="Arial"/>
                <a:cs typeface="Arial"/>
              </a:rPr>
              <a:t>Экологическая безопасность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5" dirty="0">
                <a:latin typeface="Arial"/>
                <a:cs typeface="Arial"/>
              </a:rPr>
              <a:t>техносфере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учеб.  </a:t>
            </a:r>
            <a:r>
              <a:rPr sz="1400" spc="1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пособие</a:t>
            </a: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ts val="1620"/>
              </a:lnSpc>
              <a:spcBef>
                <a:spcPts val="70"/>
              </a:spcBef>
            </a:pPr>
            <a:r>
              <a:rPr sz="1400" dirty="0">
                <a:latin typeface="Arial"/>
                <a:cs typeface="Arial"/>
              </a:rPr>
              <a:t>/ В. </a:t>
            </a:r>
            <a:r>
              <a:rPr sz="1400" spc="-10" dirty="0">
                <a:latin typeface="Arial"/>
                <a:cs typeface="Arial"/>
              </a:rPr>
              <a:t>П. </a:t>
            </a:r>
            <a:r>
              <a:rPr sz="1400" spc="-5" dirty="0">
                <a:latin typeface="Arial"/>
                <a:cs typeface="Arial"/>
              </a:rPr>
              <a:t>Дмитренко, </a:t>
            </a:r>
            <a:r>
              <a:rPr sz="1400" spc="-10" dirty="0">
                <a:latin typeface="Arial"/>
                <a:cs typeface="Arial"/>
              </a:rPr>
              <a:t>Е. В. </a:t>
            </a:r>
            <a:r>
              <a:rPr sz="1400" spc="-5" dirty="0">
                <a:latin typeface="Arial"/>
                <a:cs typeface="Arial"/>
              </a:rPr>
              <a:t>Сотникова, </a:t>
            </a:r>
            <a:r>
              <a:rPr sz="1400" dirty="0">
                <a:latin typeface="Arial"/>
                <a:cs typeface="Arial"/>
              </a:rPr>
              <a:t>Д. А. </a:t>
            </a:r>
            <a:r>
              <a:rPr sz="1400" spc="-5" dirty="0">
                <a:latin typeface="Arial"/>
                <a:cs typeface="Arial"/>
              </a:rPr>
              <a:t>Кривошеин.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СПб. </a:t>
            </a:r>
            <a:r>
              <a:rPr sz="1400" dirty="0">
                <a:latin typeface="Arial"/>
                <a:cs typeface="Arial"/>
              </a:rPr>
              <a:t>: Лань, </a:t>
            </a:r>
            <a:r>
              <a:rPr sz="1400" spc="-5" dirty="0">
                <a:latin typeface="Arial"/>
                <a:cs typeface="Arial"/>
              </a:rPr>
              <a:t>2016. </a:t>
            </a:r>
            <a:r>
              <a:rPr sz="1400" dirty="0">
                <a:latin typeface="Arial"/>
                <a:cs typeface="Arial"/>
              </a:rPr>
              <a:t>- 524 с. - </a:t>
            </a:r>
            <a:r>
              <a:rPr sz="1400" spc="-5" dirty="0">
                <a:latin typeface="Arial"/>
                <a:cs typeface="Arial"/>
              </a:rPr>
              <a:t>(Учебники  для вузов. Специальная литература).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ISBN 978-5-8114-2099-5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1495.23</a:t>
            </a:r>
            <a:r>
              <a:rPr sz="1400" spc="1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р.</a:t>
            </a:r>
            <a:endParaRPr sz="1400">
              <a:latin typeface="Arial"/>
              <a:cs typeface="Arial"/>
            </a:endParaRPr>
          </a:p>
          <a:p>
            <a:pPr marL="12700" marR="7620" algn="just">
              <a:lnSpc>
                <a:spcPts val="1610"/>
              </a:lnSpc>
              <a:spcBef>
                <a:spcPts val="595"/>
              </a:spcBef>
            </a:pPr>
            <a:r>
              <a:rPr sz="1400" b="1" spc="-5" dirty="0">
                <a:latin typeface="Arial"/>
                <a:cs typeface="Arial"/>
              </a:rPr>
              <a:t>Аннотация: </a:t>
            </a:r>
            <a:r>
              <a:rPr sz="1400" dirty="0">
                <a:latin typeface="Arial"/>
                <a:cs typeface="Arial"/>
              </a:rPr>
              <a:t>Учебное </a:t>
            </a:r>
            <a:r>
              <a:rPr sz="1400" spc="-5" dirty="0">
                <a:latin typeface="Arial"/>
                <a:cs typeface="Arial"/>
              </a:rPr>
              <a:t>пособие подготовлено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5" dirty="0">
                <a:latin typeface="Arial"/>
                <a:cs typeface="Arial"/>
              </a:rPr>
              <a:t>соответствии </a:t>
            </a:r>
            <a:r>
              <a:rPr sz="1400" dirty="0">
                <a:latin typeface="Arial"/>
                <a:cs typeface="Arial"/>
              </a:rPr>
              <a:t>с </a:t>
            </a:r>
            <a:r>
              <a:rPr sz="1400" spc="-5" dirty="0">
                <a:latin typeface="Arial"/>
                <a:cs typeface="Arial"/>
              </a:rPr>
              <a:t>требованиями Федерального  государственного образовательного стандарта по направлению подготовки «Техносферная  безопасность»  (бакалавриат).    </a:t>
            </a:r>
            <a:r>
              <a:rPr sz="1400" spc="1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В  </a:t>
            </a:r>
            <a:r>
              <a:rPr sz="1400" spc="-5" dirty="0">
                <a:latin typeface="Arial"/>
                <a:cs typeface="Arial"/>
              </a:rPr>
              <a:t>доступной  форме  изложены  материалы  по  дисциплинам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16825" y="4966589"/>
            <a:ext cx="673227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57555" algn="l"/>
                <a:tab pos="1960245" algn="l"/>
                <a:tab pos="3157855" algn="l"/>
                <a:tab pos="3964304" algn="l"/>
                <a:tab pos="6111875" algn="l"/>
              </a:tabLst>
            </a:pPr>
            <a:r>
              <a:rPr sz="1400" spc="-10" dirty="0">
                <a:latin typeface="Arial"/>
                <a:cs typeface="Arial"/>
              </a:rPr>
              <a:t>з</a:t>
            </a:r>
            <a:r>
              <a:rPr sz="1400" spc="-1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щ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та	ко</a:t>
            </a:r>
            <a:r>
              <a:rPr sz="1400" spc="-10" dirty="0">
                <a:latin typeface="Arial"/>
                <a:cs typeface="Arial"/>
              </a:rPr>
              <a:t>мп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5" dirty="0">
                <a:latin typeface="Arial"/>
                <a:cs typeface="Arial"/>
              </a:rPr>
              <a:t>е</a:t>
            </a:r>
            <a:r>
              <a:rPr sz="1400" spc="-10" dirty="0">
                <a:latin typeface="Arial"/>
                <a:cs typeface="Arial"/>
              </a:rPr>
              <a:t>н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в	окр</a:t>
            </a:r>
            <a:r>
              <a:rPr sz="1400" spc="-25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жаю</a:t>
            </a:r>
            <a:r>
              <a:rPr sz="1400" spc="-5" dirty="0">
                <a:latin typeface="Arial"/>
                <a:cs typeface="Arial"/>
              </a:rPr>
              <a:t>щ</a:t>
            </a:r>
            <a:r>
              <a:rPr sz="1400" dirty="0">
                <a:latin typeface="Arial"/>
                <a:cs typeface="Arial"/>
              </a:rPr>
              <a:t>ей	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dirty="0">
                <a:latin typeface="Arial"/>
                <a:cs typeface="Arial"/>
              </a:rPr>
              <a:t>ред</a:t>
            </a:r>
            <a:r>
              <a:rPr sz="1400" spc="-10" dirty="0">
                <a:latin typeface="Arial"/>
                <a:cs typeface="Arial"/>
              </a:rPr>
              <a:t>ы</a:t>
            </a:r>
            <a:r>
              <a:rPr sz="1400" dirty="0">
                <a:latin typeface="Arial"/>
                <a:cs typeface="Arial"/>
              </a:rPr>
              <a:t>»,	«</a:t>
            </a:r>
            <a:r>
              <a:rPr sz="1400" spc="-10" dirty="0">
                <a:latin typeface="Arial"/>
                <a:cs typeface="Arial"/>
              </a:rPr>
              <a:t>М</a:t>
            </a:r>
            <a:r>
              <a:rPr sz="1400" dirty="0">
                <a:latin typeface="Arial"/>
                <a:cs typeface="Arial"/>
              </a:rPr>
              <a:t>ед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к</a:t>
            </a:r>
            <a:r>
              <a:rPr sz="1400" spc="5" dirty="0">
                <a:latin typeface="Arial"/>
                <a:cs typeface="Arial"/>
              </a:rPr>
              <a:t>о</a:t>
            </a:r>
            <a:r>
              <a:rPr sz="1400" spc="-15" dirty="0">
                <a:latin typeface="Arial"/>
                <a:cs typeface="Arial"/>
              </a:rPr>
              <a:t>-</a:t>
            </a:r>
            <a:r>
              <a:rPr sz="1400" dirty="0">
                <a:latin typeface="Arial"/>
                <a:cs typeface="Arial"/>
              </a:rPr>
              <a:t>б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олог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ческ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е	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dirty="0">
                <a:latin typeface="Arial"/>
                <a:cs typeface="Arial"/>
              </a:rPr>
              <a:t>новы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39470" y="5170805"/>
            <a:ext cx="271843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58975" algn="l"/>
              </a:tabLst>
            </a:pPr>
            <a:r>
              <a:rPr sz="1400" spc="-5" dirty="0">
                <a:latin typeface="Arial"/>
                <a:cs typeface="Arial"/>
              </a:rPr>
              <a:t>жизнедеятельности»,	«Основы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44598" y="4980813"/>
            <a:ext cx="122936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4295">
              <a:lnSpc>
                <a:spcPts val="1610"/>
              </a:lnSpc>
            </a:pPr>
            <a:r>
              <a:rPr sz="1400" dirty="0">
                <a:latin typeface="Arial"/>
                <a:cs typeface="Arial"/>
              </a:rPr>
              <a:t>«Инже</a:t>
            </a:r>
            <a:r>
              <a:rPr sz="1400" spc="-10" dirty="0">
                <a:latin typeface="Arial"/>
                <a:cs typeface="Arial"/>
              </a:rPr>
              <a:t>н</a:t>
            </a:r>
            <a:r>
              <a:rPr sz="1400" dirty="0">
                <a:latin typeface="Arial"/>
                <a:cs typeface="Arial"/>
              </a:rPr>
              <a:t>ерная  безопа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сти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80"/>
              </a:lnSpc>
            </a:pPr>
            <a:r>
              <a:rPr sz="1400" spc="-5" dirty="0">
                <a:latin typeface="Arial"/>
                <a:cs typeface="Arial"/>
              </a:rPr>
              <a:t>«Ноксология»,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18996" y="5376545"/>
            <a:ext cx="248285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08125" algn="l"/>
              </a:tabLst>
            </a:pPr>
            <a:r>
              <a:rPr sz="1400" spc="-5" dirty="0">
                <a:latin typeface="Arial"/>
                <a:cs typeface="Arial"/>
              </a:rPr>
              <a:t>«Экологический	мониторинг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45294" y="5184013"/>
            <a:ext cx="4002404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7320">
              <a:lnSpc>
                <a:spcPts val="1620"/>
              </a:lnSpc>
              <a:tabLst>
                <a:tab pos="281940" algn="l"/>
                <a:tab pos="1511300" algn="l"/>
                <a:tab pos="1858645" algn="l"/>
                <a:tab pos="2804795" algn="l"/>
                <a:tab pos="3121660" algn="l"/>
              </a:tabLst>
            </a:pPr>
            <a:r>
              <a:rPr sz="1400" dirty="0">
                <a:latin typeface="Arial"/>
                <a:cs typeface="Arial"/>
              </a:rPr>
              <a:t>эко</a:t>
            </a:r>
            <a:r>
              <a:rPr sz="1400" spc="-15" dirty="0">
                <a:latin typeface="Arial"/>
                <a:cs typeface="Arial"/>
              </a:rPr>
              <a:t>л</a:t>
            </a:r>
            <a:r>
              <a:rPr sz="1400" dirty="0">
                <a:latin typeface="Arial"/>
                <a:cs typeface="Arial"/>
              </a:rPr>
              <a:t>огической	безоп</a:t>
            </a:r>
            <a:r>
              <a:rPr sz="1400" spc="-1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сн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dirty="0">
                <a:latin typeface="Arial"/>
                <a:cs typeface="Arial"/>
              </a:rPr>
              <a:t>ти	</a:t>
            </a:r>
            <a:r>
              <a:rPr sz="1400" spc="-10" dirty="0">
                <a:latin typeface="Arial"/>
                <a:cs typeface="Arial"/>
              </a:rPr>
              <a:t>п</a:t>
            </a:r>
            <a:r>
              <a:rPr sz="1400" dirty="0">
                <a:latin typeface="Arial"/>
                <a:cs typeface="Arial"/>
              </a:rPr>
              <a:t>ро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зво</a:t>
            </a:r>
            <a:r>
              <a:rPr sz="1400" spc="-20" dirty="0">
                <a:latin typeface="Arial"/>
                <a:cs typeface="Arial"/>
              </a:rPr>
              <a:t>д</a:t>
            </a:r>
            <a:r>
              <a:rPr sz="1400" dirty="0">
                <a:latin typeface="Arial"/>
                <a:cs typeface="Arial"/>
              </a:rPr>
              <a:t>ст</a:t>
            </a:r>
            <a:r>
              <a:rPr sz="1400" spc="-15" dirty="0">
                <a:latin typeface="Arial"/>
                <a:cs typeface="Arial"/>
              </a:rPr>
              <a:t>в»</a:t>
            </a:r>
            <a:r>
              <a:rPr sz="1400" dirty="0">
                <a:latin typeface="Arial"/>
                <a:cs typeface="Arial"/>
              </a:rPr>
              <a:t>,  и	к</a:t>
            </a:r>
            <a:r>
              <a:rPr sz="1400" spc="-20" dirty="0">
                <a:latin typeface="Arial"/>
                <a:cs typeface="Arial"/>
              </a:rPr>
              <a:t>о</a:t>
            </a:r>
            <a:r>
              <a:rPr sz="1400" spc="-10" dirty="0">
                <a:latin typeface="Arial"/>
                <a:cs typeface="Arial"/>
              </a:rPr>
              <a:t>н</a:t>
            </a:r>
            <a:r>
              <a:rPr sz="1400" dirty="0">
                <a:latin typeface="Arial"/>
                <a:cs typeface="Arial"/>
              </a:rPr>
              <a:t>троль</a:t>
            </a:r>
            <a:r>
              <a:rPr sz="1400" spc="-20" dirty="0">
                <a:latin typeface="Arial"/>
                <a:cs typeface="Arial"/>
              </a:rPr>
              <a:t>»</a:t>
            </a:r>
            <a:r>
              <a:rPr sz="1400" dirty="0">
                <a:latin typeface="Arial"/>
                <a:cs typeface="Arial"/>
              </a:rPr>
              <a:t>.		П</a:t>
            </a:r>
            <a:r>
              <a:rPr sz="1400" spc="-15" dirty="0">
                <a:latin typeface="Arial"/>
                <a:cs typeface="Arial"/>
              </a:rPr>
              <a:t>р</a:t>
            </a:r>
            <a:r>
              <a:rPr sz="1400" dirty="0">
                <a:latin typeface="Arial"/>
                <a:cs typeface="Arial"/>
              </a:rPr>
              <a:t>едс</a:t>
            </a:r>
            <a:r>
              <a:rPr sz="1400" spc="5" dirty="0">
                <a:latin typeface="Arial"/>
                <a:cs typeface="Arial"/>
              </a:rPr>
              <a:t>т</a:t>
            </a:r>
            <a:r>
              <a:rPr sz="1400" dirty="0">
                <a:latin typeface="Arial"/>
                <a:cs typeface="Arial"/>
              </a:rPr>
              <a:t>ав</a:t>
            </a:r>
            <a:r>
              <a:rPr sz="1400" spc="-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н	обш</a:t>
            </a:r>
            <a:r>
              <a:rPr sz="1400" spc="-2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рный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44598" y="5581142"/>
            <a:ext cx="591248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информационно-справочный материал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вопросы для  </a:t>
            </a:r>
            <a:r>
              <a:rPr sz="1400" spc="1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самоконтроля.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44941" y="5581142"/>
            <a:ext cx="180403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Пособие может</a:t>
            </a:r>
            <a:r>
              <a:rPr sz="1400" spc="2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быть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44598" y="5785358"/>
            <a:ext cx="8002270" cy="132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  <a:tabLst>
                <a:tab pos="903605" algn="l"/>
                <a:tab pos="1412240" algn="l"/>
                <a:tab pos="2606675" algn="l"/>
                <a:tab pos="3563620" algn="l"/>
                <a:tab pos="4272915" algn="l"/>
                <a:tab pos="5400675" algn="l"/>
                <a:tab pos="6462395" algn="l"/>
                <a:tab pos="6870700" algn="l"/>
              </a:tabLst>
            </a:pPr>
            <a:r>
              <a:rPr sz="1400" dirty="0">
                <a:latin typeface="Arial"/>
                <a:cs typeface="Arial"/>
              </a:rPr>
              <a:t>полезно	</a:t>
            </a:r>
            <a:r>
              <a:rPr sz="1400" spc="-5" dirty="0">
                <a:latin typeface="Arial"/>
                <a:cs typeface="Arial"/>
              </a:rPr>
              <a:t>при	реализации	учебного	</a:t>
            </a:r>
            <a:r>
              <a:rPr sz="1400" dirty="0">
                <a:latin typeface="Arial"/>
                <a:cs typeface="Arial"/>
              </a:rPr>
              <a:t>плана	</a:t>
            </a:r>
            <a:r>
              <a:rPr sz="1400" spc="-5" dirty="0">
                <a:latin typeface="Arial"/>
                <a:cs typeface="Arial"/>
              </a:rPr>
              <a:t>подготовки	магистров	по	направлению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45"/>
              </a:lnSpc>
            </a:pPr>
            <a:r>
              <a:rPr sz="1400" spc="-5" dirty="0">
                <a:latin typeface="Arial"/>
                <a:cs typeface="Arial"/>
              </a:rPr>
              <a:t>«Техносферная безопасность»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специалистов, работающих </a:t>
            </a:r>
            <a:r>
              <a:rPr sz="1400" dirty="0">
                <a:latin typeface="Arial"/>
                <a:cs typeface="Arial"/>
              </a:rPr>
              <a:t>в природоохранной</a:t>
            </a:r>
            <a:r>
              <a:rPr sz="1400" spc="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сфере.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45"/>
              </a:lnSpc>
              <a:spcBef>
                <a:spcPts val="525"/>
              </a:spcBef>
            </a:pPr>
            <a:r>
              <a:rPr sz="1400" b="1" dirty="0">
                <a:latin typeface="Arial"/>
                <a:cs typeface="Arial"/>
              </a:rPr>
              <a:t>Имеются </a:t>
            </a:r>
            <a:r>
              <a:rPr sz="1400" b="1" spc="-5" dirty="0">
                <a:latin typeface="Arial"/>
                <a:cs typeface="Arial"/>
              </a:rPr>
              <a:t>экземпляры </a:t>
            </a:r>
            <a:r>
              <a:rPr sz="1400" b="1" dirty="0">
                <a:latin typeface="Arial"/>
                <a:cs typeface="Arial"/>
              </a:rPr>
              <a:t>в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отделах: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14"/>
              </a:lnSpc>
            </a:pPr>
            <a:r>
              <a:rPr sz="1400" dirty="0">
                <a:latin typeface="Arial"/>
                <a:cs typeface="Arial"/>
              </a:rPr>
              <a:t>ХР (1 </a:t>
            </a:r>
            <a:r>
              <a:rPr sz="1400" spc="-5" dirty="0">
                <a:latin typeface="Arial"/>
                <a:cs typeface="Arial"/>
              </a:rPr>
              <a:t>зд. КНИТУ-КАИ, ул. </a:t>
            </a:r>
            <a:r>
              <a:rPr sz="1400" spc="-10" dirty="0">
                <a:latin typeface="Arial"/>
                <a:cs typeface="Arial"/>
              </a:rPr>
              <a:t>К. </a:t>
            </a:r>
            <a:r>
              <a:rPr sz="1400" spc="-5" dirty="0">
                <a:latin typeface="Arial"/>
                <a:cs typeface="Arial"/>
              </a:rPr>
              <a:t>Маркса,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10)</a:t>
            </a:r>
            <a:endParaRPr sz="1400">
              <a:latin typeface="Arial"/>
              <a:cs typeface="Arial"/>
            </a:endParaRPr>
          </a:p>
          <a:p>
            <a:pPr marL="12700" marR="4635500">
              <a:lnSpc>
                <a:spcPts val="1610"/>
              </a:lnSpc>
              <a:spcBef>
                <a:spcPts val="80"/>
              </a:spcBef>
            </a:pPr>
            <a:r>
              <a:rPr sz="1400" dirty="0">
                <a:latin typeface="Arial"/>
                <a:cs typeface="Arial"/>
              </a:rPr>
              <a:t>ч/з4 (3 </a:t>
            </a:r>
            <a:r>
              <a:rPr sz="1400" spc="-5" dirty="0">
                <a:latin typeface="Arial"/>
                <a:cs typeface="Arial"/>
              </a:rPr>
              <a:t>зд. КНИТУ-КАИ, ул. Толстого, </a:t>
            </a:r>
            <a:r>
              <a:rPr sz="1400" dirty="0">
                <a:latin typeface="Arial"/>
                <a:cs typeface="Arial"/>
              </a:rPr>
              <a:t>15)  ч/з5 (8 </a:t>
            </a:r>
            <a:r>
              <a:rPr sz="1400" spc="-5" dirty="0">
                <a:latin typeface="Arial"/>
                <a:cs typeface="Arial"/>
              </a:rPr>
              <a:t>зд. КНИТУ-КАИ, ул.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Четаева,18а)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5591" y="573976"/>
            <a:ext cx="1299083" cy="18204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0250" y="508635"/>
            <a:ext cx="1278889" cy="1800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4154" y="502539"/>
            <a:ext cx="1289685" cy="1811020"/>
          </a:xfrm>
          <a:custGeom>
            <a:avLst/>
            <a:gdLst/>
            <a:ahLst/>
            <a:cxnLst/>
            <a:rect l="l" t="t" r="r" b="b"/>
            <a:pathLst>
              <a:path w="1289685" h="1811020">
                <a:moveTo>
                  <a:pt x="0" y="1810892"/>
                </a:moveTo>
                <a:lnTo>
                  <a:pt x="1289558" y="1810892"/>
                </a:lnTo>
                <a:lnTo>
                  <a:pt x="1289558" y="0"/>
                </a:lnTo>
                <a:lnTo>
                  <a:pt x="0" y="0"/>
                </a:lnTo>
                <a:lnTo>
                  <a:pt x="0" y="181089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7826" y="4319841"/>
            <a:ext cx="1217777" cy="1820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2485" y="4254500"/>
            <a:ext cx="1197610" cy="18002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6388" y="4248404"/>
            <a:ext cx="1208405" cy="1811020"/>
          </a:xfrm>
          <a:custGeom>
            <a:avLst/>
            <a:gdLst/>
            <a:ahLst/>
            <a:cxnLst/>
            <a:rect l="l" t="t" r="r" b="b"/>
            <a:pathLst>
              <a:path w="1208405" h="1811020">
                <a:moveTo>
                  <a:pt x="0" y="1810893"/>
                </a:moveTo>
                <a:lnTo>
                  <a:pt x="1208252" y="1810893"/>
                </a:lnTo>
                <a:lnTo>
                  <a:pt x="1208252" y="0"/>
                </a:lnTo>
                <a:lnTo>
                  <a:pt x="0" y="0"/>
                </a:lnTo>
                <a:lnTo>
                  <a:pt x="0" y="181089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Прямоугольник 16"/>
          <p:cNvSpPr/>
          <p:nvPr/>
        </p:nvSpPr>
        <p:spPr>
          <a:xfrm>
            <a:off x="10452100" y="0"/>
            <a:ext cx="241300" cy="619373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4598" y="662685"/>
            <a:ext cx="8007350" cy="383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610"/>
              </a:lnSpc>
            </a:pPr>
            <a:r>
              <a:rPr sz="1400" b="1" spc="-5" dirty="0">
                <a:latin typeface="Arial"/>
                <a:cs typeface="Arial"/>
              </a:rPr>
              <a:t>Егоров, Владислав Викторович. </a:t>
            </a:r>
            <a:r>
              <a:rPr sz="1400" spc="-5" dirty="0">
                <a:latin typeface="Arial"/>
                <a:cs typeface="Arial"/>
              </a:rPr>
              <a:t>Экологическая </a:t>
            </a:r>
            <a:r>
              <a:rPr sz="1400" spc="-10" dirty="0">
                <a:latin typeface="Arial"/>
                <a:cs typeface="Arial"/>
              </a:rPr>
              <a:t>химия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учеб. пособие для студ. вузов </a:t>
            </a:r>
            <a:r>
              <a:rPr sz="1400" dirty="0">
                <a:latin typeface="Arial"/>
                <a:cs typeface="Arial"/>
              </a:rPr>
              <a:t>/ </a:t>
            </a:r>
            <a:r>
              <a:rPr sz="1400" spc="-10" dirty="0">
                <a:latin typeface="Arial"/>
                <a:cs typeface="Arial"/>
              </a:rPr>
              <a:t>В. В.  </a:t>
            </a:r>
            <a:r>
              <a:rPr sz="1400" spc="-5" dirty="0">
                <a:latin typeface="Arial"/>
                <a:cs typeface="Arial"/>
              </a:rPr>
              <a:t>Егоров. </a:t>
            </a:r>
            <a:r>
              <a:rPr sz="1400" dirty="0">
                <a:latin typeface="Arial"/>
                <a:cs typeface="Arial"/>
              </a:rPr>
              <a:t>- СПб. : Лань, </a:t>
            </a:r>
            <a:r>
              <a:rPr sz="1400" spc="-5" dirty="0">
                <a:latin typeface="Arial"/>
                <a:cs typeface="Arial"/>
              </a:rPr>
              <a:t>2016. </a:t>
            </a:r>
            <a:r>
              <a:rPr sz="1400" dirty="0">
                <a:latin typeface="Arial"/>
                <a:cs typeface="Arial"/>
              </a:rPr>
              <a:t>- 192 </a:t>
            </a:r>
            <a:r>
              <a:rPr sz="1400" spc="-5" dirty="0">
                <a:latin typeface="Arial"/>
                <a:cs typeface="Arial"/>
              </a:rPr>
              <a:t>с.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(Учебники для вузов. Специальная литература). </a:t>
            </a:r>
            <a:r>
              <a:rPr sz="1400" dirty="0">
                <a:latin typeface="Arial"/>
                <a:cs typeface="Arial"/>
              </a:rPr>
              <a:t>- ISBN  </a:t>
            </a:r>
            <a:r>
              <a:rPr sz="1400" spc="-5" dirty="0">
                <a:latin typeface="Arial"/>
                <a:cs typeface="Arial"/>
              </a:rPr>
              <a:t>978-5-8114-0897-9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804.54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р.</a:t>
            </a:r>
            <a:endParaRPr sz="1400">
              <a:latin typeface="Arial"/>
              <a:cs typeface="Arial"/>
            </a:endParaRPr>
          </a:p>
          <a:p>
            <a:pPr marL="12700" marR="5715" algn="just">
              <a:lnSpc>
                <a:spcPct val="95800"/>
              </a:lnSpc>
              <a:spcBef>
                <a:spcPts val="565"/>
              </a:spcBef>
            </a:pPr>
            <a:r>
              <a:rPr sz="1400" b="1" spc="-5" dirty="0">
                <a:latin typeface="Arial"/>
                <a:cs typeface="Arial"/>
              </a:rPr>
              <a:t>Аннотация: </a:t>
            </a:r>
            <a:r>
              <a:rPr sz="1400" dirty="0">
                <a:latin typeface="Arial"/>
                <a:cs typeface="Arial"/>
              </a:rPr>
              <a:t>Учебное </a:t>
            </a:r>
            <a:r>
              <a:rPr sz="1400" spc="-5" dirty="0">
                <a:latin typeface="Arial"/>
                <a:cs typeface="Arial"/>
              </a:rPr>
              <a:t>пособие предназначено для студентов сельскохозяйственных </a:t>
            </a:r>
            <a:r>
              <a:rPr sz="1400" spc="5" dirty="0">
                <a:latin typeface="Arial"/>
                <a:cs typeface="Arial"/>
              </a:rPr>
              <a:t>вузов, </a:t>
            </a:r>
            <a:r>
              <a:rPr sz="1400" dirty="0">
                <a:latin typeface="Arial"/>
                <a:cs typeface="Arial"/>
              </a:rPr>
              <a:t>в  том </a:t>
            </a:r>
            <a:r>
              <a:rPr sz="1400" spc="-5" dirty="0">
                <a:latin typeface="Arial"/>
                <a:cs typeface="Arial"/>
              </a:rPr>
              <a:t>числе ветеринарного профиля. Оно </a:t>
            </a:r>
            <a:r>
              <a:rPr sz="1400" dirty="0">
                <a:latin typeface="Arial"/>
                <a:cs typeface="Arial"/>
              </a:rPr>
              <a:t>содержит </a:t>
            </a:r>
            <a:r>
              <a:rPr sz="1400" spc="-5" dirty="0">
                <a:latin typeface="Arial"/>
                <a:cs typeface="Arial"/>
              </a:rPr>
              <a:t>сведения по </a:t>
            </a:r>
            <a:r>
              <a:rPr sz="1400" dirty="0">
                <a:latin typeface="Arial"/>
                <a:cs typeface="Arial"/>
              </a:rPr>
              <a:t>экологической </a:t>
            </a:r>
            <a:r>
              <a:rPr sz="1400" spc="-5" dirty="0">
                <a:latin typeface="Arial"/>
                <a:cs typeface="Arial"/>
              </a:rPr>
              <a:t>химии </a:t>
            </a:r>
            <a:r>
              <a:rPr sz="1400" dirty="0">
                <a:latin typeface="Arial"/>
                <a:cs typeface="Arial"/>
              </a:rPr>
              <a:t>—  </a:t>
            </a:r>
            <a:r>
              <a:rPr sz="1400" spc="-5" dirty="0">
                <a:latin typeface="Arial"/>
                <a:cs typeface="Arial"/>
              </a:rPr>
              <a:t>важному </a:t>
            </a:r>
            <a:r>
              <a:rPr sz="1400" dirty="0">
                <a:latin typeface="Arial"/>
                <a:cs typeface="Arial"/>
              </a:rPr>
              <a:t>разделу экологии. Эти </a:t>
            </a:r>
            <a:r>
              <a:rPr sz="1400" spc="-5" dirty="0">
                <a:latin typeface="Arial"/>
                <a:cs typeface="Arial"/>
              </a:rPr>
              <a:t>сведения необходимы </a:t>
            </a:r>
            <a:r>
              <a:rPr sz="1400" dirty="0">
                <a:latin typeface="Arial"/>
                <a:cs typeface="Arial"/>
              </a:rPr>
              <a:t>не только </a:t>
            </a:r>
            <a:r>
              <a:rPr sz="1400" spc="-5" dirty="0">
                <a:latin typeface="Arial"/>
                <a:cs typeface="Arial"/>
              </a:rPr>
              <a:t>для освоения данного  предмета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осознания </a:t>
            </a:r>
            <a:r>
              <a:rPr sz="1400" dirty="0">
                <a:latin typeface="Arial"/>
                <a:cs typeface="Arial"/>
              </a:rPr>
              <a:t>роли экологии в </a:t>
            </a:r>
            <a:r>
              <a:rPr sz="1400" spc="-5" dirty="0">
                <a:latin typeface="Arial"/>
                <a:cs typeface="Arial"/>
              </a:rPr>
              <a:t>природе, </a:t>
            </a:r>
            <a:r>
              <a:rPr sz="1400" dirty="0">
                <a:latin typeface="Arial"/>
                <a:cs typeface="Arial"/>
              </a:rPr>
              <a:t>но и как </a:t>
            </a:r>
            <a:r>
              <a:rPr sz="1400" spc="-5" dirty="0">
                <a:latin typeface="Arial"/>
                <a:cs typeface="Arial"/>
              </a:rPr>
              <a:t>основа для понимания </a:t>
            </a:r>
            <a:r>
              <a:rPr sz="1400" dirty="0">
                <a:latin typeface="Arial"/>
                <a:cs typeface="Arial"/>
              </a:rPr>
              <a:t>таких  </a:t>
            </a:r>
            <a:r>
              <a:rPr sz="1400" spc="-5" dirty="0">
                <a:latin typeface="Arial"/>
                <a:cs typeface="Arial"/>
              </a:rPr>
              <a:t>специальных разделов, </a:t>
            </a:r>
            <a:r>
              <a:rPr sz="1400" dirty="0">
                <a:latin typeface="Arial"/>
                <a:cs typeface="Arial"/>
              </a:rPr>
              <a:t>как </a:t>
            </a:r>
            <a:r>
              <a:rPr sz="1400" spc="-5" dirty="0">
                <a:latin typeface="Arial"/>
                <a:cs typeface="Arial"/>
              </a:rPr>
              <a:t>ветеринарная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биоэкология, фармакология, </a:t>
            </a:r>
            <a:r>
              <a:rPr sz="1400" dirty="0">
                <a:latin typeface="Arial"/>
                <a:cs typeface="Arial"/>
              </a:rPr>
              <a:t>зоогигиена и </a:t>
            </a:r>
            <a:r>
              <a:rPr sz="1400" spc="-5" dirty="0">
                <a:latin typeface="Arial"/>
                <a:cs typeface="Arial"/>
              </a:rPr>
              <a:t>др.  </a:t>
            </a:r>
            <a:r>
              <a:rPr sz="1400" dirty="0">
                <a:latin typeface="Arial"/>
                <a:cs typeface="Arial"/>
              </a:rPr>
              <a:t>Представлены </a:t>
            </a:r>
            <a:r>
              <a:rPr sz="1400" spc="-5" dirty="0">
                <a:latin typeface="Arial"/>
                <a:cs typeface="Arial"/>
              </a:rPr>
              <a:t>основные понятия </a:t>
            </a:r>
            <a:r>
              <a:rPr sz="1400" dirty="0">
                <a:latin typeface="Arial"/>
                <a:cs typeface="Arial"/>
              </a:rPr>
              <a:t>экологической </a:t>
            </a:r>
            <a:r>
              <a:rPr sz="1400" spc="-5" dirty="0">
                <a:latin typeface="Arial"/>
                <a:cs typeface="Arial"/>
              </a:rPr>
              <a:t>химии, </a:t>
            </a:r>
            <a:r>
              <a:rPr sz="1400" dirty="0">
                <a:latin typeface="Arial"/>
                <a:cs typeface="Arial"/>
              </a:rPr>
              <a:t>ее </a:t>
            </a:r>
            <a:r>
              <a:rPr sz="1400" spc="-5" dirty="0">
                <a:latin typeface="Arial"/>
                <a:cs typeface="Arial"/>
              </a:rPr>
              <a:t>фундаментальные концепции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5" dirty="0">
                <a:latin typeface="Arial"/>
                <a:cs typeface="Arial"/>
              </a:rPr>
              <a:t>законы, </a:t>
            </a:r>
            <a:r>
              <a:rPr sz="1400" dirty="0">
                <a:latin typeface="Arial"/>
                <a:cs typeface="Arial"/>
              </a:rPr>
              <a:t>а также </a:t>
            </a:r>
            <a:r>
              <a:rPr sz="1400" spc="-5" dirty="0">
                <a:latin typeface="Arial"/>
                <a:cs typeface="Arial"/>
              </a:rPr>
              <a:t>принципы </a:t>
            </a:r>
            <a:r>
              <a:rPr sz="1400" dirty="0">
                <a:latin typeface="Arial"/>
                <a:cs typeface="Arial"/>
              </a:rPr>
              <a:t>биологической </a:t>
            </a:r>
            <a:r>
              <a:rPr sz="1400" spc="-5" dirty="0">
                <a:latin typeface="Arial"/>
                <a:cs typeface="Arial"/>
              </a:rPr>
              <a:t>экологии. Пособие построено по определенному  плану, заключающемуся </a:t>
            </a:r>
            <a:r>
              <a:rPr sz="1400" dirty="0">
                <a:latin typeface="Arial"/>
                <a:cs typeface="Arial"/>
              </a:rPr>
              <a:t>в последовательном </a:t>
            </a:r>
            <a:r>
              <a:rPr sz="1400" spc="-5" dirty="0">
                <a:latin typeface="Arial"/>
                <a:cs typeface="Arial"/>
              </a:rPr>
              <a:t>рассмотрении различных </a:t>
            </a:r>
            <a:r>
              <a:rPr sz="1400" dirty="0">
                <a:latin typeface="Arial"/>
                <a:cs typeface="Arial"/>
              </a:rPr>
              <a:t>сфер </a:t>
            </a:r>
            <a:r>
              <a:rPr sz="1400" spc="-5" dirty="0">
                <a:latin typeface="Arial"/>
                <a:cs typeface="Arial"/>
              </a:rPr>
              <a:t>природы Земли:  атмосферы, гидросферы, педосферы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биосферы, что помогает глубже понять их особенности 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взаимодействие.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5" dirty="0">
                <a:latin typeface="Arial"/>
                <a:cs typeface="Arial"/>
              </a:rPr>
              <a:t>заключительном </a:t>
            </a:r>
            <a:r>
              <a:rPr sz="1400" dirty="0">
                <a:latin typeface="Arial"/>
                <a:cs typeface="Arial"/>
              </a:rPr>
              <a:t>разделе </a:t>
            </a:r>
            <a:r>
              <a:rPr sz="1400" spc="-5" dirty="0">
                <a:latin typeface="Arial"/>
                <a:cs typeface="Arial"/>
              </a:rPr>
              <a:t>приведены положения международного права </a:t>
            </a:r>
            <a:r>
              <a:rPr sz="1400" dirty="0">
                <a:latin typeface="Arial"/>
                <a:cs typeface="Arial"/>
              </a:rPr>
              <a:t>и  организации, </a:t>
            </a:r>
            <a:r>
              <a:rPr sz="1400" spc="-5" dirty="0">
                <a:latin typeface="Arial"/>
                <a:cs typeface="Arial"/>
              </a:rPr>
              <a:t>отвечающие </a:t>
            </a:r>
            <a:r>
              <a:rPr sz="1400" dirty="0">
                <a:latin typeface="Arial"/>
                <a:cs typeface="Arial"/>
              </a:rPr>
              <a:t>за </a:t>
            </a:r>
            <a:r>
              <a:rPr sz="1400" spc="-5" dirty="0">
                <a:latin typeface="Arial"/>
                <a:cs typeface="Arial"/>
              </a:rPr>
              <a:t>сотрудничество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5" dirty="0">
                <a:latin typeface="Arial"/>
                <a:cs typeface="Arial"/>
              </a:rPr>
              <a:t>данной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области.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ts val="1645"/>
              </a:lnSpc>
              <a:spcBef>
                <a:spcPts val="525"/>
              </a:spcBef>
            </a:pPr>
            <a:r>
              <a:rPr sz="1400" b="1" dirty="0">
                <a:latin typeface="Arial"/>
                <a:cs typeface="Arial"/>
              </a:rPr>
              <a:t>Имеются </a:t>
            </a:r>
            <a:r>
              <a:rPr sz="1400" b="1" spc="-5" dirty="0">
                <a:latin typeface="Arial"/>
                <a:cs typeface="Arial"/>
              </a:rPr>
              <a:t>экземпляры </a:t>
            </a:r>
            <a:r>
              <a:rPr sz="1400" b="1" dirty="0">
                <a:latin typeface="Arial"/>
                <a:cs typeface="Arial"/>
              </a:rPr>
              <a:t>в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отделах: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ts val="1614"/>
              </a:lnSpc>
            </a:pPr>
            <a:r>
              <a:rPr sz="1400" dirty="0">
                <a:latin typeface="Arial"/>
                <a:cs typeface="Arial"/>
              </a:rPr>
              <a:t>ХР (1 </a:t>
            </a:r>
            <a:r>
              <a:rPr sz="1400" spc="-5" dirty="0">
                <a:latin typeface="Arial"/>
                <a:cs typeface="Arial"/>
              </a:rPr>
              <a:t>зд. КНИТУ-КАИ, ул. </a:t>
            </a:r>
            <a:r>
              <a:rPr sz="1400" spc="-10" dirty="0">
                <a:latin typeface="Arial"/>
                <a:cs typeface="Arial"/>
              </a:rPr>
              <a:t>К. </a:t>
            </a:r>
            <a:r>
              <a:rPr sz="1400" spc="-5" dirty="0">
                <a:latin typeface="Arial"/>
                <a:cs typeface="Arial"/>
              </a:rPr>
              <a:t>Маркса,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10)</a:t>
            </a:r>
            <a:endParaRPr sz="1400">
              <a:latin typeface="Arial"/>
              <a:cs typeface="Arial"/>
            </a:endParaRPr>
          </a:p>
          <a:p>
            <a:pPr marL="12700" marR="4641215">
              <a:lnSpc>
                <a:spcPts val="1610"/>
              </a:lnSpc>
              <a:spcBef>
                <a:spcPts val="80"/>
              </a:spcBef>
            </a:pPr>
            <a:r>
              <a:rPr sz="1400" dirty="0">
                <a:latin typeface="Arial"/>
                <a:cs typeface="Arial"/>
              </a:rPr>
              <a:t>ч/з5 (8 </a:t>
            </a:r>
            <a:r>
              <a:rPr sz="1400" spc="-5" dirty="0">
                <a:latin typeface="Arial"/>
                <a:cs typeface="Arial"/>
              </a:rPr>
              <a:t>зд. КНИТУ-КАИ, ул. Четаева,18а)  </a:t>
            </a:r>
            <a:r>
              <a:rPr sz="1400" dirty="0">
                <a:latin typeface="Arial"/>
                <a:cs typeface="Arial"/>
              </a:rPr>
              <a:t>ч/з4 (3 </a:t>
            </a:r>
            <a:r>
              <a:rPr sz="1400" spc="-5" dirty="0">
                <a:latin typeface="Arial"/>
                <a:cs typeface="Arial"/>
              </a:rPr>
              <a:t>зд. КНИТУ-КАИ, ул. Толстого, </a:t>
            </a:r>
            <a:r>
              <a:rPr sz="1400" dirty="0">
                <a:latin typeface="Arial"/>
                <a:cs typeface="Arial"/>
              </a:rPr>
              <a:t>15)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1316" y="844486"/>
            <a:ext cx="1358138" cy="18204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5950" y="779145"/>
            <a:ext cx="1337945" cy="1800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879" y="773049"/>
            <a:ext cx="1348740" cy="1811020"/>
          </a:xfrm>
          <a:custGeom>
            <a:avLst/>
            <a:gdLst/>
            <a:ahLst/>
            <a:cxnLst/>
            <a:rect l="l" t="t" r="r" b="b"/>
            <a:pathLst>
              <a:path w="1348739" h="1811020">
                <a:moveTo>
                  <a:pt x="0" y="1810893"/>
                </a:moveTo>
                <a:lnTo>
                  <a:pt x="1348613" y="1810893"/>
                </a:lnTo>
                <a:lnTo>
                  <a:pt x="1348613" y="0"/>
                </a:lnTo>
                <a:lnTo>
                  <a:pt x="0" y="0"/>
                </a:lnTo>
                <a:lnTo>
                  <a:pt x="0" y="181089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10452100" y="0"/>
            <a:ext cx="241300" cy="619373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1"/>
          <a:stretch/>
        </p:blipFill>
        <p:spPr bwMode="auto">
          <a:xfrm>
            <a:off x="7636926" y="492227"/>
            <a:ext cx="3056474" cy="575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55700" y="2491512"/>
            <a:ext cx="6203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</a:t>
            </a:r>
          </a:p>
          <a:p>
            <a:pPr algn="ctr"/>
            <a:r>
              <a:rPr lang="ru-RU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ВНИМАНИЕ!</a:t>
            </a:r>
            <a:endParaRPr lang="ru-RU" sz="5400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23100" y="6753225"/>
            <a:ext cx="3371561" cy="62885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</a:rPr>
              <a:t>Сектор библиотечно-информационного обслуживания ФМФ, </a:t>
            </a:r>
            <a:r>
              <a:rPr lang="ru-RU" sz="1400" b="1" dirty="0" err="1" smtClean="0">
                <a:solidFill>
                  <a:srgbClr val="00B050"/>
                </a:solidFill>
              </a:rPr>
              <a:t>ИЭУиСТ</a:t>
            </a:r>
            <a:r>
              <a:rPr lang="ru-RU" sz="1400" b="1" dirty="0" smtClean="0">
                <a:solidFill>
                  <a:srgbClr val="00B050"/>
                </a:solidFill>
              </a:rPr>
              <a:t>, ГРИНТ</a:t>
            </a:r>
          </a:p>
        </p:txBody>
      </p:sp>
    </p:spTree>
    <p:extLst>
      <p:ext uri="{BB962C8B-B14F-4D97-AF65-F5344CB8AC3E}">
        <p14:creationId xmlns:p14="http://schemas.microsoft.com/office/powerpoint/2010/main" val="1206479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235073" y="1216192"/>
          <a:ext cx="8022624" cy="4196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2928"/>
                <a:gridCol w="437567"/>
                <a:gridCol w="3077799"/>
                <a:gridCol w="1564330"/>
              </a:tblGrid>
              <a:tr h="238252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85"/>
                        </a:spcBef>
                        <a:tabLst>
                          <a:tab pos="1302385" algn="l"/>
                          <a:tab pos="2237740" algn="l"/>
                        </a:tabLst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Аннотация:	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Учебник	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создан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в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185"/>
                        </a:spcBef>
                        <a:tabLst>
                          <a:tab pos="1390650" algn="l"/>
                          <a:tab pos="1734185" algn="l"/>
                        </a:tabLst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соответствии	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с	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Федеральным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го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дарс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ве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нным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81355">
                <a:tc>
                  <a:txBody>
                    <a:bodyPr/>
                    <a:lstStyle/>
                    <a:p>
                      <a:pPr marL="22225">
                        <a:lnSpc>
                          <a:spcPts val="1440"/>
                        </a:lnSpc>
                        <a:tabLst>
                          <a:tab pos="1850389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образовательным	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стандартом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ts val="144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по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9720">
                        <a:lnSpc>
                          <a:spcPts val="1440"/>
                        </a:lnSpc>
                        <a:tabLst>
                          <a:tab pos="1837055" algn="l"/>
                        </a:tabLst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направлениям	бакалавриата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ts val="1440"/>
                        </a:lnSpc>
                        <a:tabLst>
                          <a:tab pos="1197610" algn="l"/>
                        </a:tabLst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«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Э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ол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я	и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244598" y="427228"/>
            <a:ext cx="8006715" cy="660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ts val="1565"/>
              </a:lnSpc>
            </a:pPr>
            <a:r>
              <a:rPr sz="1400" b="1" dirty="0">
                <a:latin typeface="Arial"/>
                <a:cs typeface="Arial"/>
              </a:rPr>
              <a:t>Емельянов, </a:t>
            </a:r>
            <a:r>
              <a:rPr sz="1400" b="1" spc="-5" dirty="0">
                <a:latin typeface="Arial"/>
                <a:cs typeface="Arial"/>
              </a:rPr>
              <a:t>Александр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Георгиевич.</a:t>
            </a:r>
            <a:endParaRPr sz="1400">
              <a:latin typeface="Arial"/>
              <a:cs typeface="Arial"/>
            </a:endParaRPr>
          </a:p>
          <a:p>
            <a:pPr marL="12700" marR="5715" algn="just">
              <a:lnSpc>
                <a:spcPct val="86100"/>
              </a:lnSpc>
              <a:spcBef>
                <a:spcPts val="120"/>
              </a:spcBef>
            </a:pPr>
            <a:r>
              <a:rPr sz="1400" dirty="0">
                <a:latin typeface="Arial"/>
                <a:cs typeface="Arial"/>
              </a:rPr>
              <a:t>Основы </a:t>
            </a:r>
            <a:r>
              <a:rPr sz="1400" spc="-5" dirty="0">
                <a:latin typeface="Arial"/>
                <a:cs typeface="Arial"/>
              </a:rPr>
              <a:t>природопользования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учебник для студ. вузов </a:t>
            </a:r>
            <a:r>
              <a:rPr sz="1400" dirty="0">
                <a:latin typeface="Arial"/>
                <a:cs typeface="Arial"/>
              </a:rPr>
              <a:t>/ </a:t>
            </a:r>
            <a:r>
              <a:rPr sz="1400" spc="-10" dirty="0">
                <a:latin typeface="Arial"/>
                <a:cs typeface="Arial"/>
              </a:rPr>
              <a:t>А. </a:t>
            </a:r>
            <a:r>
              <a:rPr sz="1400" spc="-5" dirty="0">
                <a:latin typeface="Arial"/>
                <a:cs typeface="Arial"/>
              </a:rPr>
              <a:t>Г. Емельянов. </a:t>
            </a:r>
            <a:r>
              <a:rPr sz="1400" dirty="0">
                <a:latin typeface="Arial"/>
                <a:cs typeface="Arial"/>
              </a:rPr>
              <a:t>- 8-е </a:t>
            </a:r>
            <a:r>
              <a:rPr sz="1400" spc="-5" dirty="0">
                <a:latin typeface="Arial"/>
                <a:cs typeface="Arial"/>
              </a:rPr>
              <a:t>изд., стер.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М. </a:t>
            </a:r>
            <a:r>
              <a:rPr sz="1400" dirty="0">
                <a:latin typeface="Arial"/>
                <a:cs typeface="Arial"/>
              </a:rPr>
              <a:t>:  </a:t>
            </a:r>
            <a:r>
              <a:rPr sz="1400" spc="-5" dirty="0">
                <a:latin typeface="Arial"/>
                <a:cs typeface="Arial"/>
              </a:rPr>
              <a:t>Академия, 2013. </a:t>
            </a:r>
            <a:r>
              <a:rPr sz="1400" dirty="0">
                <a:latin typeface="Arial"/>
                <a:cs typeface="Arial"/>
              </a:rPr>
              <a:t>- 256 </a:t>
            </a:r>
            <a:r>
              <a:rPr sz="1400" spc="-5" dirty="0">
                <a:latin typeface="Arial"/>
                <a:cs typeface="Arial"/>
              </a:rPr>
              <a:t>с.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(Высшее профессиональное образование: Естественные науки)  (Бакалавриат).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b="1" spc="-5" dirty="0">
                <a:latin typeface="Arial"/>
                <a:cs typeface="Arial"/>
              </a:rPr>
              <a:t>ISBN </a:t>
            </a:r>
            <a:r>
              <a:rPr sz="1400" spc="-5" dirty="0">
                <a:latin typeface="Arial"/>
                <a:cs typeface="Arial"/>
              </a:rPr>
              <a:t>978-5-7695-9970-5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584.10</a:t>
            </a:r>
            <a:r>
              <a:rPr sz="1400" spc="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р.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5080" algn="just">
              <a:lnSpc>
                <a:spcPct val="86300"/>
              </a:lnSpc>
              <a:spcBef>
                <a:spcPts val="5"/>
              </a:spcBef>
              <a:tabLst>
                <a:tab pos="2729230" algn="l"/>
                <a:tab pos="4030345" algn="l"/>
                <a:tab pos="6478905" algn="l"/>
                <a:tab pos="7428230" algn="l"/>
              </a:tabLst>
            </a:pPr>
            <a:r>
              <a:rPr sz="1400" spc="-5" dirty="0">
                <a:latin typeface="Arial"/>
                <a:cs typeface="Arial"/>
              </a:rPr>
              <a:t>природопользование», «География», «Землеустройство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кадастры».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5" dirty="0">
                <a:latin typeface="Arial"/>
                <a:cs typeface="Arial"/>
              </a:rPr>
              <a:t>учебнике изложены  </a:t>
            </a:r>
            <a:r>
              <a:rPr sz="1400" dirty="0">
                <a:latin typeface="Arial"/>
                <a:cs typeface="Arial"/>
              </a:rPr>
              <a:t>эколого</a:t>
            </a:r>
            <a:r>
              <a:rPr sz="1400" spc="-15" dirty="0">
                <a:latin typeface="Arial"/>
                <a:cs typeface="Arial"/>
              </a:rPr>
              <a:t>-</a:t>
            </a:r>
            <a:r>
              <a:rPr sz="1400" dirty="0">
                <a:latin typeface="Arial"/>
                <a:cs typeface="Arial"/>
              </a:rPr>
              <a:t>геог</a:t>
            </a:r>
            <a:r>
              <a:rPr sz="1400" spc="-15" dirty="0">
                <a:latin typeface="Arial"/>
                <a:cs typeface="Arial"/>
              </a:rPr>
              <a:t>р</a:t>
            </a:r>
            <a:r>
              <a:rPr sz="1400" dirty="0">
                <a:latin typeface="Arial"/>
                <a:cs typeface="Arial"/>
              </a:rPr>
              <a:t>аф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spc="-15" dirty="0">
                <a:latin typeface="Arial"/>
                <a:cs typeface="Arial"/>
              </a:rPr>
              <a:t>ч</a:t>
            </a:r>
            <a:r>
              <a:rPr sz="1400" dirty="0">
                <a:latin typeface="Arial"/>
                <a:cs typeface="Arial"/>
              </a:rPr>
              <a:t>еск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е	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вы	</a:t>
            </a:r>
            <a:r>
              <a:rPr sz="1400" spc="-10" dirty="0">
                <a:latin typeface="Arial"/>
                <a:cs typeface="Arial"/>
              </a:rPr>
              <a:t>п</a:t>
            </a:r>
            <a:r>
              <a:rPr sz="1400" dirty="0">
                <a:latin typeface="Arial"/>
                <a:cs typeface="Arial"/>
              </a:rPr>
              <a:t>р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ро</a:t>
            </a:r>
            <a:r>
              <a:rPr sz="1400" spc="-20" dirty="0">
                <a:latin typeface="Arial"/>
                <a:cs typeface="Arial"/>
              </a:rPr>
              <a:t>д</a:t>
            </a:r>
            <a:r>
              <a:rPr sz="1400" dirty="0">
                <a:latin typeface="Arial"/>
                <a:cs typeface="Arial"/>
              </a:rPr>
              <a:t>о</a:t>
            </a:r>
            <a:r>
              <a:rPr sz="1400" spc="-10" dirty="0">
                <a:latin typeface="Arial"/>
                <a:cs typeface="Arial"/>
              </a:rPr>
              <a:t>п</a:t>
            </a:r>
            <a:r>
              <a:rPr sz="1400" dirty="0">
                <a:latin typeface="Arial"/>
                <a:cs typeface="Arial"/>
              </a:rPr>
              <a:t>ользован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я	как	сф</a:t>
            </a:r>
            <a:r>
              <a:rPr sz="1400" spc="-20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ры  </a:t>
            </a:r>
            <a:r>
              <a:rPr sz="1400" spc="-5" dirty="0">
                <a:latin typeface="Arial"/>
                <a:cs typeface="Arial"/>
              </a:rPr>
              <a:t>общественно-производственной деятельности человека. Дано представление </a:t>
            </a:r>
            <a:r>
              <a:rPr sz="1400" dirty="0">
                <a:latin typeface="Arial"/>
                <a:cs typeface="Arial"/>
              </a:rPr>
              <a:t>о </a:t>
            </a:r>
            <a:r>
              <a:rPr sz="1400" spc="-5" dirty="0">
                <a:latin typeface="Arial"/>
                <a:cs typeface="Arial"/>
              </a:rPr>
              <a:t>природных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5" dirty="0">
                <a:latin typeface="Arial"/>
                <a:cs typeface="Arial"/>
              </a:rPr>
              <a:t>природно-антропогенных </a:t>
            </a:r>
            <a:r>
              <a:rPr sz="1400" dirty="0">
                <a:latin typeface="Arial"/>
                <a:cs typeface="Arial"/>
              </a:rPr>
              <a:t>гео- и </a:t>
            </a:r>
            <a:r>
              <a:rPr sz="1400" spc="-5" dirty="0">
                <a:latin typeface="Arial"/>
                <a:cs typeface="Arial"/>
              </a:rPr>
              <a:t>экосистемах </a:t>
            </a:r>
            <a:r>
              <a:rPr sz="1400" dirty="0">
                <a:latin typeface="Arial"/>
                <a:cs typeface="Arial"/>
              </a:rPr>
              <a:t>как объектах </a:t>
            </a:r>
            <a:r>
              <a:rPr sz="1400" spc="-5" dirty="0">
                <a:latin typeface="Arial"/>
                <a:cs typeface="Arial"/>
              </a:rPr>
              <a:t>природопользования. Рассмотрены  </a:t>
            </a:r>
            <a:r>
              <a:rPr sz="1400" dirty="0">
                <a:latin typeface="Arial"/>
                <a:cs typeface="Arial"/>
              </a:rPr>
              <a:t>связи в </a:t>
            </a:r>
            <a:r>
              <a:rPr sz="1400" spc="-5" dirty="0">
                <a:latin typeface="Arial"/>
                <a:cs typeface="Arial"/>
              </a:rPr>
              <a:t>системе «воздействие человека </a:t>
            </a: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природу </a:t>
            </a:r>
            <a:r>
              <a:rPr sz="1400" dirty="0">
                <a:latin typeface="Arial"/>
                <a:cs typeface="Arial"/>
              </a:rPr>
              <a:t>— </a:t>
            </a:r>
            <a:r>
              <a:rPr sz="1400" spc="-5" dirty="0">
                <a:latin typeface="Arial"/>
                <a:cs typeface="Arial"/>
              </a:rPr>
              <a:t>изменения природных комплексов </a:t>
            </a:r>
            <a:r>
              <a:rPr sz="1400" dirty="0">
                <a:latin typeface="Arial"/>
                <a:cs typeface="Arial"/>
              </a:rPr>
              <a:t>—  </a:t>
            </a:r>
            <a:r>
              <a:rPr sz="1400" spc="-5" dirty="0">
                <a:latin typeface="Arial"/>
                <a:cs typeface="Arial"/>
              </a:rPr>
              <a:t>последствия этих </a:t>
            </a:r>
            <a:r>
              <a:rPr sz="1400" dirty="0">
                <a:latin typeface="Arial"/>
                <a:cs typeface="Arial"/>
              </a:rPr>
              <a:t>изменений </a:t>
            </a:r>
            <a:r>
              <a:rPr sz="1400" spc="-5" dirty="0">
                <a:latin typeface="Arial"/>
                <a:cs typeface="Arial"/>
              </a:rPr>
              <a:t>для человека </a:t>
            </a:r>
            <a:r>
              <a:rPr sz="1400" dirty="0">
                <a:latin typeface="Arial"/>
                <a:cs typeface="Arial"/>
              </a:rPr>
              <a:t>и природы», </a:t>
            </a:r>
            <a:r>
              <a:rPr sz="1400" spc="-10" dirty="0">
                <a:latin typeface="Arial"/>
                <a:cs typeface="Arial"/>
              </a:rPr>
              <a:t>пути </a:t>
            </a:r>
            <a:r>
              <a:rPr sz="1400" spc="-5" dirty="0">
                <a:latin typeface="Arial"/>
                <a:cs typeface="Arial"/>
              </a:rPr>
              <a:t>оптимизации </a:t>
            </a:r>
            <a:r>
              <a:rPr sz="1400" dirty="0">
                <a:latin typeface="Arial"/>
                <a:cs typeface="Arial"/>
              </a:rPr>
              <a:t>природной </a:t>
            </a:r>
            <a:r>
              <a:rPr sz="1400" spc="-5" dirty="0">
                <a:latin typeface="Arial"/>
                <a:cs typeface="Arial"/>
              </a:rPr>
              <a:t>среды,  принципы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методы рационального </a:t>
            </a:r>
            <a:r>
              <a:rPr sz="1400" dirty="0">
                <a:latin typeface="Arial"/>
                <a:cs typeface="Arial"/>
              </a:rPr>
              <a:t>использования природных ресурсов. </a:t>
            </a:r>
            <a:r>
              <a:rPr sz="1400" spc="-5" dirty="0">
                <a:latin typeface="Arial"/>
                <a:cs typeface="Arial"/>
              </a:rPr>
              <a:t>Особое внимание  уделено </a:t>
            </a:r>
            <a:r>
              <a:rPr sz="1400" dirty="0">
                <a:latin typeface="Arial"/>
                <a:cs typeface="Arial"/>
              </a:rPr>
              <a:t>эколого-географическим аспектам </a:t>
            </a:r>
            <a:r>
              <a:rPr sz="1400" spc="-5" dirty="0">
                <a:latin typeface="Arial"/>
                <a:cs typeface="Arial"/>
              </a:rPr>
              <a:t>деятельности по управлению  природопользованием. Для студентов учреждений высшего профессионального  образования.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ts val="1565"/>
              </a:lnSpc>
              <a:spcBef>
                <a:spcPts val="370"/>
              </a:spcBef>
            </a:pPr>
            <a:r>
              <a:rPr sz="1400" b="1" dirty="0">
                <a:latin typeface="Arial"/>
                <a:cs typeface="Arial"/>
              </a:rPr>
              <a:t>Имеются </a:t>
            </a:r>
            <a:r>
              <a:rPr sz="1400" b="1" spc="-5" dirty="0">
                <a:latin typeface="Arial"/>
                <a:cs typeface="Arial"/>
              </a:rPr>
              <a:t>экземпляры </a:t>
            </a:r>
            <a:r>
              <a:rPr sz="1400" b="1" dirty="0">
                <a:latin typeface="Arial"/>
                <a:cs typeface="Arial"/>
              </a:rPr>
              <a:t>в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отделах:</a:t>
            </a:r>
            <a:endParaRPr sz="1400">
              <a:latin typeface="Arial"/>
              <a:cs typeface="Arial"/>
            </a:endParaRPr>
          </a:p>
          <a:p>
            <a:pPr marL="12700" marR="4470400">
              <a:lnSpc>
                <a:spcPts val="1440"/>
              </a:lnSpc>
              <a:spcBef>
                <a:spcPts val="135"/>
              </a:spcBef>
            </a:pPr>
            <a:r>
              <a:rPr sz="1400" dirty="0">
                <a:latin typeface="Arial"/>
                <a:cs typeface="Arial"/>
              </a:rPr>
              <a:t>Н.Аб. (8 </a:t>
            </a:r>
            <a:r>
              <a:rPr sz="1400" spc="-5" dirty="0">
                <a:latin typeface="Arial"/>
                <a:cs typeface="Arial"/>
              </a:rPr>
              <a:t>зд. КНИТУ-КАИ, ул. </a:t>
            </a:r>
            <a:r>
              <a:rPr sz="1400" dirty="0">
                <a:latin typeface="Arial"/>
                <a:cs typeface="Arial"/>
              </a:rPr>
              <a:t>Четаева, </a:t>
            </a:r>
            <a:r>
              <a:rPr sz="1400" spc="-5" dirty="0">
                <a:latin typeface="Arial"/>
                <a:cs typeface="Arial"/>
              </a:rPr>
              <a:t>18а)  </a:t>
            </a:r>
            <a:r>
              <a:rPr sz="1400" dirty="0">
                <a:latin typeface="Arial"/>
                <a:cs typeface="Arial"/>
              </a:rPr>
              <a:t>ч/з5 (8 </a:t>
            </a:r>
            <a:r>
              <a:rPr sz="1400" spc="-5" dirty="0">
                <a:latin typeface="Arial"/>
                <a:cs typeface="Arial"/>
              </a:rPr>
              <a:t>зд. КНИТУ-КАИ, ул. </a:t>
            </a:r>
            <a:r>
              <a:rPr sz="1400" dirty="0">
                <a:latin typeface="Arial"/>
                <a:cs typeface="Arial"/>
              </a:rPr>
              <a:t>Четаева,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18а)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 marR="5080" algn="just">
              <a:lnSpc>
                <a:spcPct val="86100"/>
              </a:lnSpc>
            </a:pPr>
            <a:r>
              <a:rPr sz="1400" b="1" spc="-5" dirty="0">
                <a:latin typeface="Arial"/>
                <a:cs typeface="Arial"/>
              </a:rPr>
              <a:t>Мисник, </a:t>
            </a:r>
            <a:r>
              <a:rPr sz="1400" b="1" spc="-15" dirty="0">
                <a:latin typeface="Arial"/>
                <a:cs typeface="Arial"/>
              </a:rPr>
              <a:t>Г.А. </a:t>
            </a:r>
            <a:r>
              <a:rPr sz="1400" dirty="0">
                <a:latin typeface="Arial"/>
                <a:cs typeface="Arial"/>
              </a:rPr>
              <a:t>Экологическое право : </a:t>
            </a:r>
            <a:r>
              <a:rPr sz="1400" spc="-5" dirty="0">
                <a:latin typeface="Arial"/>
                <a:cs typeface="Arial"/>
              </a:rPr>
              <a:t>учебник для студ. </a:t>
            </a:r>
            <a:r>
              <a:rPr sz="1400" dirty="0">
                <a:latin typeface="Arial"/>
                <a:cs typeface="Arial"/>
              </a:rPr>
              <a:t>бакалавриата / </a:t>
            </a:r>
            <a:r>
              <a:rPr sz="1400" spc="-5" dirty="0">
                <a:latin typeface="Arial"/>
                <a:cs typeface="Arial"/>
              </a:rPr>
              <a:t>Г. </a:t>
            </a:r>
            <a:r>
              <a:rPr sz="1400" spc="-10" dirty="0">
                <a:latin typeface="Arial"/>
                <a:cs typeface="Arial"/>
              </a:rPr>
              <a:t>А. </a:t>
            </a:r>
            <a:r>
              <a:rPr sz="1400" spc="-5" dirty="0">
                <a:latin typeface="Arial"/>
                <a:cs typeface="Arial"/>
              </a:rPr>
              <a:t>Мисник, </a:t>
            </a:r>
            <a:r>
              <a:rPr sz="1400" dirty="0">
                <a:latin typeface="Arial"/>
                <a:cs typeface="Arial"/>
              </a:rPr>
              <a:t>Е. </a:t>
            </a:r>
            <a:r>
              <a:rPr sz="1400" spc="-10" dirty="0">
                <a:latin typeface="Arial"/>
                <a:cs typeface="Arial"/>
              </a:rPr>
              <a:t>П.  </a:t>
            </a:r>
            <a:r>
              <a:rPr sz="1400" spc="-5" dirty="0">
                <a:latin typeface="Arial"/>
                <a:cs typeface="Arial"/>
              </a:rPr>
              <a:t>Моторин.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М.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Дашков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10" dirty="0">
                <a:latin typeface="Arial"/>
                <a:cs typeface="Arial"/>
              </a:rPr>
              <a:t>К° </a:t>
            </a:r>
            <a:r>
              <a:rPr sz="1400" dirty="0">
                <a:latin typeface="Arial"/>
                <a:cs typeface="Arial"/>
              </a:rPr>
              <a:t>; </a:t>
            </a:r>
            <a:r>
              <a:rPr sz="1400" spc="-5" dirty="0">
                <a:latin typeface="Arial"/>
                <a:cs typeface="Arial"/>
              </a:rPr>
              <a:t>[Б. м.]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Академцентр, </a:t>
            </a:r>
            <a:r>
              <a:rPr sz="1400" dirty="0">
                <a:latin typeface="Arial"/>
                <a:cs typeface="Arial"/>
              </a:rPr>
              <a:t>2013. - </a:t>
            </a:r>
            <a:r>
              <a:rPr sz="1400" spc="-5" dirty="0">
                <a:latin typeface="Arial"/>
                <a:cs typeface="Arial"/>
              </a:rPr>
              <a:t>384 с. </a:t>
            </a:r>
            <a:r>
              <a:rPr sz="1400" dirty="0">
                <a:latin typeface="Arial"/>
                <a:cs typeface="Arial"/>
              </a:rPr>
              <a:t>- (Учебные </a:t>
            </a:r>
            <a:r>
              <a:rPr sz="1400" spc="-5" dirty="0">
                <a:latin typeface="Arial"/>
                <a:cs typeface="Arial"/>
              </a:rPr>
              <a:t>издания для  бакалавров).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b="1" spc="-5" dirty="0">
                <a:latin typeface="Arial"/>
                <a:cs typeface="Arial"/>
              </a:rPr>
              <a:t>ISBN </a:t>
            </a:r>
            <a:r>
              <a:rPr sz="1400" spc="-5" dirty="0">
                <a:latin typeface="Arial"/>
                <a:cs typeface="Arial"/>
              </a:rPr>
              <a:t>978-5-394-01890-9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308.00</a:t>
            </a:r>
            <a:r>
              <a:rPr sz="1400" spc="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р.</a:t>
            </a: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ts val="1450"/>
              </a:lnSpc>
              <a:spcBef>
                <a:spcPts val="610"/>
              </a:spcBef>
            </a:pPr>
            <a:r>
              <a:rPr sz="1400" b="1" spc="-5" dirty="0">
                <a:latin typeface="Arial"/>
                <a:cs typeface="Arial"/>
              </a:rPr>
              <a:t>Аннотация: </a:t>
            </a:r>
            <a:r>
              <a:rPr sz="1400" dirty="0">
                <a:latin typeface="Arial"/>
                <a:cs typeface="Arial"/>
              </a:rPr>
              <a:t>Учебник </a:t>
            </a:r>
            <a:r>
              <a:rPr sz="1400" spc="-5" dirty="0">
                <a:latin typeface="Arial"/>
                <a:cs typeface="Arial"/>
              </a:rPr>
              <a:t>написан </a:t>
            </a: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основе Федерального государственного образовательного  стандарта     высшего     профессионального     образования     по     направлению   </a:t>
            </a:r>
            <a:r>
              <a:rPr sz="1400" spc="3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подготовки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ts val="1315"/>
              </a:lnSpc>
            </a:pPr>
            <a:r>
              <a:rPr sz="1400" spc="-5" dirty="0">
                <a:latin typeface="Arial"/>
                <a:cs typeface="Arial"/>
              </a:rPr>
              <a:t>«Юриспруденция»</a:t>
            </a:r>
            <a:r>
              <a:rPr sz="1400" spc="2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с</a:t>
            </a:r>
            <a:r>
              <a:rPr sz="1400" spc="254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учетом</a:t>
            </a:r>
            <a:r>
              <a:rPr sz="1400" spc="2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новейшего</a:t>
            </a:r>
            <a:r>
              <a:rPr sz="1400" spc="2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экологического</a:t>
            </a:r>
            <a:r>
              <a:rPr sz="1400" spc="2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законодательства.</a:t>
            </a:r>
            <a:r>
              <a:rPr sz="1400" spc="2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В</a:t>
            </a:r>
            <a:r>
              <a:rPr sz="1400" spc="2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нем</a:t>
            </a:r>
            <a:r>
              <a:rPr sz="1400" spc="2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освещается</a:t>
            </a: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ct val="86500"/>
              </a:lnSpc>
              <a:spcBef>
                <a:spcPts val="110"/>
              </a:spcBef>
            </a:pPr>
            <a:r>
              <a:rPr sz="1400" spc="-5" dirty="0">
                <a:latin typeface="Arial"/>
                <a:cs typeface="Arial"/>
              </a:rPr>
              <a:t>механизм действия </a:t>
            </a:r>
            <a:r>
              <a:rPr sz="1400" dirty="0">
                <a:latin typeface="Arial"/>
                <a:cs typeface="Arial"/>
              </a:rPr>
              <a:t>норм экологического </a:t>
            </a:r>
            <a:r>
              <a:rPr sz="1400" spc="-5" dirty="0">
                <a:latin typeface="Arial"/>
                <a:cs typeface="Arial"/>
              </a:rPr>
              <a:t>права, рассматриваются соотношение </a:t>
            </a:r>
            <a:r>
              <a:rPr sz="1400" dirty="0">
                <a:latin typeface="Arial"/>
                <a:cs typeface="Arial"/>
              </a:rPr>
              <a:t>экологического  права с </a:t>
            </a:r>
            <a:r>
              <a:rPr sz="1400" spc="-5" dirty="0">
                <a:latin typeface="Arial"/>
                <a:cs typeface="Arial"/>
              </a:rPr>
              <a:t>другими отраслями права, специфика правового регулирования экологических  отношений.       Для   студентов   бакалавриата,   обучающихся   по   направлению   </a:t>
            </a:r>
            <a:r>
              <a:rPr sz="1400" spc="3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подготовки</a:t>
            </a:r>
            <a:endParaRPr sz="1400">
              <a:latin typeface="Arial"/>
              <a:cs typeface="Arial"/>
            </a:endParaRPr>
          </a:p>
          <a:p>
            <a:pPr marL="12700" marR="7620" algn="just">
              <a:lnSpc>
                <a:spcPts val="1450"/>
              </a:lnSpc>
            </a:pPr>
            <a:r>
              <a:rPr sz="1400" spc="-5" dirty="0">
                <a:latin typeface="Arial"/>
                <a:cs typeface="Arial"/>
              </a:rPr>
              <a:t>«Юриспруденция», преподавателей юридических вузов, </a:t>
            </a:r>
            <a:r>
              <a:rPr sz="1400" dirty="0">
                <a:latin typeface="Arial"/>
                <a:cs typeface="Arial"/>
              </a:rPr>
              <a:t>а </a:t>
            </a:r>
            <a:r>
              <a:rPr sz="1400" spc="-5" dirty="0">
                <a:latin typeface="Arial"/>
                <a:cs typeface="Arial"/>
              </a:rPr>
              <a:t>также специалистов,  осуществляющих деятельность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5" dirty="0">
                <a:latin typeface="Arial"/>
                <a:cs typeface="Arial"/>
              </a:rPr>
              <a:t>природоохранной</a:t>
            </a:r>
            <a:r>
              <a:rPr sz="1400" spc="1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сфере.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ts val="1565"/>
              </a:lnSpc>
              <a:spcBef>
                <a:spcPts val="360"/>
              </a:spcBef>
            </a:pPr>
            <a:r>
              <a:rPr sz="1400" b="1" dirty="0">
                <a:latin typeface="Arial"/>
                <a:cs typeface="Arial"/>
              </a:rPr>
              <a:t>Имеются </a:t>
            </a:r>
            <a:r>
              <a:rPr sz="1400" b="1" spc="-5" dirty="0">
                <a:latin typeface="Arial"/>
                <a:cs typeface="Arial"/>
              </a:rPr>
              <a:t>экземпляры </a:t>
            </a:r>
            <a:r>
              <a:rPr sz="1400" b="1" dirty="0">
                <a:latin typeface="Arial"/>
                <a:cs typeface="Arial"/>
              </a:rPr>
              <a:t>в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отделах:</a:t>
            </a:r>
            <a:endParaRPr sz="1400">
              <a:latin typeface="Arial"/>
              <a:cs typeface="Arial"/>
            </a:endParaRPr>
          </a:p>
          <a:p>
            <a:pPr marL="12700" marR="4470400">
              <a:lnSpc>
                <a:spcPts val="1440"/>
              </a:lnSpc>
              <a:spcBef>
                <a:spcPts val="135"/>
              </a:spcBef>
            </a:pPr>
            <a:r>
              <a:rPr sz="1400" dirty="0">
                <a:latin typeface="Arial"/>
                <a:cs typeface="Arial"/>
              </a:rPr>
              <a:t>Н.Аб. (8 </a:t>
            </a:r>
            <a:r>
              <a:rPr sz="1400" spc="-5" dirty="0">
                <a:latin typeface="Arial"/>
                <a:cs typeface="Arial"/>
              </a:rPr>
              <a:t>зд. КНИТУ-КАИ, ул. </a:t>
            </a:r>
            <a:r>
              <a:rPr sz="1400" dirty="0">
                <a:latin typeface="Arial"/>
                <a:cs typeface="Arial"/>
              </a:rPr>
              <a:t>Четаева, </a:t>
            </a:r>
            <a:r>
              <a:rPr sz="1400" spc="-5" dirty="0">
                <a:latin typeface="Arial"/>
                <a:cs typeface="Arial"/>
              </a:rPr>
              <a:t>18а)  </a:t>
            </a:r>
            <a:r>
              <a:rPr sz="1400" dirty="0">
                <a:latin typeface="Arial"/>
                <a:cs typeface="Arial"/>
              </a:rPr>
              <a:t>ч/з1 (1 </a:t>
            </a:r>
            <a:r>
              <a:rPr sz="1400" spc="-5" dirty="0">
                <a:latin typeface="Arial"/>
                <a:cs typeface="Arial"/>
              </a:rPr>
              <a:t>зд. КНИТУ-КАИ, ул. </a:t>
            </a:r>
            <a:r>
              <a:rPr sz="1400" dirty="0">
                <a:latin typeface="Arial"/>
                <a:cs typeface="Arial"/>
              </a:rPr>
              <a:t>К. </a:t>
            </a:r>
            <a:r>
              <a:rPr sz="1400" spc="-5" dirty="0">
                <a:latin typeface="Arial"/>
                <a:cs typeface="Arial"/>
              </a:rPr>
              <a:t>Маркса,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10)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5706" y="683831"/>
            <a:ext cx="1189863" cy="18204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0390" y="618490"/>
            <a:ext cx="1169670" cy="1800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4268" y="612394"/>
            <a:ext cx="1180465" cy="1811020"/>
          </a:xfrm>
          <a:custGeom>
            <a:avLst/>
            <a:gdLst/>
            <a:ahLst/>
            <a:cxnLst/>
            <a:rect l="l" t="t" r="r" b="b"/>
            <a:pathLst>
              <a:path w="1180464" h="1811020">
                <a:moveTo>
                  <a:pt x="0" y="1810893"/>
                </a:moveTo>
                <a:lnTo>
                  <a:pt x="1180338" y="1810893"/>
                </a:lnTo>
                <a:lnTo>
                  <a:pt x="1180338" y="0"/>
                </a:lnTo>
                <a:lnTo>
                  <a:pt x="0" y="0"/>
                </a:lnTo>
                <a:lnTo>
                  <a:pt x="0" y="1810893"/>
                </a:lnTo>
                <a:close/>
              </a:path>
            </a:pathLst>
          </a:custGeom>
          <a:ln w="9525">
            <a:solidFill>
              <a:srgbClr val="4E6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3821" y="4721174"/>
            <a:ext cx="1273695" cy="1820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8480" y="4655820"/>
            <a:ext cx="1253489" cy="18002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2383" y="4649736"/>
            <a:ext cx="1264285" cy="1811020"/>
          </a:xfrm>
          <a:custGeom>
            <a:avLst/>
            <a:gdLst/>
            <a:ahLst/>
            <a:cxnLst/>
            <a:rect l="l" t="t" r="r" b="b"/>
            <a:pathLst>
              <a:path w="1264285" h="1811020">
                <a:moveTo>
                  <a:pt x="0" y="1810893"/>
                </a:moveTo>
                <a:lnTo>
                  <a:pt x="1264170" y="1810893"/>
                </a:lnTo>
                <a:lnTo>
                  <a:pt x="1264170" y="0"/>
                </a:lnTo>
                <a:lnTo>
                  <a:pt x="0" y="0"/>
                </a:lnTo>
                <a:lnTo>
                  <a:pt x="0" y="1810893"/>
                </a:lnTo>
                <a:close/>
              </a:path>
            </a:pathLst>
          </a:custGeom>
          <a:ln w="9525">
            <a:solidFill>
              <a:srgbClr val="4E6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Прямоугольник 9"/>
          <p:cNvSpPr/>
          <p:nvPr/>
        </p:nvSpPr>
        <p:spPr>
          <a:xfrm>
            <a:off x="10452100" y="0"/>
            <a:ext cx="241300" cy="619373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4598" y="456885"/>
            <a:ext cx="8007350" cy="6569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985" algn="just">
              <a:lnSpc>
                <a:spcPct val="86100"/>
              </a:lnSpc>
            </a:pPr>
            <a:r>
              <a:rPr sz="1400" b="1" dirty="0">
                <a:latin typeface="Arial"/>
                <a:cs typeface="Arial"/>
              </a:rPr>
              <a:t>Хван, </a:t>
            </a:r>
            <a:r>
              <a:rPr sz="1400" b="1" spc="-5" dirty="0">
                <a:latin typeface="Arial"/>
                <a:cs typeface="Arial"/>
              </a:rPr>
              <a:t>Татьяна Александровна. </a:t>
            </a:r>
            <a:r>
              <a:rPr sz="1400" spc="-5" dirty="0">
                <a:latin typeface="Arial"/>
                <a:cs typeface="Arial"/>
              </a:rPr>
              <a:t>Экология. Основы </a:t>
            </a:r>
            <a:r>
              <a:rPr sz="1400" dirty="0">
                <a:latin typeface="Arial"/>
                <a:cs typeface="Arial"/>
              </a:rPr>
              <a:t>рационального </a:t>
            </a:r>
            <a:r>
              <a:rPr sz="1400" spc="-5" dirty="0">
                <a:latin typeface="Arial"/>
                <a:cs typeface="Arial"/>
              </a:rPr>
              <a:t>природоиспользования </a:t>
            </a:r>
            <a:r>
              <a:rPr sz="1400" dirty="0">
                <a:latin typeface="Arial"/>
                <a:cs typeface="Arial"/>
              </a:rPr>
              <a:t>:  </a:t>
            </a:r>
            <a:r>
              <a:rPr sz="1400" spc="-5" dirty="0">
                <a:latin typeface="Arial"/>
                <a:cs typeface="Arial"/>
              </a:rPr>
              <a:t>учеб. пособие для </a:t>
            </a:r>
            <a:r>
              <a:rPr sz="1400" dirty="0">
                <a:latin typeface="Arial"/>
                <a:cs typeface="Arial"/>
              </a:rPr>
              <a:t>бакалавров / </a:t>
            </a:r>
            <a:r>
              <a:rPr sz="1400" spc="-5" dirty="0">
                <a:latin typeface="Arial"/>
                <a:cs typeface="Arial"/>
              </a:rPr>
              <a:t>Т. </a:t>
            </a:r>
            <a:r>
              <a:rPr sz="1400" dirty="0">
                <a:latin typeface="Arial"/>
                <a:cs typeface="Arial"/>
              </a:rPr>
              <a:t>А. </a:t>
            </a:r>
            <a:r>
              <a:rPr sz="1400" spc="-5" dirty="0">
                <a:latin typeface="Arial"/>
                <a:cs typeface="Arial"/>
              </a:rPr>
              <a:t>Хван, М. </a:t>
            </a:r>
            <a:r>
              <a:rPr sz="1400" dirty="0">
                <a:latin typeface="Arial"/>
                <a:cs typeface="Arial"/>
              </a:rPr>
              <a:t>В. </a:t>
            </a:r>
            <a:r>
              <a:rPr sz="1400" spc="-5" dirty="0">
                <a:latin typeface="Arial"/>
                <a:cs typeface="Arial"/>
              </a:rPr>
              <a:t>Шинкина. </a:t>
            </a:r>
            <a:r>
              <a:rPr sz="1400" dirty="0">
                <a:latin typeface="Arial"/>
                <a:cs typeface="Arial"/>
              </a:rPr>
              <a:t>- 5-е </a:t>
            </a:r>
            <a:r>
              <a:rPr sz="1400" spc="-5" dirty="0">
                <a:latin typeface="Arial"/>
                <a:cs typeface="Arial"/>
              </a:rPr>
              <a:t>изд., </a:t>
            </a:r>
            <a:r>
              <a:rPr sz="1400" dirty="0">
                <a:latin typeface="Arial"/>
                <a:cs typeface="Arial"/>
              </a:rPr>
              <a:t>перераб. и </a:t>
            </a:r>
            <a:r>
              <a:rPr sz="1400" spc="-5" dirty="0">
                <a:latin typeface="Arial"/>
                <a:cs typeface="Arial"/>
              </a:rPr>
              <a:t>доп.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М. </a:t>
            </a:r>
            <a:r>
              <a:rPr sz="1400" dirty="0">
                <a:latin typeface="Arial"/>
                <a:cs typeface="Arial"/>
              </a:rPr>
              <a:t>:  Юрайт, </a:t>
            </a:r>
            <a:r>
              <a:rPr sz="1400" spc="-5" dirty="0">
                <a:latin typeface="Arial"/>
                <a:cs typeface="Arial"/>
              </a:rPr>
              <a:t>2013.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319 с.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(Бакалавр. </a:t>
            </a:r>
            <a:r>
              <a:rPr sz="1400" dirty="0">
                <a:latin typeface="Arial"/>
                <a:cs typeface="Arial"/>
              </a:rPr>
              <a:t>Базовый </a:t>
            </a:r>
            <a:r>
              <a:rPr sz="1400" spc="-5" dirty="0">
                <a:latin typeface="Arial"/>
                <a:cs typeface="Arial"/>
              </a:rPr>
              <a:t>курс).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b="1" spc="-5" dirty="0">
                <a:latin typeface="Arial"/>
                <a:cs typeface="Arial"/>
              </a:rPr>
              <a:t>ISBN </a:t>
            </a:r>
            <a:r>
              <a:rPr sz="1400" spc="-5" dirty="0">
                <a:latin typeface="Arial"/>
                <a:cs typeface="Arial"/>
              </a:rPr>
              <a:t>978-5-9916-2795-5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323.51</a:t>
            </a:r>
            <a:r>
              <a:rPr sz="1400" spc="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р.</a:t>
            </a:r>
            <a:endParaRPr sz="1400">
              <a:latin typeface="Arial"/>
              <a:cs typeface="Arial"/>
            </a:endParaRPr>
          </a:p>
          <a:p>
            <a:pPr marL="12700" marR="6350" algn="just">
              <a:lnSpc>
                <a:spcPct val="86300"/>
              </a:lnSpc>
              <a:spcBef>
                <a:spcPts val="600"/>
              </a:spcBef>
            </a:pPr>
            <a:r>
              <a:rPr sz="1400" b="1" spc="-5" dirty="0">
                <a:latin typeface="Arial"/>
                <a:cs typeface="Arial"/>
              </a:rPr>
              <a:t>Аннотация: </a:t>
            </a:r>
            <a:r>
              <a:rPr sz="1400" dirty="0">
                <a:latin typeface="Arial"/>
                <a:cs typeface="Arial"/>
              </a:rPr>
              <a:t>Учебное </a:t>
            </a:r>
            <a:r>
              <a:rPr sz="1400" spc="-5" dirty="0">
                <a:latin typeface="Arial"/>
                <a:cs typeface="Arial"/>
              </a:rPr>
              <a:t>пособие написано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5" dirty="0">
                <a:latin typeface="Arial"/>
                <a:cs typeface="Arial"/>
              </a:rPr>
              <a:t>соответствии </a:t>
            </a:r>
            <a:r>
              <a:rPr sz="1400" dirty="0">
                <a:latin typeface="Arial"/>
                <a:cs typeface="Arial"/>
              </a:rPr>
              <a:t>с Федеральным </a:t>
            </a:r>
            <a:r>
              <a:rPr sz="1400" spc="-5" dirty="0">
                <a:latin typeface="Arial"/>
                <a:cs typeface="Arial"/>
              </a:rPr>
              <a:t>государственным  образовательным стандартом высшего профессионального образования третьего поколения.  Рассмотрены основные </a:t>
            </a:r>
            <a:r>
              <a:rPr sz="1400" dirty="0">
                <a:latin typeface="Arial"/>
                <a:cs typeface="Arial"/>
              </a:rPr>
              <a:t>во </a:t>
            </a:r>
            <a:r>
              <a:rPr sz="1400" spc="-5" dirty="0">
                <a:latin typeface="Arial"/>
                <a:cs typeface="Arial"/>
              </a:rPr>
              <a:t>просы </a:t>
            </a:r>
            <a:r>
              <a:rPr sz="1400" dirty="0">
                <a:latin typeface="Arial"/>
                <a:cs typeface="Arial"/>
              </a:rPr>
              <a:t>экологии и </a:t>
            </a:r>
            <a:r>
              <a:rPr sz="1400" spc="-5" dirty="0">
                <a:latin typeface="Arial"/>
                <a:cs typeface="Arial"/>
              </a:rPr>
              <a:t>охраны </a:t>
            </a:r>
            <a:r>
              <a:rPr sz="1400" dirty="0">
                <a:latin typeface="Arial"/>
                <a:cs typeface="Arial"/>
              </a:rPr>
              <a:t>окружающей </a:t>
            </a:r>
            <a:r>
              <a:rPr sz="1400" spc="-5" dirty="0">
                <a:latin typeface="Arial"/>
                <a:cs typeface="Arial"/>
              </a:rPr>
              <a:t>среды; особенности  </a:t>
            </a:r>
            <a:r>
              <a:rPr sz="1400" dirty="0">
                <a:latin typeface="Arial"/>
                <a:cs typeface="Arial"/>
              </a:rPr>
              <a:t>взаимодействия </a:t>
            </a:r>
            <a:r>
              <a:rPr sz="1400" spc="-5" dirty="0">
                <a:latin typeface="Arial"/>
                <a:cs typeface="Arial"/>
              </a:rPr>
              <a:t>общества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природы; принципы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методы рационального  природопользования; экологическое регулирование </a:t>
            </a:r>
            <a:r>
              <a:rPr sz="1400" dirty="0">
                <a:latin typeface="Arial"/>
                <a:cs typeface="Arial"/>
              </a:rPr>
              <a:t>и прогнозирование </a:t>
            </a:r>
            <a:r>
              <a:rPr sz="1400" spc="-5" dirty="0">
                <a:latin typeface="Arial"/>
                <a:cs typeface="Arial"/>
              </a:rPr>
              <a:t>последствий  природопользования; современное состояние окружающей </a:t>
            </a:r>
            <a:r>
              <a:rPr sz="1400" dirty="0">
                <a:latin typeface="Arial"/>
                <a:cs typeface="Arial"/>
              </a:rPr>
              <a:t>среды </a:t>
            </a:r>
            <a:r>
              <a:rPr sz="1400" spc="-5" dirty="0">
                <a:latin typeface="Arial"/>
                <a:cs typeface="Arial"/>
              </a:rPr>
              <a:t>России; основные  загрязняющие </a:t>
            </a:r>
            <a:r>
              <a:rPr sz="1400" dirty="0">
                <a:latin typeface="Arial"/>
                <a:cs typeface="Arial"/>
              </a:rPr>
              <a:t>вещества </a:t>
            </a:r>
            <a:r>
              <a:rPr sz="1400" spc="-5" dirty="0">
                <a:latin typeface="Arial"/>
                <a:cs typeface="Arial"/>
              </a:rPr>
              <a:t>атмосферы, гидросферы </a:t>
            </a:r>
            <a:r>
              <a:rPr sz="1400" dirty="0">
                <a:latin typeface="Arial"/>
                <a:cs typeface="Arial"/>
              </a:rPr>
              <a:t>и литосферы и </a:t>
            </a:r>
            <a:r>
              <a:rPr sz="1400" spc="-5" dirty="0">
                <a:latin typeface="Arial"/>
                <a:cs typeface="Arial"/>
              </a:rPr>
              <a:t>их источники; теоретические 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практические вопросы мониторинга окружающей среды; глобальные проблемы </a:t>
            </a:r>
            <a:r>
              <a:rPr sz="1400" dirty="0">
                <a:latin typeface="Arial"/>
                <a:cs typeface="Arial"/>
              </a:rPr>
              <a:t>экологии  (рациональное </a:t>
            </a:r>
            <a:r>
              <a:rPr sz="1400" spc="-5" dirty="0">
                <a:latin typeface="Arial"/>
                <a:cs typeface="Arial"/>
              </a:rPr>
              <a:t>природопользование, изобилие отходов, </a:t>
            </a:r>
            <a:r>
              <a:rPr sz="1400" dirty="0">
                <a:latin typeface="Arial"/>
                <a:cs typeface="Arial"/>
              </a:rPr>
              <a:t>сохранение видового </a:t>
            </a:r>
            <a:r>
              <a:rPr sz="1400" spc="-5" dirty="0">
                <a:latin typeface="Arial"/>
                <a:cs typeface="Arial"/>
              </a:rPr>
              <a:t>разнообразия  планеты, особо охраняемые </a:t>
            </a:r>
            <a:r>
              <a:rPr sz="1400" dirty="0">
                <a:latin typeface="Arial"/>
                <a:cs typeface="Arial"/>
              </a:rPr>
              <a:t>природные </a:t>
            </a:r>
            <a:r>
              <a:rPr sz="1400" spc="-5" dirty="0">
                <a:latin typeface="Arial"/>
                <a:cs typeface="Arial"/>
              </a:rPr>
              <a:t>территории </a:t>
            </a:r>
            <a:r>
              <a:rPr sz="1400" dirty="0">
                <a:latin typeface="Arial"/>
                <a:cs typeface="Arial"/>
              </a:rPr>
              <a:t>и др.); </a:t>
            </a:r>
            <a:r>
              <a:rPr sz="1400" spc="-5" dirty="0">
                <a:latin typeface="Arial"/>
                <a:cs typeface="Arial"/>
              </a:rPr>
              <a:t>государственные, правовые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5" dirty="0">
                <a:latin typeface="Arial"/>
                <a:cs typeface="Arial"/>
              </a:rPr>
              <a:t>социальные аспекты охраны </a:t>
            </a:r>
            <a:r>
              <a:rPr sz="1400" dirty="0">
                <a:latin typeface="Arial"/>
                <a:cs typeface="Arial"/>
              </a:rPr>
              <a:t>окружающей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среды.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ts val="1565"/>
              </a:lnSpc>
              <a:spcBef>
                <a:spcPts val="360"/>
              </a:spcBef>
            </a:pPr>
            <a:r>
              <a:rPr sz="1400" b="1" dirty="0">
                <a:latin typeface="Arial"/>
                <a:cs typeface="Arial"/>
              </a:rPr>
              <a:t>Имеются </a:t>
            </a:r>
            <a:r>
              <a:rPr sz="1400" b="1" spc="-5" dirty="0">
                <a:latin typeface="Arial"/>
                <a:cs typeface="Arial"/>
              </a:rPr>
              <a:t>экземпляры </a:t>
            </a:r>
            <a:r>
              <a:rPr sz="1400" b="1" dirty="0">
                <a:latin typeface="Arial"/>
                <a:cs typeface="Arial"/>
              </a:rPr>
              <a:t>в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отделах: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ts val="1450"/>
              </a:lnSpc>
            </a:pPr>
            <a:r>
              <a:rPr sz="1400" dirty="0">
                <a:latin typeface="Arial"/>
                <a:cs typeface="Arial"/>
              </a:rPr>
              <a:t>ХР (1 </a:t>
            </a:r>
            <a:r>
              <a:rPr sz="1400" spc="-5" dirty="0">
                <a:latin typeface="Arial"/>
                <a:cs typeface="Arial"/>
              </a:rPr>
              <a:t>зд. КНИТУ-КАИ, ул. </a:t>
            </a:r>
            <a:r>
              <a:rPr sz="1400" spc="-10" dirty="0">
                <a:latin typeface="Arial"/>
                <a:cs typeface="Arial"/>
              </a:rPr>
              <a:t>К. </a:t>
            </a:r>
            <a:r>
              <a:rPr sz="1400" spc="-5" dirty="0">
                <a:latin typeface="Arial"/>
                <a:cs typeface="Arial"/>
              </a:rPr>
              <a:t>Маркса,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10)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ts val="1565"/>
              </a:lnSpc>
            </a:pPr>
            <a:r>
              <a:rPr sz="1400" dirty="0">
                <a:latin typeface="Arial"/>
                <a:cs typeface="Arial"/>
              </a:rPr>
              <a:t>ч/з5 (8 </a:t>
            </a:r>
            <a:r>
              <a:rPr sz="1400" spc="-5" dirty="0">
                <a:latin typeface="Arial"/>
                <a:cs typeface="Arial"/>
              </a:rPr>
              <a:t>зд. КНИТУ-КАИ, ул. </a:t>
            </a:r>
            <a:r>
              <a:rPr sz="1400" dirty="0">
                <a:latin typeface="Arial"/>
                <a:cs typeface="Arial"/>
              </a:rPr>
              <a:t>Четаева,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18а)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5400"/>
              </a:lnSpc>
            </a:pPr>
            <a:r>
              <a:rPr sz="1400" b="1" spc="-5" dirty="0">
                <a:latin typeface="Arial"/>
                <a:cs typeface="Arial"/>
              </a:rPr>
              <a:t>Сурикова, Татьяна Борисовна. </a:t>
            </a:r>
            <a:r>
              <a:rPr sz="1400" dirty="0">
                <a:latin typeface="Arial"/>
                <a:cs typeface="Arial"/>
              </a:rPr>
              <a:t>Экологический </a:t>
            </a:r>
            <a:r>
              <a:rPr sz="1400" spc="-5" dirty="0">
                <a:latin typeface="Arial"/>
                <a:cs typeface="Arial"/>
              </a:rPr>
              <a:t>мониторинг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учебник для студ. вузов </a:t>
            </a:r>
            <a:r>
              <a:rPr sz="1400" dirty="0">
                <a:latin typeface="Arial"/>
                <a:cs typeface="Arial"/>
              </a:rPr>
              <a:t>/ </a:t>
            </a:r>
            <a:r>
              <a:rPr sz="1400" spc="-5" dirty="0">
                <a:latin typeface="Arial"/>
                <a:cs typeface="Arial"/>
              </a:rPr>
              <a:t>Т. Б.  Сурикова. </a:t>
            </a:r>
            <a:r>
              <a:rPr sz="1400" dirty="0">
                <a:latin typeface="Arial"/>
                <a:cs typeface="Arial"/>
              </a:rPr>
              <a:t>- 2-е изд., </a:t>
            </a:r>
            <a:r>
              <a:rPr sz="1400" spc="-5" dirty="0">
                <a:latin typeface="Arial"/>
                <a:cs typeface="Arial"/>
              </a:rPr>
              <a:t>перераб.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доп.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Старый </a:t>
            </a:r>
            <a:r>
              <a:rPr sz="1400" dirty="0">
                <a:latin typeface="Arial"/>
                <a:cs typeface="Arial"/>
              </a:rPr>
              <a:t>Оскол : </a:t>
            </a:r>
            <a:r>
              <a:rPr sz="1400" spc="-10" dirty="0">
                <a:latin typeface="Arial"/>
                <a:cs typeface="Arial"/>
              </a:rPr>
              <a:t>ТНТ, </a:t>
            </a:r>
            <a:r>
              <a:rPr sz="1400" spc="-5" dirty="0">
                <a:latin typeface="Arial"/>
                <a:cs typeface="Arial"/>
              </a:rPr>
              <a:t>2014. </a:t>
            </a:r>
            <a:r>
              <a:rPr sz="1400" dirty="0">
                <a:latin typeface="Arial"/>
                <a:cs typeface="Arial"/>
              </a:rPr>
              <a:t>- 344 с. - </a:t>
            </a:r>
            <a:r>
              <a:rPr sz="1400" spc="-5" dirty="0">
                <a:latin typeface="Arial"/>
                <a:cs typeface="Arial"/>
              </a:rPr>
              <a:t>ISBN  978-5-94178-354-0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519.00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р.</a:t>
            </a:r>
            <a:endParaRPr sz="1400">
              <a:latin typeface="Arial"/>
              <a:cs typeface="Arial"/>
            </a:endParaRPr>
          </a:p>
          <a:p>
            <a:pPr marL="12700" marR="6985" algn="just">
              <a:lnSpc>
                <a:spcPct val="105500"/>
              </a:lnSpc>
              <a:spcBef>
                <a:spcPts val="600"/>
              </a:spcBef>
            </a:pPr>
            <a:r>
              <a:rPr sz="1400" b="1" spc="-5" dirty="0">
                <a:latin typeface="Arial"/>
                <a:cs typeface="Arial"/>
              </a:rPr>
              <a:t>Аннотация: </a:t>
            </a:r>
            <a:r>
              <a:rPr sz="1400" dirty="0">
                <a:latin typeface="Arial"/>
                <a:cs typeface="Arial"/>
              </a:rPr>
              <a:t>В учебнике </a:t>
            </a:r>
            <a:r>
              <a:rPr sz="1400" spc="-5" dirty="0">
                <a:latin typeface="Arial"/>
                <a:cs typeface="Arial"/>
              </a:rPr>
              <a:t>рассмотрены вопросы экологического мониторинга, приведена  классификация параметров, характеризующих состояние окружающей среды. Отдельные  </a:t>
            </a:r>
            <a:r>
              <a:rPr sz="1400" dirty="0">
                <a:latin typeface="Arial"/>
                <a:cs typeface="Arial"/>
              </a:rPr>
              <a:t>главы </a:t>
            </a:r>
            <a:r>
              <a:rPr sz="1400" spc="-5" dirty="0">
                <a:latin typeface="Arial"/>
                <a:cs typeface="Arial"/>
              </a:rPr>
              <a:t>посвящены </a:t>
            </a:r>
            <a:r>
              <a:rPr sz="1400" dirty="0">
                <a:latin typeface="Arial"/>
                <a:cs typeface="Arial"/>
              </a:rPr>
              <a:t>контролю </a:t>
            </a:r>
            <a:r>
              <a:rPr sz="1400" spc="-5" dirty="0">
                <a:latin typeface="Arial"/>
                <a:cs typeface="Arial"/>
              </a:rPr>
              <a:t>уровня загрязнения воздушного бассейна, гидросферы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почвы.  </a:t>
            </a:r>
            <a:r>
              <a:rPr sz="1400" dirty="0">
                <a:latin typeface="Arial"/>
                <a:cs typeface="Arial"/>
              </a:rPr>
              <a:t>Представлены </a:t>
            </a:r>
            <a:r>
              <a:rPr sz="1400" spc="-5" dirty="0">
                <a:latin typeface="Arial"/>
                <a:cs typeface="Arial"/>
              </a:rPr>
              <a:t>экологические нормативы, </a:t>
            </a:r>
            <a:r>
              <a:rPr sz="1400" dirty="0">
                <a:latin typeface="Arial"/>
                <a:cs typeface="Arial"/>
              </a:rPr>
              <a:t>а также методы и </a:t>
            </a:r>
            <a:r>
              <a:rPr sz="1400" spc="-5" dirty="0">
                <a:latin typeface="Arial"/>
                <a:cs typeface="Arial"/>
              </a:rPr>
              <a:t>средства контроля состояния  окружающей среды. Учебник </a:t>
            </a:r>
            <a:r>
              <a:rPr sz="1400" dirty="0">
                <a:latin typeface="Arial"/>
                <a:cs typeface="Arial"/>
              </a:rPr>
              <a:t>отвечает требованиям ФГОС </a:t>
            </a:r>
            <a:r>
              <a:rPr sz="1400" spc="-5" dirty="0">
                <a:latin typeface="Arial"/>
                <a:cs typeface="Arial"/>
              </a:rPr>
              <a:t>по дисциплине «Экология»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5" dirty="0">
                <a:latin typeface="Arial"/>
                <a:cs typeface="Arial"/>
              </a:rPr>
              <a:t>предназначен для студентов, обучающихся по направлению «Техносферная</a:t>
            </a:r>
            <a:r>
              <a:rPr sz="1400" spc="1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безопасность».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680"/>
              </a:spcBef>
            </a:pPr>
            <a:r>
              <a:rPr sz="1400" b="1" dirty="0">
                <a:latin typeface="Arial"/>
                <a:cs typeface="Arial"/>
              </a:rPr>
              <a:t>Имеются </a:t>
            </a:r>
            <a:r>
              <a:rPr sz="1400" b="1" spc="-5" dirty="0">
                <a:latin typeface="Arial"/>
                <a:cs typeface="Arial"/>
              </a:rPr>
              <a:t>экземпляры </a:t>
            </a:r>
            <a:r>
              <a:rPr sz="1400" b="1" dirty="0">
                <a:latin typeface="Arial"/>
                <a:cs typeface="Arial"/>
              </a:rPr>
              <a:t>в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отделах:</a:t>
            </a:r>
            <a:endParaRPr sz="1400">
              <a:latin typeface="Arial"/>
              <a:cs typeface="Arial"/>
            </a:endParaRPr>
          </a:p>
          <a:p>
            <a:pPr marL="12700" marR="4471035">
              <a:lnSpc>
                <a:spcPct val="105400"/>
              </a:lnSpc>
              <a:spcBef>
                <a:spcPts val="5"/>
              </a:spcBef>
            </a:pPr>
            <a:r>
              <a:rPr sz="1400" dirty="0">
                <a:latin typeface="Arial"/>
                <a:cs typeface="Arial"/>
              </a:rPr>
              <a:t>Н.Аб. (8 </a:t>
            </a:r>
            <a:r>
              <a:rPr sz="1400" spc="-5" dirty="0">
                <a:latin typeface="Arial"/>
                <a:cs typeface="Arial"/>
              </a:rPr>
              <a:t>зд. КНИТУ-КАИ, ул. </a:t>
            </a:r>
            <a:r>
              <a:rPr sz="1400" dirty="0">
                <a:latin typeface="Arial"/>
                <a:cs typeface="Arial"/>
              </a:rPr>
              <a:t>Четаева, </a:t>
            </a:r>
            <a:r>
              <a:rPr sz="1400" spc="-5" dirty="0">
                <a:latin typeface="Arial"/>
                <a:cs typeface="Arial"/>
              </a:rPr>
              <a:t>18а)  </a:t>
            </a:r>
            <a:r>
              <a:rPr sz="1400" dirty="0">
                <a:latin typeface="Arial"/>
                <a:cs typeface="Arial"/>
              </a:rPr>
              <a:t>ч/з1 (1 </a:t>
            </a:r>
            <a:r>
              <a:rPr sz="1400" spc="-5" dirty="0">
                <a:latin typeface="Arial"/>
                <a:cs typeface="Arial"/>
              </a:rPr>
              <a:t>зд. КНИТУ-КАИ, ул. </a:t>
            </a:r>
            <a:r>
              <a:rPr sz="1400" dirty="0">
                <a:latin typeface="Arial"/>
                <a:cs typeface="Arial"/>
              </a:rPr>
              <a:t>К. </a:t>
            </a:r>
            <a:r>
              <a:rPr sz="1400" spc="-5" dirty="0">
                <a:latin typeface="Arial"/>
                <a:cs typeface="Arial"/>
              </a:rPr>
              <a:t>Маркса, 10)  </a:t>
            </a:r>
            <a:r>
              <a:rPr sz="1400" dirty="0">
                <a:latin typeface="Arial"/>
                <a:cs typeface="Arial"/>
              </a:rPr>
              <a:t>ч/з3 (7 </a:t>
            </a:r>
            <a:r>
              <a:rPr sz="1400" spc="-5" dirty="0">
                <a:latin typeface="Arial"/>
                <a:cs typeface="Arial"/>
              </a:rPr>
              <a:t>зд. КНИТУ-КАИ, ул. </a:t>
            </a:r>
            <a:r>
              <a:rPr sz="1400" dirty="0">
                <a:latin typeface="Arial"/>
                <a:cs typeface="Arial"/>
              </a:rPr>
              <a:t>Б. </a:t>
            </a:r>
            <a:r>
              <a:rPr sz="1400" spc="-5" dirty="0">
                <a:latin typeface="Arial"/>
                <a:cs typeface="Arial"/>
              </a:rPr>
              <a:t>Красная,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55)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3176" y="626681"/>
            <a:ext cx="1180998" cy="17550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7859" y="561340"/>
            <a:ext cx="1160780" cy="1734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1738" y="555244"/>
            <a:ext cx="1171575" cy="1745614"/>
          </a:xfrm>
          <a:custGeom>
            <a:avLst/>
            <a:gdLst/>
            <a:ahLst/>
            <a:cxnLst/>
            <a:rect l="l" t="t" r="r" b="b"/>
            <a:pathLst>
              <a:path w="1171575" h="1745614">
                <a:moveTo>
                  <a:pt x="0" y="1745488"/>
                </a:moveTo>
                <a:lnTo>
                  <a:pt x="1171473" y="1745488"/>
                </a:lnTo>
                <a:lnTo>
                  <a:pt x="1171473" y="0"/>
                </a:lnTo>
                <a:lnTo>
                  <a:pt x="0" y="0"/>
                </a:lnTo>
                <a:lnTo>
                  <a:pt x="0" y="1745488"/>
                </a:lnTo>
                <a:close/>
              </a:path>
            </a:pathLst>
          </a:custGeom>
          <a:ln w="9525">
            <a:solidFill>
              <a:srgbClr val="4E6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1631" y="4371276"/>
            <a:ext cx="1305433" cy="1820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6265" y="4305935"/>
            <a:ext cx="1285240" cy="18002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0194" y="4299839"/>
            <a:ext cx="1296035" cy="1811020"/>
          </a:xfrm>
          <a:custGeom>
            <a:avLst/>
            <a:gdLst/>
            <a:ahLst/>
            <a:cxnLst/>
            <a:rect l="l" t="t" r="r" b="b"/>
            <a:pathLst>
              <a:path w="1296035" h="1811020">
                <a:moveTo>
                  <a:pt x="0" y="1810893"/>
                </a:moveTo>
                <a:lnTo>
                  <a:pt x="1295908" y="1810893"/>
                </a:lnTo>
                <a:lnTo>
                  <a:pt x="1295908" y="0"/>
                </a:lnTo>
                <a:lnTo>
                  <a:pt x="0" y="0"/>
                </a:lnTo>
                <a:lnTo>
                  <a:pt x="0" y="1810893"/>
                </a:lnTo>
                <a:close/>
              </a:path>
            </a:pathLst>
          </a:custGeom>
          <a:ln w="9525">
            <a:solidFill>
              <a:srgbClr val="4E6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Прямоугольник 8"/>
          <p:cNvSpPr/>
          <p:nvPr/>
        </p:nvSpPr>
        <p:spPr>
          <a:xfrm>
            <a:off x="10452100" y="0"/>
            <a:ext cx="241300" cy="619373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4598" y="458216"/>
            <a:ext cx="8006715" cy="663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610"/>
              </a:lnSpc>
            </a:pPr>
            <a:r>
              <a:rPr sz="1400" b="1" spc="-5" dirty="0">
                <a:latin typeface="Arial"/>
                <a:cs typeface="Arial"/>
              </a:rPr>
              <a:t>Болтнев, Валентин Егорович. </a:t>
            </a:r>
            <a:r>
              <a:rPr sz="1400" spc="-5" dirty="0">
                <a:latin typeface="Arial"/>
                <a:cs typeface="Arial"/>
              </a:rPr>
              <a:t>Экология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учеб. пособие для студ. </a:t>
            </a:r>
            <a:r>
              <a:rPr sz="1400" spc="-10" dirty="0">
                <a:latin typeface="Arial"/>
                <a:cs typeface="Arial"/>
              </a:rPr>
              <a:t>вузов </a:t>
            </a:r>
            <a:r>
              <a:rPr sz="1400" dirty="0">
                <a:latin typeface="Arial"/>
                <a:cs typeface="Arial"/>
              </a:rPr>
              <a:t>/ В. Е. </a:t>
            </a:r>
            <a:r>
              <a:rPr sz="1400" spc="-5" dirty="0">
                <a:latin typeface="Arial"/>
                <a:cs typeface="Arial"/>
              </a:rPr>
              <a:t>Болтнев. </a:t>
            </a:r>
            <a:r>
              <a:rPr sz="1400" dirty="0">
                <a:latin typeface="Arial"/>
                <a:cs typeface="Arial"/>
              </a:rPr>
              <a:t>-  Старый </a:t>
            </a:r>
            <a:r>
              <a:rPr sz="1400" spc="-5" dirty="0">
                <a:latin typeface="Arial"/>
                <a:cs typeface="Arial"/>
              </a:rPr>
              <a:t>Оскол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10" dirty="0">
                <a:latin typeface="Arial"/>
                <a:cs typeface="Arial"/>
              </a:rPr>
              <a:t>ТНТ, </a:t>
            </a:r>
            <a:r>
              <a:rPr sz="1400" spc="-5" dirty="0">
                <a:latin typeface="Arial"/>
                <a:cs typeface="Arial"/>
              </a:rPr>
              <a:t>2014. </a:t>
            </a:r>
            <a:r>
              <a:rPr sz="1400" dirty="0">
                <a:latin typeface="Arial"/>
                <a:cs typeface="Arial"/>
              </a:rPr>
              <a:t>- 352 с. - </a:t>
            </a:r>
            <a:r>
              <a:rPr sz="1400" spc="-5" dirty="0">
                <a:latin typeface="Arial"/>
                <a:cs typeface="Arial"/>
              </a:rPr>
              <a:t>ISBN 978-5-94178-258-1 </a:t>
            </a:r>
            <a:r>
              <a:rPr sz="1400" dirty="0">
                <a:latin typeface="Arial"/>
                <a:cs typeface="Arial"/>
              </a:rPr>
              <a:t>: 472.50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р.</a:t>
            </a: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ct val="95800"/>
              </a:lnSpc>
              <a:spcBef>
                <a:spcPts val="555"/>
              </a:spcBef>
            </a:pPr>
            <a:r>
              <a:rPr sz="1400" b="1" spc="-5" dirty="0">
                <a:latin typeface="Arial"/>
                <a:cs typeface="Arial"/>
              </a:rPr>
              <a:t>Аннотация: </a:t>
            </a:r>
            <a:r>
              <a:rPr sz="1400" dirty="0">
                <a:latin typeface="Arial"/>
                <a:cs typeface="Arial"/>
              </a:rPr>
              <a:t>Излагаются </a:t>
            </a:r>
            <a:r>
              <a:rPr sz="1400" spc="-5" dirty="0">
                <a:latin typeface="Arial"/>
                <a:cs typeface="Arial"/>
              </a:rPr>
              <a:t>основные </a:t>
            </a:r>
            <a:r>
              <a:rPr sz="1400" dirty="0">
                <a:latin typeface="Arial"/>
                <a:cs typeface="Arial"/>
              </a:rPr>
              <a:t>идеи и </a:t>
            </a:r>
            <a:r>
              <a:rPr sz="1400" spc="-5" dirty="0">
                <a:latin typeface="Arial"/>
                <a:cs typeface="Arial"/>
              </a:rPr>
              <a:t>концепции </a:t>
            </a:r>
            <a:r>
              <a:rPr sz="1400" dirty="0">
                <a:latin typeface="Arial"/>
                <a:cs typeface="Arial"/>
              </a:rPr>
              <a:t>экологии </a:t>
            </a:r>
            <a:r>
              <a:rPr sz="1400" spc="-5" dirty="0">
                <a:latin typeface="Arial"/>
                <a:cs typeface="Arial"/>
              </a:rPr>
              <a:t>как фундаментальной  научно-естественной дисциплины: вопросы общей (биосферной) экологии, вопросы  прикладной экологии, рассматривающей проблемы разрушительного влияния </a:t>
            </a:r>
            <a:r>
              <a:rPr sz="1400" dirty="0">
                <a:latin typeface="Arial"/>
                <a:cs typeface="Arial"/>
              </a:rPr>
              <a:t>на окружающую  среду </a:t>
            </a:r>
            <a:r>
              <a:rPr sz="1400" spc="-5" dirty="0">
                <a:latin typeface="Arial"/>
                <a:cs typeface="Arial"/>
              </a:rPr>
              <a:t>хозяйственной деятельности </a:t>
            </a:r>
            <a:r>
              <a:rPr sz="1400" dirty="0">
                <a:latin typeface="Arial"/>
                <a:cs typeface="Arial"/>
              </a:rPr>
              <a:t>человека, а </a:t>
            </a:r>
            <a:r>
              <a:rPr sz="1400" spc="-5" dirty="0">
                <a:latin typeface="Arial"/>
                <a:cs typeface="Arial"/>
              </a:rPr>
              <a:t>также </a:t>
            </a:r>
            <a:r>
              <a:rPr sz="1400" dirty="0">
                <a:latin typeface="Arial"/>
                <a:cs typeface="Arial"/>
              </a:rPr>
              <a:t>некоторые </a:t>
            </a:r>
            <a:r>
              <a:rPr sz="1400" spc="-5" dirty="0">
                <a:latin typeface="Arial"/>
                <a:cs typeface="Arial"/>
              </a:rPr>
              <a:t>аспекты социальной  </a:t>
            </a:r>
            <a:r>
              <a:rPr sz="1400" dirty="0">
                <a:latin typeface="Arial"/>
                <a:cs typeface="Arial"/>
              </a:rPr>
              <a:t>экологии, </a:t>
            </a:r>
            <a:r>
              <a:rPr sz="1400" spc="-5" dirty="0">
                <a:latin typeface="Arial"/>
                <a:cs typeface="Arial"/>
              </a:rPr>
              <a:t>определяющей взаимосвязь экологической </a:t>
            </a:r>
            <a:r>
              <a:rPr sz="1400" dirty="0">
                <a:latin typeface="Arial"/>
                <a:cs typeface="Arial"/>
              </a:rPr>
              <a:t>эволюции экосферы и </a:t>
            </a:r>
            <a:r>
              <a:rPr sz="1400" spc="-5" dirty="0">
                <a:latin typeface="Arial"/>
                <a:cs typeface="Arial"/>
              </a:rPr>
              <a:t>социального  </a:t>
            </a:r>
            <a:r>
              <a:rPr sz="1400" dirty="0">
                <a:latin typeface="Arial"/>
                <a:cs typeface="Arial"/>
              </a:rPr>
              <a:t>развития </a:t>
            </a:r>
            <a:r>
              <a:rPr sz="1400" spc="-5" dirty="0">
                <a:latin typeface="Arial"/>
                <a:cs typeface="Arial"/>
              </a:rPr>
              <a:t>человеческого общества. Учебное пособие предназначено для студентов,  обучающихся </a:t>
            </a:r>
            <a:r>
              <a:rPr sz="1400" dirty="0">
                <a:latin typeface="Arial"/>
                <a:cs typeface="Arial"/>
              </a:rPr>
              <a:t>по </a:t>
            </a:r>
            <a:r>
              <a:rPr sz="1400" spc="-5" dirty="0">
                <a:latin typeface="Arial"/>
                <a:cs typeface="Arial"/>
              </a:rPr>
              <a:t>направлениям: «Автоматизация технологических </a:t>
            </a:r>
            <a:r>
              <a:rPr sz="1400" dirty="0">
                <a:latin typeface="Arial"/>
                <a:cs typeface="Arial"/>
              </a:rPr>
              <a:t>процессов и   </a:t>
            </a:r>
            <a:r>
              <a:rPr sz="1400" spc="114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производств»,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ts val="1610"/>
              </a:lnSpc>
            </a:pPr>
            <a:r>
              <a:rPr sz="1400" dirty="0">
                <a:latin typeface="Arial"/>
                <a:cs typeface="Arial"/>
              </a:rPr>
              <a:t>«Прикладная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информатика».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ts val="1645"/>
              </a:lnSpc>
              <a:spcBef>
                <a:spcPts val="540"/>
              </a:spcBef>
            </a:pPr>
            <a:r>
              <a:rPr sz="1400" b="1" dirty="0">
                <a:latin typeface="Arial"/>
                <a:cs typeface="Arial"/>
              </a:rPr>
              <a:t>Имеются </a:t>
            </a:r>
            <a:r>
              <a:rPr sz="1400" b="1" spc="-5" dirty="0">
                <a:latin typeface="Arial"/>
                <a:cs typeface="Arial"/>
              </a:rPr>
              <a:t>экземпляры </a:t>
            </a:r>
            <a:r>
              <a:rPr sz="1400" b="1" dirty="0">
                <a:latin typeface="Arial"/>
                <a:cs typeface="Arial"/>
              </a:rPr>
              <a:t>в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отделах:</a:t>
            </a:r>
            <a:endParaRPr sz="1400">
              <a:latin typeface="Arial"/>
              <a:cs typeface="Arial"/>
            </a:endParaRPr>
          </a:p>
          <a:p>
            <a:pPr marL="12700" marR="4571365">
              <a:lnSpc>
                <a:spcPts val="1610"/>
              </a:lnSpc>
              <a:spcBef>
                <a:spcPts val="75"/>
              </a:spcBef>
            </a:pPr>
            <a:r>
              <a:rPr sz="1400" dirty="0">
                <a:latin typeface="Arial"/>
                <a:cs typeface="Arial"/>
              </a:rPr>
              <a:t>ч/з1 (1 </a:t>
            </a:r>
            <a:r>
              <a:rPr sz="1400" spc="-5" dirty="0">
                <a:latin typeface="Arial"/>
                <a:cs typeface="Arial"/>
              </a:rPr>
              <a:t>зд. КНИТУ-КАИ, ул. </a:t>
            </a:r>
            <a:r>
              <a:rPr sz="1400" dirty="0">
                <a:latin typeface="Arial"/>
                <a:cs typeface="Arial"/>
              </a:rPr>
              <a:t>К. </a:t>
            </a:r>
            <a:r>
              <a:rPr sz="1400" spc="-5" dirty="0">
                <a:latin typeface="Arial"/>
                <a:cs typeface="Arial"/>
              </a:rPr>
              <a:t>Маркса, 10)  </a:t>
            </a:r>
            <a:r>
              <a:rPr sz="1400" dirty="0">
                <a:latin typeface="Arial"/>
                <a:cs typeface="Arial"/>
              </a:rPr>
              <a:t>ч/з5 (8 </a:t>
            </a:r>
            <a:r>
              <a:rPr sz="1400" spc="-5" dirty="0">
                <a:latin typeface="Arial"/>
                <a:cs typeface="Arial"/>
              </a:rPr>
              <a:t>зд. КНИТУ-КАИ, ул. </a:t>
            </a:r>
            <a:r>
              <a:rPr sz="1400" dirty="0">
                <a:latin typeface="Arial"/>
                <a:cs typeface="Arial"/>
              </a:rPr>
              <a:t>Четаева,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18а)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6350" algn="just">
              <a:lnSpc>
                <a:spcPts val="1610"/>
              </a:lnSpc>
            </a:pPr>
            <a:r>
              <a:rPr sz="1400" b="1" spc="-5" dirty="0">
                <a:latin typeface="Arial"/>
                <a:cs typeface="Arial"/>
              </a:rPr>
              <a:t>Другов, </a:t>
            </a:r>
            <a:r>
              <a:rPr sz="1400" b="1" dirty="0">
                <a:latin typeface="Arial"/>
                <a:cs typeface="Arial"/>
              </a:rPr>
              <a:t>Юрий </a:t>
            </a:r>
            <a:r>
              <a:rPr sz="1400" b="1" spc="-5" dirty="0">
                <a:latin typeface="Arial"/>
                <a:cs typeface="Arial"/>
              </a:rPr>
              <a:t>Степанович. </a:t>
            </a:r>
            <a:r>
              <a:rPr sz="1400" spc="-5" dirty="0">
                <a:latin typeface="Arial"/>
                <a:cs typeface="Arial"/>
              </a:rPr>
              <a:t>Экологические анализы при </a:t>
            </a:r>
            <a:r>
              <a:rPr sz="1400" dirty="0">
                <a:latin typeface="Arial"/>
                <a:cs typeface="Arial"/>
              </a:rPr>
              <a:t>разливах </a:t>
            </a:r>
            <a:r>
              <a:rPr sz="1400" spc="-5" dirty="0">
                <a:latin typeface="Arial"/>
                <a:cs typeface="Arial"/>
              </a:rPr>
              <a:t>нефти </a:t>
            </a:r>
            <a:r>
              <a:rPr sz="1400" dirty="0">
                <a:latin typeface="Arial"/>
                <a:cs typeface="Arial"/>
              </a:rPr>
              <a:t>и нефтепродуктов :  практ. </a:t>
            </a:r>
            <a:r>
              <a:rPr sz="1400" spc="-5" dirty="0">
                <a:latin typeface="Arial"/>
                <a:cs typeface="Arial"/>
              </a:rPr>
              <a:t>рук-во </a:t>
            </a:r>
            <a:r>
              <a:rPr sz="1400" dirty="0">
                <a:latin typeface="Arial"/>
                <a:cs typeface="Arial"/>
              </a:rPr>
              <a:t>/ </a:t>
            </a:r>
            <a:r>
              <a:rPr sz="1400" spc="-5" dirty="0">
                <a:latin typeface="Arial"/>
                <a:cs typeface="Arial"/>
              </a:rPr>
              <a:t>Ю. С. Другов, </a:t>
            </a:r>
            <a:r>
              <a:rPr sz="1400" spc="-10" dirty="0">
                <a:latin typeface="Arial"/>
                <a:cs typeface="Arial"/>
              </a:rPr>
              <a:t>А. </a:t>
            </a:r>
            <a:r>
              <a:rPr sz="1400" dirty="0">
                <a:latin typeface="Arial"/>
                <a:cs typeface="Arial"/>
              </a:rPr>
              <a:t>А. </a:t>
            </a:r>
            <a:r>
              <a:rPr sz="1400" spc="-5" dirty="0">
                <a:latin typeface="Arial"/>
                <a:cs typeface="Arial"/>
              </a:rPr>
              <a:t>Родин. </a:t>
            </a:r>
            <a:r>
              <a:rPr sz="1400" dirty="0">
                <a:latin typeface="Arial"/>
                <a:cs typeface="Arial"/>
              </a:rPr>
              <a:t>- 2-е </a:t>
            </a:r>
            <a:r>
              <a:rPr sz="1400" spc="-5" dirty="0">
                <a:latin typeface="Arial"/>
                <a:cs typeface="Arial"/>
              </a:rPr>
              <a:t>изд., перераб.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доп.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М. </a:t>
            </a:r>
            <a:r>
              <a:rPr sz="1400" dirty="0">
                <a:latin typeface="Arial"/>
                <a:cs typeface="Arial"/>
              </a:rPr>
              <a:t>: БИНОМ. </a:t>
            </a:r>
            <a:r>
              <a:rPr sz="1400" spc="-5" dirty="0">
                <a:latin typeface="Arial"/>
                <a:cs typeface="Arial"/>
              </a:rPr>
              <a:t>Лаборатория  знаний, 2014.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270 с.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(Методы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5" dirty="0">
                <a:latin typeface="Arial"/>
                <a:cs typeface="Arial"/>
              </a:rPr>
              <a:t>химии). </a:t>
            </a:r>
            <a:r>
              <a:rPr sz="1400" dirty="0">
                <a:latin typeface="Arial"/>
                <a:cs typeface="Arial"/>
              </a:rPr>
              <a:t>- ISBN </a:t>
            </a:r>
            <a:r>
              <a:rPr sz="1400" spc="-5" dirty="0">
                <a:latin typeface="Arial"/>
                <a:cs typeface="Arial"/>
              </a:rPr>
              <a:t>978-5-94774-503-0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360.00</a:t>
            </a:r>
            <a:r>
              <a:rPr sz="1400" spc="10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р.</a:t>
            </a: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ct val="95800"/>
              </a:lnSpc>
              <a:spcBef>
                <a:spcPts val="565"/>
              </a:spcBef>
            </a:pPr>
            <a:r>
              <a:rPr sz="1400" b="1" spc="-5" dirty="0">
                <a:latin typeface="Arial"/>
                <a:cs typeface="Arial"/>
              </a:rPr>
              <a:t>Аннотация: </a:t>
            </a:r>
            <a:r>
              <a:rPr sz="1400" dirty="0">
                <a:latin typeface="Arial"/>
                <a:cs typeface="Arial"/>
              </a:rPr>
              <a:t>В практическом руководстве </a:t>
            </a:r>
            <a:r>
              <a:rPr sz="1400" spc="-5" dirty="0">
                <a:latin typeface="Arial"/>
                <a:cs typeface="Arial"/>
              </a:rPr>
              <a:t>обсуждаются </a:t>
            </a:r>
            <a:r>
              <a:rPr sz="1400" dirty="0">
                <a:latin typeface="Arial"/>
                <a:cs typeface="Arial"/>
              </a:rPr>
              <a:t>современные методы экологического  анализа </a:t>
            </a:r>
            <a:r>
              <a:rPr sz="1400" spc="-5" dirty="0">
                <a:latin typeface="Arial"/>
                <a:cs typeface="Arial"/>
              </a:rPr>
              <a:t>нефтепродуктов </a:t>
            </a:r>
            <a:r>
              <a:rPr sz="1400" dirty="0">
                <a:latin typeface="Arial"/>
                <a:cs typeface="Arial"/>
              </a:rPr>
              <a:t>в различных </a:t>
            </a:r>
            <a:r>
              <a:rPr sz="1400" spc="-5" dirty="0">
                <a:latin typeface="Arial"/>
                <a:cs typeface="Arial"/>
              </a:rPr>
              <a:t>объектах: </a:t>
            </a:r>
            <a:r>
              <a:rPr sz="1400" dirty="0">
                <a:latin typeface="Arial"/>
                <a:cs typeface="Arial"/>
              </a:rPr>
              <a:t>питьевая вода, </a:t>
            </a:r>
            <a:r>
              <a:rPr sz="1400" spc="-5" dirty="0">
                <a:latin typeface="Arial"/>
                <a:cs typeface="Arial"/>
              </a:rPr>
              <a:t>природные </a:t>
            </a:r>
            <a:r>
              <a:rPr sz="1400" dirty="0">
                <a:latin typeface="Arial"/>
                <a:cs typeface="Arial"/>
              </a:rPr>
              <a:t>и сточные </a:t>
            </a:r>
            <a:r>
              <a:rPr sz="1400" spc="-5" dirty="0">
                <a:latin typeface="Arial"/>
                <a:cs typeface="Arial"/>
              </a:rPr>
              <a:t>воды,  </a:t>
            </a:r>
            <a:r>
              <a:rPr sz="1400" dirty="0">
                <a:latin typeface="Arial"/>
                <a:cs typeface="Arial"/>
              </a:rPr>
              <a:t>почва и донные </a:t>
            </a:r>
            <a:r>
              <a:rPr sz="1400" spc="-5" dirty="0">
                <a:latin typeface="Arial"/>
                <a:cs typeface="Arial"/>
              </a:rPr>
              <a:t>отложения. Описаны </a:t>
            </a:r>
            <a:r>
              <a:rPr sz="1400" dirty="0">
                <a:latin typeface="Arial"/>
                <a:cs typeface="Arial"/>
              </a:rPr>
              <a:t>новейшие </a:t>
            </a:r>
            <a:r>
              <a:rPr sz="1400" spc="-5" dirty="0">
                <a:latin typeface="Arial"/>
                <a:cs typeface="Arial"/>
              </a:rPr>
              <a:t>способы пробоподготовки </a:t>
            </a:r>
            <a:r>
              <a:rPr sz="1400" dirty="0">
                <a:latin typeface="Arial"/>
                <a:cs typeface="Arial"/>
              </a:rPr>
              <a:t>и методы </a:t>
            </a:r>
            <a:r>
              <a:rPr sz="1400" spc="-5" dirty="0">
                <a:latin typeface="Arial"/>
                <a:cs typeface="Arial"/>
              </a:rPr>
              <a:t>надежной  </a:t>
            </a:r>
            <a:r>
              <a:rPr sz="1400" dirty="0">
                <a:latin typeface="Arial"/>
                <a:cs typeface="Arial"/>
              </a:rPr>
              <a:t>идентификации </a:t>
            </a:r>
            <a:r>
              <a:rPr sz="1400" spc="-5" dirty="0">
                <a:latin typeface="Arial"/>
                <a:cs typeface="Arial"/>
              </a:rPr>
              <a:t>приоритетных соединений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интерпретации результатов изменений, </a:t>
            </a:r>
            <a:r>
              <a:rPr sz="1400" dirty="0">
                <a:latin typeface="Arial"/>
                <a:cs typeface="Arial"/>
              </a:rPr>
              <a:t>а </a:t>
            </a:r>
            <a:r>
              <a:rPr sz="1400" spc="-5" dirty="0">
                <a:latin typeface="Arial"/>
                <a:cs typeface="Arial"/>
              </a:rPr>
              <a:t>также  метрология. Приведены современные российские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зарубежные методики </a:t>
            </a:r>
            <a:r>
              <a:rPr sz="1400" dirty="0">
                <a:latin typeface="Arial"/>
                <a:cs typeface="Arial"/>
              </a:rPr>
              <a:t>(в </a:t>
            </a:r>
            <a:r>
              <a:rPr sz="1400" spc="-5" dirty="0">
                <a:latin typeface="Arial"/>
                <a:cs typeface="Arial"/>
              </a:rPr>
              <a:t>том числе  стандартные) определения нефтепродуктов </a:t>
            </a:r>
            <a:r>
              <a:rPr sz="1400" dirty="0">
                <a:latin typeface="Arial"/>
                <a:cs typeface="Arial"/>
              </a:rPr>
              <a:t>в воде и почве. </a:t>
            </a:r>
            <a:r>
              <a:rPr sz="1400" spc="-5" dirty="0">
                <a:latin typeface="Arial"/>
                <a:cs typeface="Arial"/>
              </a:rPr>
              <a:t>Впервые опубликован перечень  ориентировочных допустимых </a:t>
            </a:r>
            <a:r>
              <a:rPr sz="1400" dirty="0">
                <a:latin typeface="Arial"/>
                <a:cs typeface="Arial"/>
              </a:rPr>
              <a:t>концентраций (ОДК) </a:t>
            </a:r>
            <a:r>
              <a:rPr sz="1400" spc="-5" dirty="0">
                <a:latin typeface="Arial"/>
                <a:cs typeface="Arial"/>
              </a:rPr>
              <a:t>опасных соединений </a:t>
            </a:r>
            <a:r>
              <a:rPr sz="1400" dirty="0">
                <a:latin typeface="Arial"/>
                <a:cs typeface="Arial"/>
              </a:rPr>
              <a:t>в почвах </a:t>
            </a:r>
            <a:r>
              <a:rPr sz="1400" spc="-5" dirty="0">
                <a:latin typeface="Arial"/>
                <a:cs typeface="Arial"/>
              </a:rPr>
              <a:t>России.  Цитирована литература </a:t>
            </a:r>
            <a:r>
              <a:rPr sz="1400" dirty="0">
                <a:latin typeface="Arial"/>
                <a:cs typeface="Arial"/>
              </a:rPr>
              <a:t>за </a:t>
            </a:r>
            <a:r>
              <a:rPr sz="1400" spc="-5" dirty="0">
                <a:latin typeface="Arial"/>
                <a:cs typeface="Arial"/>
              </a:rPr>
              <a:t>1995-2005 гг. Для </a:t>
            </a:r>
            <a:r>
              <a:rPr sz="1400" dirty="0">
                <a:latin typeface="Arial"/>
                <a:cs typeface="Arial"/>
              </a:rPr>
              <a:t>химиков-аналитиков </a:t>
            </a:r>
            <a:r>
              <a:rPr sz="1400" spc="-5" dirty="0">
                <a:latin typeface="Arial"/>
                <a:cs typeface="Arial"/>
              </a:rPr>
              <a:t>(экоаналитиков), </a:t>
            </a:r>
            <a:r>
              <a:rPr sz="1400" dirty="0">
                <a:latin typeface="Arial"/>
                <a:cs typeface="Arial"/>
              </a:rPr>
              <a:t>экологов,  </a:t>
            </a:r>
            <a:r>
              <a:rPr sz="1400" spc="-5" dirty="0">
                <a:latin typeface="Arial"/>
                <a:cs typeface="Arial"/>
              </a:rPr>
              <a:t>токсикологов, гигиенистов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сотрудников природоохранных учреждений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лабораторий  экокриминалистики.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ts val="1645"/>
              </a:lnSpc>
              <a:spcBef>
                <a:spcPts val="525"/>
              </a:spcBef>
            </a:pPr>
            <a:r>
              <a:rPr sz="1400" b="1" dirty="0">
                <a:latin typeface="Arial"/>
                <a:cs typeface="Arial"/>
              </a:rPr>
              <a:t>Имеются </a:t>
            </a:r>
            <a:r>
              <a:rPr sz="1400" b="1" spc="-5" dirty="0">
                <a:latin typeface="Arial"/>
                <a:cs typeface="Arial"/>
              </a:rPr>
              <a:t>экземпляры </a:t>
            </a:r>
            <a:r>
              <a:rPr sz="1400" b="1" dirty="0">
                <a:latin typeface="Arial"/>
                <a:cs typeface="Arial"/>
              </a:rPr>
              <a:t>в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отделах: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ts val="1614"/>
              </a:lnSpc>
            </a:pPr>
            <a:r>
              <a:rPr sz="1400" dirty="0">
                <a:latin typeface="Arial"/>
                <a:cs typeface="Arial"/>
              </a:rPr>
              <a:t>ХР (1 </a:t>
            </a:r>
            <a:r>
              <a:rPr sz="1400" spc="-5" dirty="0">
                <a:latin typeface="Arial"/>
                <a:cs typeface="Arial"/>
              </a:rPr>
              <a:t>зд. КНИТУ-КАИ, ул. </a:t>
            </a:r>
            <a:r>
              <a:rPr sz="1400" spc="-10" dirty="0">
                <a:latin typeface="Arial"/>
                <a:cs typeface="Arial"/>
              </a:rPr>
              <a:t>К. </a:t>
            </a:r>
            <a:r>
              <a:rPr sz="1400" spc="-5" dirty="0">
                <a:latin typeface="Arial"/>
                <a:cs typeface="Arial"/>
              </a:rPr>
              <a:t>Маркса,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10)</a:t>
            </a:r>
            <a:endParaRPr sz="1400">
              <a:latin typeface="Arial"/>
              <a:cs typeface="Arial"/>
            </a:endParaRPr>
          </a:p>
          <a:p>
            <a:pPr marL="12700" marR="4596130">
              <a:lnSpc>
                <a:spcPts val="1480"/>
              </a:lnSpc>
              <a:spcBef>
                <a:spcPts val="185"/>
              </a:spcBef>
            </a:pPr>
            <a:r>
              <a:rPr sz="1400" dirty="0">
                <a:latin typeface="Arial"/>
                <a:cs typeface="Arial"/>
              </a:rPr>
              <a:t>ч/з4 (3 </a:t>
            </a:r>
            <a:r>
              <a:rPr sz="1400" spc="-5" dirty="0">
                <a:latin typeface="Arial"/>
                <a:cs typeface="Arial"/>
              </a:rPr>
              <a:t>зд. КНИТУ-КАИ, ул. Толстого, </a:t>
            </a:r>
            <a:r>
              <a:rPr sz="1400" dirty="0">
                <a:latin typeface="Arial"/>
                <a:cs typeface="Arial"/>
              </a:rPr>
              <a:t>15)  ч/з5 (8 </a:t>
            </a:r>
            <a:r>
              <a:rPr sz="1400" spc="-5" dirty="0">
                <a:latin typeface="Arial"/>
                <a:cs typeface="Arial"/>
              </a:rPr>
              <a:t>зд. КНИТУ-КАИ, ул. </a:t>
            </a:r>
            <a:r>
              <a:rPr sz="1400" dirty="0">
                <a:latin typeface="Arial"/>
                <a:cs typeface="Arial"/>
              </a:rPr>
              <a:t>Четаева,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18а)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3884" y="680720"/>
            <a:ext cx="1289685" cy="18053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7684" y="604520"/>
            <a:ext cx="1289685" cy="18053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2089" y="3922331"/>
            <a:ext cx="1270495" cy="1820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6734" y="3856990"/>
            <a:ext cx="1250315" cy="18002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0651" y="3850894"/>
            <a:ext cx="1261110" cy="1811020"/>
          </a:xfrm>
          <a:custGeom>
            <a:avLst/>
            <a:gdLst/>
            <a:ahLst/>
            <a:cxnLst/>
            <a:rect l="l" t="t" r="r" b="b"/>
            <a:pathLst>
              <a:path w="1261110" h="1811020">
                <a:moveTo>
                  <a:pt x="0" y="1810893"/>
                </a:moveTo>
                <a:lnTo>
                  <a:pt x="1260970" y="1810893"/>
                </a:lnTo>
                <a:lnTo>
                  <a:pt x="1260970" y="0"/>
                </a:lnTo>
                <a:lnTo>
                  <a:pt x="0" y="0"/>
                </a:lnTo>
                <a:lnTo>
                  <a:pt x="0" y="1810893"/>
                </a:lnTo>
                <a:close/>
              </a:path>
            </a:pathLst>
          </a:custGeom>
          <a:ln w="9525">
            <a:solidFill>
              <a:srgbClr val="4E6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10452100" y="0"/>
            <a:ext cx="241300" cy="619373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4598" y="452953"/>
            <a:ext cx="8006080" cy="131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95800"/>
              </a:lnSpc>
            </a:pPr>
            <a:r>
              <a:rPr sz="1400" b="1" spc="-5" dirty="0">
                <a:latin typeface="Arial"/>
                <a:cs typeface="Arial"/>
              </a:rPr>
              <a:t>Гордиенко, Валерий Александрович. </a:t>
            </a:r>
            <a:r>
              <a:rPr sz="1400" spc="-5" dirty="0">
                <a:latin typeface="Arial"/>
                <a:cs typeface="Arial"/>
              </a:rPr>
              <a:t>Экология. </a:t>
            </a:r>
            <a:r>
              <a:rPr sz="1400" dirty="0">
                <a:latin typeface="Arial"/>
                <a:cs typeface="Arial"/>
              </a:rPr>
              <a:t>Базовый </a:t>
            </a:r>
            <a:r>
              <a:rPr sz="1400" spc="-10" dirty="0">
                <a:latin typeface="Arial"/>
                <a:cs typeface="Arial"/>
              </a:rPr>
              <a:t>курс </a:t>
            </a:r>
            <a:r>
              <a:rPr sz="1400" spc="-5" dirty="0">
                <a:latin typeface="Arial"/>
                <a:cs typeface="Arial"/>
              </a:rPr>
              <a:t>для студентов  небиологических специальностей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учеб. пособие для студ. вузов </a:t>
            </a:r>
            <a:r>
              <a:rPr sz="1400" dirty="0">
                <a:latin typeface="Arial"/>
                <a:cs typeface="Arial"/>
              </a:rPr>
              <a:t>/ В. А. </a:t>
            </a:r>
            <a:r>
              <a:rPr sz="1400" spc="-5" dirty="0">
                <a:latin typeface="Arial"/>
                <a:cs typeface="Arial"/>
              </a:rPr>
              <a:t>Гордиенко, </a:t>
            </a:r>
            <a:r>
              <a:rPr sz="1400" dirty="0">
                <a:latin typeface="Arial"/>
                <a:cs typeface="Arial"/>
              </a:rPr>
              <a:t>К. </a:t>
            </a:r>
            <a:r>
              <a:rPr sz="1400" spc="-10" dirty="0">
                <a:latin typeface="Arial"/>
                <a:cs typeface="Arial"/>
              </a:rPr>
              <a:t>В.  </a:t>
            </a:r>
            <a:r>
              <a:rPr sz="1400" spc="-5" dirty="0">
                <a:latin typeface="Arial"/>
                <a:cs typeface="Arial"/>
              </a:rPr>
              <a:t>Показеев, </a:t>
            </a:r>
            <a:r>
              <a:rPr sz="1400" spc="-10" dirty="0">
                <a:latin typeface="Arial"/>
                <a:cs typeface="Arial"/>
              </a:rPr>
              <a:t>М. </a:t>
            </a:r>
            <a:r>
              <a:rPr sz="1400" dirty="0">
                <a:latin typeface="Arial"/>
                <a:cs typeface="Arial"/>
              </a:rPr>
              <a:t>В. </a:t>
            </a:r>
            <a:r>
              <a:rPr sz="1400" spc="-5" dirty="0">
                <a:latin typeface="Arial"/>
                <a:cs typeface="Arial"/>
              </a:rPr>
              <a:t>Старкова.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СПб. </a:t>
            </a:r>
            <a:r>
              <a:rPr sz="1400" dirty="0">
                <a:latin typeface="Arial"/>
                <a:cs typeface="Arial"/>
              </a:rPr>
              <a:t>: Лань, </a:t>
            </a:r>
            <a:r>
              <a:rPr sz="1400" spc="-5" dirty="0">
                <a:latin typeface="Arial"/>
                <a:cs typeface="Arial"/>
              </a:rPr>
              <a:t>2014. </a:t>
            </a:r>
            <a:r>
              <a:rPr sz="1400" dirty="0">
                <a:latin typeface="Arial"/>
                <a:cs typeface="Arial"/>
              </a:rPr>
              <a:t>- 640 </a:t>
            </a:r>
            <a:r>
              <a:rPr sz="1400" spc="-5" dirty="0">
                <a:latin typeface="Arial"/>
                <a:cs typeface="Arial"/>
              </a:rPr>
              <a:t>с.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(Учебники для вузов. Специальная  литература).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ISBN 978-5-8114-1523-6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1610.09</a:t>
            </a:r>
            <a:r>
              <a:rPr sz="1400" spc="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р.</a:t>
            </a:r>
            <a:endParaRPr sz="1400">
              <a:latin typeface="Arial"/>
              <a:cs typeface="Arial"/>
            </a:endParaRPr>
          </a:p>
          <a:p>
            <a:pPr marL="12700" marR="6985" algn="just">
              <a:lnSpc>
                <a:spcPts val="1610"/>
              </a:lnSpc>
              <a:spcBef>
                <a:spcPts val="650"/>
              </a:spcBef>
            </a:pPr>
            <a:r>
              <a:rPr sz="1400" b="1" spc="-5" dirty="0">
                <a:latin typeface="Arial"/>
                <a:cs typeface="Arial"/>
              </a:rPr>
              <a:t>Аннотация: </a:t>
            </a:r>
            <a:r>
              <a:rPr sz="1400" dirty="0">
                <a:latin typeface="Arial"/>
                <a:cs typeface="Arial"/>
              </a:rPr>
              <a:t>Учебное </a:t>
            </a:r>
            <a:r>
              <a:rPr sz="1400" spc="-5" dirty="0">
                <a:latin typeface="Arial"/>
                <a:cs typeface="Arial"/>
              </a:rPr>
              <a:t>пособие </a:t>
            </a:r>
            <a:r>
              <a:rPr sz="1400" dirty="0">
                <a:latin typeface="Arial"/>
                <a:cs typeface="Arial"/>
              </a:rPr>
              <a:t>— первое в </a:t>
            </a:r>
            <a:r>
              <a:rPr sz="1400" spc="-5" dirty="0">
                <a:latin typeface="Arial"/>
                <a:cs typeface="Arial"/>
              </a:rPr>
              <a:t>отечественной учебной литературе, рассчитанное  </a:t>
            </a:r>
            <a:r>
              <a:rPr sz="1400" dirty="0">
                <a:latin typeface="Arial"/>
                <a:cs typeface="Arial"/>
              </a:rPr>
              <a:t>на студентов </a:t>
            </a:r>
            <a:r>
              <a:rPr sz="1400" spc="-5" dirty="0">
                <a:latin typeface="Arial"/>
                <a:cs typeface="Arial"/>
              </a:rPr>
              <a:t>небиологических специальностей, </a:t>
            </a:r>
            <a:r>
              <a:rPr sz="1400" dirty="0">
                <a:latin typeface="Arial"/>
                <a:cs typeface="Arial"/>
              </a:rPr>
              <a:t>в котором </a:t>
            </a:r>
            <a:r>
              <a:rPr sz="1400" spc="-5" dirty="0">
                <a:latin typeface="Arial"/>
                <a:cs typeface="Arial"/>
              </a:rPr>
              <a:t>сделана попытка расширить</a:t>
            </a:r>
            <a:r>
              <a:rPr sz="1400" spc="2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«нишу»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44598" y="1747266"/>
            <a:ext cx="1993264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54455" algn="l"/>
              </a:tabLst>
            </a:pPr>
            <a:r>
              <a:rPr sz="1400" spc="-5" dirty="0">
                <a:latin typeface="Arial"/>
                <a:cs typeface="Arial"/>
              </a:rPr>
              <a:t>экологических	знаний,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75753" y="1747266"/>
            <a:ext cx="72136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включив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32167" y="1747266"/>
            <a:ext cx="63563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9875" algn="l"/>
              </a:tabLst>
            </a:pPr>
            <a:r>
              <a:rPr sz="1400" dirty="0">
                <a:latin typeface="Arial"/>
                <a:cs typeface="Arial"/>
              </a:rPr>
              <a:t>в	к</a:t>
            </a:r>
            <a:r>
              <a:rPr sz="1400" spc="-25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рс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5845" y="1747266"/>
            <a:ext cx="87693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материал,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18991" y="1747266"/>
            <a:ext cx="110871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существенно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63403" y="1747266"/>
            <a:ext cx="97853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вы</a:t>
            </a:r>
            <a:r>
              <a:rPr sz="1400" spc="-25" dirty="0">
                <a:latin typeface="Arial"/>
                <a:cs typeface="Arial"/>
              </a:rPr>
              <a:t>х</a:t>
            </a:r>
            <a:r>
              <a:rPr sz="1400" dirty="0">
                <a:latin typeface="Arial"/>
                <a:cs typeface="Arial"/>
              </a:rPr>
              <a:t>од</a:t>
            </a:r>
            <a:r>
              <a:rPr sz="1400" spc="-10" dirty="0">
                <a:latin typeface="Arial"/>
                <a:cs typeface="Arial"/>
              </a:rPr>
              <a:t>я</a:t>
            </a:r>
            <a:r>
              <a:rPr sz="1400" dirty="0">
                <a:latin typeface="Arial"/>
                <a:cs typeface="Arial"/>
              </a:rPr>
              <a:t>щ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й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78898" y="1747266"/>
            <a:ext cx="86741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6235" algn="l"/>
              </a:tabLst>
            </a:pPr>
            <a:r>
              <a:rPr sz="1400" dirty="0">
                <a:latin typeface="Arial"/>
                <a:cs typeface="Arial"/>
              </a:rPr>
              <a:t>за	ра</a:t>
            </a:r>
            <a:r>
              <a:rPr sz="1400" spc="-10" dirty="0">
                <a:latin typeface="Arial"/>
                <a:cs typeface="Arial"/>
              </a:rPr>
              <a:t>м</a:t>
            </a:r>
            <a:r>
              <a:rPr sz="1400" dirty="0">
                <a:latin typeface="Arial"/>
                <a:cs typeface="Arial"/>
              </a:rPr>
              <a:t>ки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44598" y="1960229"/>
            <a:ext cx="8006080" cy="3488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95800"/>
              </a:lnSpc>
            </a:pPr>
            <a:r>
              <a:rPr sz="1400" spc="-5" dirty="0">
                <a:latin typeface="Arial"/>
                <a:cs typeface="Arial"/>
              </a:rPr>
              <a:t>традиционного, излагаемого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5" dirty="0">
                <a:latin typeface="Arial"/>
                <a:cs typeface="Arial"/>
              </a:rPr>
              <a:t>классических курсах </a:t>
            </a:r>
            <a:r>
              <a:rPr sz="1400" dirty="0">
                <a:latin typeface="Arial"/>
                <a:cs typeface="Arial"/>
              </a:rPr>
              <a:t>экологии. </a:t>
            </a:r>
            <a:r>
              <a:rPr sz="1400" spc="-5" dirty="0">
                <a:latin typeface="Arial"/>
                <a:cs typeface="Arial"/>
              </a:rPr>
              <a:t>Основная </a:t>
            </a:r>
            <a:r>
              <a:rPr sz="1400" dirty="0">
                <a:latin typeface="Arial"/>
                <a:cs typeface="Arial"/>
              </a:rPr>
              <a:t>задача </a:t>
            </a:r>
            <a:r>
              <a:rPr sz="1400" spc="-5" dirty="0">
                <a:latin typeface="Arial"/>
                <a:cs typeface="Arial"/>
              </a:rPr>
              <a:t>пособия  заключается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5" dirty="0">
                <a:latin typeface="Arial"/>
                <a:cs typeface="Arial"/>
              </a:rPr>
              <a:t>том, </a:t>
            </a:r>
            <a:r>
              <a:rPr sz="1400" dirty="0">
                <a:latin typeface="Arial"/>
                <a:cs typeface="Arial"/>
              </a:rPr>
              <a:t>чтобы </a:t>
            </a:r>
            <a:r>
              <a:rPr sz="1400" spc="-5" dirty="0">
                <a:latin typeface="Arial"/>
                <a:cs typeface="Arial"/>
              </a:rPr>
              <a:t>дать читателю достаточный </a:t>
            </a:r>
            <a:r>
              <a:rPr sz="1400" dirty="0">
                <a:latin typeface="Arial"/>
                <a:cs typeface="Arial"/>
              </a:rPr>
              <a:t>объем </a:t>
            </a:r>
            <a:r>
              <a:rPr sz="1400" spc="-5" dirty="0">
                <a:latin typeface="Arial"/>
                <a:cs typeface="Arial"/>
              </a:rPr>
              <a:t>материала, позволяющий  </a:t>
            </a:r>
            <a:r>
              <a:rPr sz="1400" dirty="0">
                <a:latin typeface="Arial"/>
                <a:cs typeface="Arial"/>
              </a:rPr>
              <a:t>грамотно  </a:t>
            </a:r>
            <a:r>
              <a:rPr sz="1400" spc="-5" dirty="0">
                <a:latin typeface="Arial"/>
                <a:cs typeface="Arial"/>
              </a:rPr>
              <a:t>сориентироваться  </a:t>
            </a:r>
            <a:r>
              <a:rPr sz="1400" dirty="0">
                <a:latin typeface="Arial"/>
                <a:cs typeface="Arial"/>
              </a:rPr>
              <a:t>в  </a:t>
            </a:r>
            <a:r>
              <a:rPr sz="1400" spc="-5" dirty="0">
                <a:latin typeface="Arial"/>
                <a:cs typeface="Arial"/>
              </a:rPr>
              <a:t>проблемах,  </a:t>
            </a:r>
            <a:r>
              <a:rPr sz="1400" dirty="0">
                <a:latin typeface="Arial"/>
                <a:cs typeface="Arial"/>
              </a:rPr>
              <a:t>которые  в  настоящее  </a:t>
            </a:r>
            <a:r>
              <a:rPr sz="1400" spc="-10" dirty="0">
                <a:latin typeface="Arial"/>
                <a:cs typeface="Arial"/>
              </a:rPr>
              <a:t>время  </a:t>
            </a:r>
            <a:r>
              <a:rPr sz="1400" dirty="0">
                <a:latin typeface="Arial"/>
                <a:cs typeface="Arial"/>
              </a:rPr>
              <a:t>обычно   </a:t>
            </a:r>
            <a:r>
              <a:rPr sz="1400" spc="3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называют</a:t>
            </a: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ct val="95800"/>
              </a:lnSpc>
              <a:spcBef>
                <a:spcPts val="10"/>
              </a:spcBef>
            </a:pPr>
            <a:r>
              <a:rPr sz="1400" spc="-5" dirty="0">
                <a:latin typeface="Arial"/>
                <a:cs typeface="Arial"/>
              </a:rPr>
              <a:t>экологическими </a:t>
            </a:r>
            <a:r>
              <a:rPr sz="1400" dirty="0">
                <a:latin typeface="Arial"/>
                <a:cs typeface="Arial"/>
              </a:rPr>
              <a:t>и которые стали опасными </a:t>
            </a:r>
            <a:r>
              <a:rPr sz="1400" spc="-5" dirty="0">
                <a:latin typeface="Arial"/>
                <a:cs typeface="Arial"/>
              </a:rPr>
              <a:t>прежде всего </a:t>
            </a:r>
            <a:r>
              <a:rPr sz="1400" dirty="0">
                <a:latin typeface="Arial"/>
                <a:cs typeface="Arial"/>
              </a:rPr>
              <a:t>из-за </a:t>
            </a:r>
            <a:r>
              <a:rPr sz="1400" spc="-5" dirty="0">
                <a:latin typeface="Arial"/>
                <a:cs typeface="Arial"/>
              </a:rPr>
              <a:t>того, что </a:t>
            </a:r>
            <a:r>
              <a:rPr sz="1400" dirty="0">
                <a:latin typeface="Arial"/>
                <a:cs typeface="Arial"/>
              </a:rPr>
              <a:t>в оценке </a:t>
            </a:r>
            <a:r>
              <a:rPr sz="1400" spc="-5" dirty="0">
                <a:latin typeface="Arial"/>
                <a:cs typeface="Arial"/>
              </a:rPr>
              <a:t>своих  взаимоотношений </a:t>
            </a:r>
            <a:r>
              <a:rPr sz="1400" dirty="0">
                <a:latin typeface="Arial"/>
                <a:cs typeface="Arial"/>
              </a:rPr>
              <a:t>с </a:t>
            </a:r>
            <a:r>
              <a:rPr sz="1400" spc="-5" dirty="0">
                <a:latin typeface="Arial"/>
                <a:cs typeface="Arial"/>
              </a:rPr>
              <a:t>природой люди </a:t>
            </a:r>
            <a:r>
              <a:rPr sz="1400" dirty="0">
                <a:latin typeface="Arial"/>
                <a:cs typeface="Arial"/>
              </a:rPr>
              <a:t>скорее </a:t>
            </a:r>
            <a:r>
              <a:rPr sz="1400" spc="-5" dirty="0">
                <a:latin typeface="Arial"/>
                <a:cs typeface="Arial"/>
              </a:rPr>
              <a:t>склонны изменять природу, </a:t>
            </a:r>
            <a:r>
              <a:rPr sz="1400" dirty="0">
                <a:latin typeface="Arial"/>
                <a:cs typeface="Arial"/>
              </a:rPr>
              <a:t>чем свои  </a:t>
            </a:r>
            <a:r>
              <a:rPr sz="1400" spc="-5" dirty="0">
                <a:latin typeface="Arial"/>
                <a:cs typeface="Arial"/>
              </a:rPr>
              <a:t>представления </a:t>
            </a:r>
            <a:r>
              <a:rPr sz="1400" dirty="0">
                <a:latin typeface="Arial"/>
                <a:cs typeface="Arial"/>
              </a:rPr>
              <a:t>о </a:t>
            </a:r>
            <a:r>
              <a:rPr sz="1400" spc="-5" dirty="0">
                <a:latin typeface="Arial"/>
                <a:cs typeface="Arial"/>
              </a:rPr>
              <a:t>разумности </a:t>
            </a:r>
            <a:r>
              <a:rPr sz="1400" dirty="0">
                <a:latin typeface="Arial"/>
                <a:cs typeface="Arial"/>
              </a:rPr>
              <a:t>этих </a:t>
            </a:r>
            <a:r>
              <a:rPr sz="1400" spc="-5" dirty="0">
                <a:latin typeface="Arial"/>
                <a:cs typeface="Arial"/>
              </a:rPr>
              <a:t>взаимоотношений. Поэтому </a:t>
            </a:r>
            <a:r>
              <a:rPr sz="1400" dirty="0">
                <a:latin typeface="Arial"/>
                <a:cs typeface="Arial"/>
              </a:rPr>
              <a:t>в рамках данного </a:t>
            </a:r>
            <a:r>
              <a:rPr sz="1400" spc="-5" dirty="0">
                <a:latin typeface="Arial"/>
                <a:cs typeface="Arial"/>
              </a:rPr>
              <a:t>пособия  </a:t>
            </a:r>
            <a:r>
              <a:rPr sz="1400" dirty="0">
                <a:latin typeface="Arial"/>
                <a:cs typeface="Arial"/>
              </a:rPr>
              <a:t>экология </a:t>
            </a:r>
            <a:r>
              <a:rPr sz="1400" spc="-5" dirty="0">
                <a:latin typeface="Arial"/>
                <a:cs typeface="Arial"/>
              </a:rPr>
              <a:t>рассматривается </a:t>
            </a:r>
            <a:r>
              <a:rPr sz="1400" dirty="0">
                <a:latin typeface="Arial"/>
                <a:cs typeface="Arial"/>
              </a:rPr>
              <a:t>не как </a:t>
            </a:r>
            <a:r>
              <a:rPr sz="1400" spc="-5" dirty="0">
                <a:latin typeface="Arial"/>
                <a:cs typeface="Arial"/>
              </a:rPr>
              <a:t>отдельно взятая наука, </a:t>
            </a:r>
            <a:r>
              <a:rPr sz="1400" dirty="0">
                <a:latin typeface="Arial"/>
                <a:cs typeface="Arial"/>
              </a:rPr>
              <a:t>но гораздо шире — как </a:t>
            </a:r>
            <a:r>
              <a:rPr sz="1400" spc="-5" dirty="0">
                <a:latin typeface="Arial"/>
                <a:cs typeface="Arial"/>
              </a:rPr>
              <a:t>проблемно  ориентированная система междисциплинарных знаний </a:t>
            </a:r>
            <a:r>
              <a:rPr sz="1400" dirty="0">
                <a:latin typeface="Arial"/>
                <a:cs typeface="Arial"/>
              </a:rPr>
              <a:t>о </a:t>
            </a:r>
            <a:r>
              <a:rPr sz="1400" spc="-5" dirty="0">
                <a:latin typeface="Arial"/>
                <a:cs typeface="Arial"/>
              </a:rPr>
              <a:t>взаимоотношении человека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5" dirty="0">
                <a:latin typeface="Arial"/>
                <a:cs typeface="Arial"/>
              </a:rPr>
              <a:t>природы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5" dirty="0">
                <a:latin typeface="Arial"/>
                <a:cs typeface="Arial"/>
              </a:rPr>
              <a:t>целом. Истинные причины проблем, именуемых экологическими, </a:t>
            </a:r>
            <a:r>
              <a:rPr sz="1400" dirty="0">
                <a:latin typeface="Arial"/>
                <a:cs typeface="Arial"/>
              </a:rPr>
              <a:t>на самом </a:t>
            </a:r>
            <a:r>
              <a:rPr sz="1400" spc="-5" dirty="0">
                <a:latin typeface="Arial"/>
                <a:cs typeface="Arial"/>
              </a:rPr>
              <a:t>деле  </a:t>
            </a:r>
            <a:r>
              <a:rPr sz="1400" dirty="0">
                <a:latin typeface="Arial"/>
                <a:cs typeface="Arial"/>
              </a:rPr>
              <a:t>часто </a:t>
            </a:r>
            <a:r>
              <a:rPr sz="1400" spc="-5" dirty="0">
                <a:latin typeface="Arial"/>
                <a:cs typeface="Arial"/>
              </a:rPr>
              <a:t>выходят далеко </a:t>
            </a:r>
            <a:r>
              <a:rPr sz="1400" dirty="0">
                <a:latin typeface="Arial"/>
                <a:cs typeface="Arial"/>
              </a:rPr>
              <a:t>за рамки </a:t>
            </a:r>
            <a:r>
              <a:rPr sz="1400" spc="-5" dirty="0">
                <a:latin typeface="Arial"/>
                <a:cs typeface="Arial"/>
              </a:rPr>
              <a:t>традиционной экологии, </a:t>
            </a:r>
            <a:r>
              <a:rPr sz="1400" dirty="0">
                <a:latin typeface="Arial"/>
                <a:cs typeface="Arial"/>
              </a:rPr>
              <a:t>а </a:t>
            </a:r>
            <a:r>
              <a:rPr sz="1400" spc="-5" dirty="0">
                <a:latin typeface="Arial"/>
                <a:cs typeface="Arial"/>
              </a:rPr>
              <a:t>решение </a:t>
            </a:r>
            <a:r>
              <a:rPr sz="1400" dirty="0">
                <a:latin typeface="Arial"/>
                <a:cs typeface="Arial"/>
              </a:rPr>
              <a:t>этих проблем </a:t>
            </a:r>
            <a:r>
              <a:rPr sz="1400" spc="-5" dirty="0">
                <a:latin typeface="Arial"/>
                <a:cs typeface="Arial"/>
              </a:rPr>
              <a:t>требует  дополнительных, </a:t>
            </a:r>
            <a:r>
              <a:rPr sz="1400" dirty="0">
                <a:latin typeface="Arial"/>
                <a:cs typeface="Arial"/>
              </a:rPr>
              <a:t>и новых </a:t>
            </a:r>
            <a:r>
              <a:rPr sz="1400" spc="-5" dirty="0">
                <a:latin typeface="Arial"/>
                <a:cs typeface="Arial"/>
              </a:rPr>
              <a:t>знаний, </a:t>
            </a:r>
            <a:r>
              <a:rPr sz="1400" dirty="0">
                <a:latin typeface="Arial"/>
                <a:cs typeface="Arial"/>
              </a:rPr>
              <a:t>нового </a:t>
            </a:r>
            <a:r>
              <a:rPr sz="1400" spc="-5" dirty="0">
                <a:latin typeface="Arial"/>
                <a:cs typeface="Arial"/>
              </a:rPr>
              <a:t>типа мышления. </a:t>
            </a:r>
            <a:r>
              <a:rPr sz="1400" dirty="0">
                <a:latin typeface="Arial"/>
                <a:cs typeface="Arial"/>
              </a:rPr>
              <a:t>Набор </a:t>
            </a:r>
            <a:r>
              <a:rPr sz="1400" spc="-5" dirty="0">
                <a:latin typeface="Arial"/>
                <a:cs typeface="Arial"/>
              </a:rPr>
              <a:t>научных дисциплин,  рассматриваемых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5" dirty="0">
                <a:latin typeface="Arial"/>
                <a:cs typeface="Arial"/>
              </a:rPr>
              <a:t>пособии, отражает структурную </a:t>
            </a:r>
            <a:r>
              <a:rPr sz="1400" dirty="0">
                <a:latin typeface="Arial"/>
                <a:cs typeface="Arial"/>
              </a:rPr>
              <a:t>схему </a:t>
            </a:r>
            <a:r>
              <a:rPr sz="1400" spc="-5" dirty="0">
                <a:latin typeface="Arial"/>
                <a:cs typeface="Arial"/>
              </a:rPr>
              <a:t>Н. </a:t>
            </a:r>
            <a:r>
              <a:rPr sz="1400" dirty="0">
                <a:latin typeface="Arial"/>
                <a:cs typeface="Arial"/>
              </a:rPr>
              <a:t>Ф. </a:t>
            </a:r>
            <a:r>
              <a:rPr sz="1400" spc="-5" dirty="0">
                <a:latin typeface="Arial"/>
                <a:cs typeface="Arial"/>
              </a:rPr>
              <a:t>Реймерса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несколько  переосмысленную методологию системного подхода, описываемую </a:t>
            </a:r>
            <a:r>
              <a:rPr sz="1400" dirty="0">
                <a:latin typeface="Arial"/>
                <a:cs typeface="Arial"/>
              </a:rPr>
              <a:t>в работах А. А. </a:t>
            </a:r>
            <a:r>
              <a:rPr sz="1400" spc="-5" dirty="0">
                <a:latin typeface="Arial"/>
                <a:cs typeface="Arial"/>
              </a:rPr>
              <a:t>Богданова,  </a:t>
            </a:r>
            <a:r>
              <a:rPr sz="1400" dirty="0">
                <a:latin typeface="Arial"/>
                <a:cs typeface="Arial"/>
              </a:rPr>
              <a:t>В. И. </a:t>
            </a:r>
            <a:r>
              <a:rPr sz="1400" spc="-5" dirty="0">
                <a:latin typeface="Arial"/>
                <a:cs typeface="Arial"/>
              </a:rPr>
              <a:t>Вернадского, </a:t>
            </a:r>
            <a:r>
              <a:rPr sz="1400" spc="-10" dirty="0">
                <a:latin typeface="Arial"/>
                <a:cs typeface="Arial"/>
              </a:rPr>
              <a:t>Э. </a:t>
            </a:r>
            <a:r>
              <a:rPr sz="1400" spc="-5" dirty="0">
                <a:latin typeface="Arial"/>
                <a:cs typeface="Arial"/>
              </a:rPr>
              <a:t>Бауэра, </a:t>
            </a:r>
            <a:r>
              <a:rPr sz="1400" dirty="0">
                <a:latin typeface="Arial"/>
                <a:cs typeface="Arial"/>
              </a:rPr>
              <a:t>И. </a:t>
            </a:r>
            <a:r>
              <a:rPr sz="1400" spc="-5" dirty="0">
                <a:latin typeface="Arial"/>
                <a:cs typeface="Arial"/>
              </a:rPr>
              <a:t>Пригожина. Наличие помимо основного материала,  </a:t>
            </a:r>
            <a:r>
              <a:rPr sz="1400" dirty="0">
                <a:latin typeface="Arial"/>
                <a:cs typeface="Arial"/>
              </a:rPr>
              <a:t>изучающегося в </a:t>
            </a:r>
            <a:r>
              <a:rPr sz="1400" spc="-5" dirty="0">
                <a:latin typeface="Arial"/>
                <a:cs typeface="Arial"/>
              </a:rPr>
              <a:t>традиционных курсах </a:t>
            </a:r>
            <a:r>
              <a:rPr sz="1400" dirty="0">
                <a:latin typeface="Arial"/>
                <a:cs typeface="Arial"/>
              </a:rPr>
              <a:t>экологии, </a:t>
            </a:r>
            <a:r>
              <a:rPr sz="1400" spc="-5" dirty="0">
                <a:latin typeface="Arial"/>
                <a:cs typeface="Arial"/>
              </a:rPr>
              <a:t>достаточно </a:t>
            </a:r>
            <a:r>
              <a:rPr sz="1400" dirty="0">
                <a:latin typeface="Arial"/>
                <a:cs typeface="Arial"/>
              </a:rPr>
              <a:t>большого объема </a:t>
            </a:r>
            <a:r>
              <a:rPr sz="1400" spc="-5" dirty="0">
                <a:latin typeface="Arial"/>
                <a:cs typeface="Arial"/>
              </a:rPr>
              <a:t>информации из  </a:t>
            </a:r>
            <a:r>
              <a:rPr sz="1400" dirty="0">
                <a:latin typeface="Arial"/>
                <a:cs typeface="Arial"/>
              </a:rPr>
              <a:t>смежных </a:t>
            </a:r>
            <a:r>
              <a:rPr sz="1400" spc="-5" dirty="0">
                <a:latin typeface="Arial"/>
                <a:cs typeface="Arial"/>
              </a:rPr>
              <a:t>областей позволит читателю более объективно подойти </a:t>
            </a:r>
            <a:r>
              <a:rPr sz="1400" dirty="0">
                <a:latin typeface="Arial"/>
                <a:cs typeface="Arial"/>
              </a:rPr>
              <a:t>к анализу тех или иных  </a:t>
            </a:r>
            <a:r>
              <a:rPr sz="1400" spc="-5" dirty="0">
                <a:latin typeface="Arial"/>
                <a:cs typeface="Arial"/>
              </a:rPr>
              <a:t>положений  современной  </a:t>
            </a:r>
            <a:r>
              <a:rPr sz="1400" dirty="0">
                <a:latin typeface="Arial"/>
                <a:cs typeface="Arial"/>
              </a:rPr>
              <a:t>экологии.    </a:t>
            </a:r>
            <a:r>
              <a:rPr sz="1400" spc="1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Учебное  пособие  будет  </a:t>
            </a:r>
            <a:r>
              <a:rPr sz="1400" dirty="0">
                <a:latin typeface="Arial"/>
                <a:cs typeface="Arial"/>
              </a:rPr>
              <a:t>не  </a:t>
            </a:r>
            <a:r>
              <a:rPr sz="1400" spc="-5" dirty="0">
                <a:latin typeface="Arial"/>
                <a:cs typeface="Arial"/>
              </a:rPr>
              <a:t>только  полезно  </a:t>
            </a:r>
            <a:r>
              <a:rPr sz="1400" dirty="0">
                <a:latin typeface="Arial"/>
                <a:cs typeface="Arial"/>
              </a:rPr>
              <a:t>студентам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75877" y="5428360"/>
            <a:ext cx="367474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03630" algn="l"/>
                <a:tab pos="1790700" algn="l"/>
                <a:tab pos="2964815" algn="l"/>
              </a:tabLst>
            </a:pPr>
            <a:r>
              <a:rPr sz="1400" spc="-10" dirty="0">
                <a:latin typeface="Arial"/>
                <a:cs typeface="Arial"/>
              </a:rPr>
              <a:t>ш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рок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spc="-10" dirty="0">
                <a:latin typeface="Arial"/>
                <a:cs typeface="Arial"/>
              </a:rPr>
              <a:t>м</a:t>
            </a:r>
            <a:r>
              <a:rPr sz="1400" dirty="0">
                <a:latin typeface="Arial"/>
                <a:cs typeface="Arial"/>
              </a:rPr>
              <a:t>у	к</a:t>
            </a:r>
            <a:r>
              <a:rPr sz="1400" spc="5" dirty="0">
                <a:latin typeface="Arial"/>
                <a:cs typeface="Arial"/>
              </a:rPr>
              <a:t>р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spc="10" dirty="0">
                <a:latin typeface="Arial"/>
                <a:cs typeface="Arial"/>
              </a:rPr>
              <a:t>г</a:t>
            </a:r>
            <a:r>
              <a:rPr sz="1400" dirty="0">
                <a:latin typeface="Arial"/>
                <a:cs typeface="Arial"/>
              </a:rPr>
              <a:t>у	ч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теле</a:t>
            </a:r>
            <a:r>
              <a:rPr sz="1400" spc="15" dirty="0">
                <a:latin typeface="Arial"/>
                <a:cs typeface="Arial"/>
              </a:rPr>
              <a:t>й</a:t>
            </a:r>
            <a:r>
              <a:rPr sz="1400" dirty="0">
                <a:latin typeface="Arial"/>
                <a:cs typeface="Arial"/>
              </a:rPr>
              <a:t>,	</a:t>
            </a:r>
            <a:r>
              <a:rPr sz="1400" spc="-15" dirty="0">
                <a:latin typeface="Arial"/>
                <a:cs typeface="Arial"/>
              </a:rPr>
              <a:t>в</a:t>
            </a:r>
            <a:r>
              <a:rPr sz="1400" dirty="0">
                <a:latin typeface="Arial"/>
                <a:cs typeface="Arial"/>
              </a:rPr>
              <a:t>к</a:t>
            </a:r>
            <a:r>
              <a:rPr sz="1400" spc="-10" dirty="0">
                <a:latin typeface="Arial"/>
                <a:cs typeface="Arial"/>
              </a:rPr>
              <a:t>л</a:t>
            </a:r>
            <a:r>
              <a:rPr sz="1400" dirty="0">
                <a:latin typeface="Arial"/>
                <a:cs typeface="Arial"/>
              </a:rPr>
              <a:t>ючая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44598" y="5442585"/>
            <a:ext cx="4090670" cy="151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10"/>
              </a:lnSpc>
              <a:tabLst>
                <a:tab pos="1169035" algn="l"/>
                <a:tab pos="2751455" algn="l"/>
                <a:tab pos="3215005" algn="l"/>
              </a:tabLst>
            </a:pPr>
            <a:r>
              <a:rPr sz="1400" dirty="0">
                <a:latin typeface="Arial"/>
                <a:cs typeface="Arial"/>
              </a:rPr>
              <a:t>различных	с</a:t>
            </a:r>
            <a:r>
              <a:rPr sz="1400" spc="-10" dirty="0">
                <a:latin typeface="Arial"/>
                <a:cs typeface="Arial"/>
              </a:rPr>
              <a:t>п</a:t>
            </a:r>
            <a:r>
              <a:rPr sz="1400" dirty="0">
                <a:latin typeface="Arial"/>
                <a:cs typeface="Arial"/>
              </a:rPr>
              <a:t>е</a:t>
            </a:r>
            <a:r>
              <a:rPr sz="1400" spc="-15" dirty="0">
                <a:latin typeface="Arial"/>
                <a:cs typeface="Arial"/>
              </a:rPr>
              <a:t>ц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ал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зац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spc="-5" dirty="0">
                <a:latin typeface="Arial"/>
                <a:cs typeface="Arial"/>
              </a:rPr>
              <a:t>й</a:t>
            </a:r>
            <a:r>
              <a:rPr sz="1400" dirty="0">
                <a:latin typeface="Arial"/>
                <a:cs typeface="Arial"/>
              </a:rPr>
              <a:t>,	но	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нте</a:t>
            </a:r>
            <a:r>
              <a:rPr sz="1400" spc="-15" dirty="0">
                <a:latin typeface="Arial"/>
                <a:cs typeface="Arial"/>
              </a:rPr>
              <a:t>р</a:t>
            </a:r>
            <a:r>
              <a:rPr sz="1400" dirty="0">
                <a:latin typeface="Arial"/>
                <a:cs typeface="Arial"/>
              </a:rPr>
              <a:t>е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dirty="0">
                <a:latin typeface="Arial"/>
                <a:cs typeface="Arial"/>
              </a:rPr>
              <a:t>но  </a:t>
            </a:r>
            <a:r>
              <a:rPr sz="1400" spc="-5" dirty="0">
                <a:latin typeface="Arial"/>
                <a:cs typeface="Arial"/>
              </a:rPr>
              <a:t>профессиональных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экологов.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45"/>
              </a:lnSpc>
              <a:spcBef>
                <a:spcPts val="484"/>
              </a:spcBef>
            </a:pPr>
            <a:r>
              <a:rPr sz="1400" b="1" dirty="0">
                <a:latin typeface="Arial"/>
                <a:cs typeface="Arial"/>
              </a:rPr>
              <a:t>Имеются </a:t>
            </a:r>
            <a:r>
              <a:rPr sz="1400" b="1" spc="-5" dirty="0">
                <a:latin typeface="Arial"/>
                <a:cs typeface="Arial"/>
              </a:rPr>
              <a:t>экземпляры </a:t>
            </a:r>
            <a:r>
              <a:rPr sz="1400" b="1" dirty="0">
                <a:latin typeface="Arial"/>
                <a:cs typeface="Arial"/>
              </a:rPr>
              <a:t>в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отделах: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10"/>
              </a:lnSpc>
            </a:pPr>
            <a:r>
              <a:rPr sz="1400" dirty="0">
                <a:latin typeface="Arial"/>
                <a:cs typeface="Arial"/>
              </a:rPr>
              <a:t>ХР (1 </a:t>
            </a:r>
            <a:r>
              <a:rPr sz="1400" spc="-5" dirty="0">
                <a:latin typeface="Arial"/>
                <a:cs typeface="Arial"/>
              </a:rPr>
              <a:t>зд. КНИТУ-КАИ, ул. </a:t>
            </a:r>
            <a:r>
              <a:rPr sz="1400" spc="-10" dirty="0">
                <a:latin typeface="Arial"/>
                <a:cs typeface="Arial"/>
              </a:rPr>
              <a:t>К. </a:t>
            </a:r>
            <a:r>
              <a:rPr sz="1400" spc="-5" dirty="0">
                <a:latin typeface="Arial"/>
                <a:cs typeface="Arial"/>
              </a:rPr>
              <a:t>Маркса,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10)</a:t>
            </a:r>
            <a:endParaRPr sz="1400">
              <a:latin typeface="Arial"/>
              <a:cs typeface="Arial"/>
            </a:endParaRPr>
          </a:p>
          <a:p>
            <a:pPr marL="12700" marR="506095">
              <a:lnSpc>
                <a:spcPct val="96100"/>
              </a:lnSpc>
              <a:spcBef>
                <a:spcPts val="30"/>
              </a:spcBef>
            </a:pPr>
            <a:r>
              <a:rPr sz="1400" dirty="0">
                <a:latin typeface="Arial"/>
                <a:cs typeface="Arial"/>
              </a:rPr>
              <a:t>ч/з5 (8 </a:t>
            </a:r>
            <a:r>
              <a:rPr sz="1400" spc="-5" dirty="0">
                <a:latin typeface="Arial"/>
                <a:cs typeface="Arial"/>
              </a:rPr>
              <a:t>зд. КНИТУ-КАИ, ул. </a:t>
            </a:r>
            <a:r>
              <a:rPr sz="1400" dirty="0">
                <a:latin typeface="Arial"/>
                <a:cs typeface="Arial"/>
              </a:rPr>
              <a:t>Четаева, 18а)  ч/з4 (3 </a:t>
            </a:r>
            <a:r>
              <a:rPr sz="1400" spc="-5" dirty="0">
                <a:latin typeface="Arial"/>
                <a:cs typeface="Arial"/>
              </a:rPr>
              <a:t>зд. КНИТУ-КАИ, ул. Толстого, </a:t>
            </a:r>
            <a:r>
              <a:rPr sz="1400" dirty="0">
                <a:latin typeface="Arial"/>
                <a:cs typeface="Arial"/>
              </a:rPr>
              <a:t>15)  ч/з2 (5 </a:t>
            </a:r>
            <a:r>
              <a:rPr sz="1400" spc="-5" dirty="0">
                <a:latin typeface="Arial"/>
                <a:cs typeface="Arial"/>
              </a:rPr>
              <a:t>зд. КНИТУ-КАИ, ул. </a:t>
            </a:r>
            <a:r>
              <a:rPr sz="1400" dirty="0">
                <a:latin typeface="Arial"/>
                <a:cs typeface="Arial"/>
              </a:rPr>
              <a:t>К. </a:t>
            </a:r>
            <a:r>
              <a:rPr sz="1400" spc="-5" dirty="0">
                <a:latin typeface="Arial"/>
                <a:cs typeface="Arial"/>
              </a:rPr>
              <a:t>Маркса, 31/7)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0016" y="617156"/>
            <a:ext cx="1216558" cy="18204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4675" y="551815"/>
            <a:ext cx="1196339" cy="1800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8579" y="545719"/>
            <a:ext cx="1207135" cy="1811020"/>
          </a:xfrm>
          <a:custGeom>
            <a:avLst/>
            <a:gdLst/>
            <a:ahLst/>
            <a:cxnLst/>
            <a:rect l="l" t="t" r="r" b="b"/>
            <a:pathLst>
              <a:path w="1207135" h="1811020">
                <a:moveTo>
                  <a:pt x="0" y="1810893"/>
                </a:moveTo>
                <a:lnTo>
                  <a:pt x="1207033" y="1810893"/>
                </a:lnTo>
                <a:lnTo>
                  <a:pt x="1207033" y="0"/>
                </a:lnTo>
                <a:lnTo>
                  <a:pt x="0" y="0"/>
                </a:lnTo>
                <a:lnTo>
                  <a:pt x="0" y="181089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Прямоугольник 15"/>
          <p:cNvSpPr/>
          <p:nvPr/>
        </p:nvSpPr>
        <p:spPr>
          <a:xfrm>
            <a:off x="10452100" y="0"/>
            <a:ext cx="241300" cy="619373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4598" y="486450"/>
            <a:ext cx="8005445" cy="5317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890" algn="just">
              <a:lnSpc>
                <a:spcPct val="115100"/>
              </a:lnSpc>
            </a:pPr>
            <a:r>
              <a:rPr sz="1400" b="1" spc="-5" dirty="0">
                <a:latin typeface="Arial"/>
                <a:cs typeface="Arial"/>
              </a:rPr>
              <a:t>Ветошкин, Александр Григорьевич. </a:t>
            </a:r>
            <a:r>
              <a:rPr sz="1400" dirty="0">
                <a:latin typeface="Arial"/>
                <a:cs typeface="Arial"/>
              </a:rPr>
              <a:t>Основы </a:t>
            </a:r>
            <a:r>
              <a:rPr sz="1400" spc="-5" dirty="0">
                <a:latin typeface="Arial"/>
                <a:cs typeface="Arial"/>
              </a:rPr>
              <a:t>процессов инженерной экологии. Теория,  примеры, </a:t>
            </a:r>
            <a:r>
              <a:rPr sz="1400" dirty="0">
                <a:latin typeface="Arial"/>
                <a:cs typeface="Arial"/>
              </a:rPr>
              <a:t>задачи : </a:t>
            </a:r>
            <a:r>
              <a:rPr sz="1400" spc="-5" dirty="0">
                <a:latin typeface="Arial"/>
                <a:cs typeface="Arial"/>
              </a:rPr>
              <a:t>учеб. пособие для студ. вузов, обуч. по напр. "Техносферная  </a:t>
            </a:r>
            <a:r>
              <a:rPr sz="1400" spc="9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безопасность"</a:t>
            </a: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ct val="114999"/>
              </a:lnSpc>
            </a:pPr>
            <a:r>
              <a:rPr sz="1400" dirty="0">
                <a:latin typeface="Arial"/>
                <a:cs typeface="Arial"/>
              </a:rPr>
              <a:t>/ А. </a:t>
            </a:r>
            <a:r>
              <a:rPr sz="1400" spc="-10" dirty="0">
                <a:latin typeface="Arial"/>
                <a:cs typeface="Arial"/>
              </a:rPr>
              <a:t>Г. </a:t>
            </a:r>
            <a:r>
              <a:rPr sz="1400" spc="-5" dirty="0">
                <a:latin typeface="Arial"/>
                <a:cs typeface="Arial"/>
              </a:rPr>
              <a:t>Ветошкин. </a:t>
            </a:r>
            <a:r>
              <a:rPr sz="1400" dirty="0">
                <a:latin typeface="Arial"/>
                <a:cs typeface="Arial"/>
              </a:rPr>
              <a:t>- СПб. : Лань, </a:t>
            </a:r>
            <a:r>
              <a:rPr sz="1400" spc="-5" dirty="0">
                <a:latin typeface="Arial"/>
                <a:cs typeface="Arial"/>
              </a:rPr>
              <a:t>2014.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512 с. </a:t>
            </a:r>
            <a:r>
              <a:rPr sz="1400" dirty="0">
                <a:latin typeface="Arial"/>
                <a:cs typeface="Arial"/>
              </a:rPr>
              <a:t>+ 1 </a:t>
            </a:r>
            <a:r>
              <a:rPr sz="1400" spc="-5" dirty="0">
                <a:latin typeface="Arial"/>
                <a:cs typeface="Arial"/>
              </a:rPr>
              <a:t>эл. опт. диск </a:t>
            </a:r>
            <a:r>
              <a:rPr sz="1400" dirty="0">
                <a:latin typeface="Arial"/>
                <a:cs typeface="Arial"/>
              </a:rPr>
              <a:t>(CD-ROM). - (Учебники </a:t>
            </a:r>
            <a:r>
              <a:rPr sz="1400" spc="-5" dirty="0">
                <a:latin typeface="Arial"/>
                <a:cs typeface="Arial"/>
              </a:rPr>
              <a:t>для вузов.  Специальная литература).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ISBN 978-5-8114-1525-0 </a:t>
            </a:r>
            <a:r>
              <a:rPr sz="1400" dirty="0">
                <a:latin typeface="Arial"/>
                <a:cs typeface="Arial"/>
              </a:rPr>
              <a:t>: 1726.10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р.</a:t>
            </a:r>
            <a:endParaRPr sz="1400">
              <a:latin typeface="Arial"/>
              <a:cs typeface="Arial"/>
            </a:endParaRPr>
          </a:p>
          <a:p>
            <a:pPr marL="12700" marR="5715" algn="just">
              <a:lnSpc>
                <a:spcPct val="114999"/>
              </a:lnSpc>
              <a:spcBef>
                <a:spcPts val="600"/>
              </a:spcBef>
            </a:pPr>
            <a:r>
              <a:rPr sz="1400" b="1" spc="-5" dirty="0">
                <a:latin typeface="Arial"/>
                <a:cs typeface="Arial"/>
              </a:rPr>
              <a:t>Аннотация: </a:t>
            </a:r>
            <a:r>
              <a:rPr sz="1400" dirty="0">
                <a:latin typeface="Arial"/>
                <a:cs typeface="Arial"/>
              </a:rPr>
              <a:t>Предлагаемая книга </a:t>
            </a:r>
            <a:r>
              <a:rPr sz="1400" spc="-5" dirty="0">
                <a:latin typeface="Arial"/>
                <a:cs typeface="Arial"/>
              </a:rPr>
              <a:t>является учебно-практическим курсом по теоретическим  </a:t>
            </a:r>
            <a:r>
              <a:rPr sz="1400" dirty="0">
                <a:latin typeface="Arial"/>
                <a:cs typeface="Arial"/>
              </a:rPr>
              <a:t>основам </a:t>
            </a:r>
            <a:r>
              <a:rPr sz="1400" spc="-5" dirty="0">
                <a:latin typeface="Arial"/>
                <a:cs typeface="Arial"/>
              </a:rPr>
              <a:t>процессов инженерной экологии. Изложение теоретического материала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расчетных  методик сопровождается многочисленными типовыми примерами, контрольными вопросами </a:t>
            </a:r>
            <a:r>
              <a:rPr sz="1400" dirty="0">
                <a:latin typeface="Arial"/>
                <a:cs typeface="Arial"/>
              </a:rPr>
              <a:t>и  заданиями </a:t>
            </a:r>
            <a:r>
              <a:rPr sz="1400" spc="-5" dirty="0">
                <a:latin typeface="Arial"/>
                <a:cs typeface="Arial"/>
              </a:rPr>
              <a:t>для самоподготовки, </a:t>
            </a:r>
            <a:r>
              <a:rPr sz="1400" dirty="0">
                <a:latin typeface="Arial"/>
                <a:cs typeface="Arial"/>
              </a:rPr>
              <a:t>а </a:t>
            </a:r>
            <a:r>
              <a:rPr sz="1400" spc="-5" dirty="0">
                <a:latin typeface="Arial"/>
                <a:cs typeface="Arial"/>
              </a:rPr>
              <a:t>также </a:t>
            </a:r>
            <a:r>
              <a:rPr sz="1400" dirty="0">
                <a:latin typeface="Arial"/>
                <a:cs typeface="Arial"/>
              </a:rPr>
              <a:t>задачами </a:t>
            </a:r>
            <a:r>
              <a:rPr sz="1400" spc="-5" dirty="0">
                <a:latin typeface="Arial"/>
                <a:cs typeface="Arial"/>
              </a:rPr>
              <a:t>для самостоятельного решения, отдельно  представленными </a:t>
            </a: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CD. Пособие предназначено для бакалавров, обучающихся по  </a:t>
            </a:r>
            <a:r>
              <a:rPr sz="1400" spc="3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профилю</a:t>
            </a:r>
            <a:endParaRPr sz="1400">
              <a:latin typeface="Arial"/>
              <a:cs typeface="Arial"/>
            </a:endParaRPr>
          </a:p>
          <a:p>
            <a:pPr marL="12700" marR="6350" algn="just">
              <a:lnSpc>
                <a:spcPct val="114999"/>
              </a:lnSpc>
            </a:pPr>
            <a:r>
              <a:rPr sz="1400" dirty="0">
                <a:latin typeface="Arial"/>
                <a:cs typeface="Arial"/>
              </a:rPr>
              <a:t>«Инженерная </a:t>
            </a:r>
            <a:r>
              <a:rPr sz="1400" spc="-5" dirty="0">
                <a:latin typeface="Arial"/>
                <a:cs typeface="Arial"/>
              </a:rPr>
              <a:t>защита окружающей среды» направления подготовки «Техносферная  безопасность», </a:t>
            </a:r>
            <a:r>
              <a:rPr sz="1400" dirty="0">
                <a:latin typeface="Arial"/>
                <a:cs typeface="Arial"/>
              </a:rPr>
              <a:t>а также </a:t>
            </a:r>
            <a:r>
              <a:rPr sz="1400" spc="-5" dirty="0">
                <a:latin typeface="Arial"/>
                <a:cs typeface="Arial"/>
              </a:rPr>
              <a:t>по направлениям подготовки «Природообустройство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5" dirty="0">
                <a:latin typeface="Arial"/>
                <a:cs typeface="Arial"/>
              </a:rPr>
              <a:t>водопользование» </a:t>
            </a:r>
            <a:r>
              <a:rPr sz="1400" dirty="0">
                <a:latin typeface="Arial"/>
                <a:cs typeface="Arial"/>
              </a:rPr>
              <a:t>и «Энерго- и </a:t>
            </a:r>
            <a:r>
              <a:rPr sz="1400" spc="-5" dirty="0">
                <a:latin typeface="Arial"/>
                <a:cs typeface="Arial"/>
              </a:rPr>
              <a:t>ресурсосберегающие процессы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5" dirty="0">
                <a:latin typeface="Arial"/>
                <a:cs typeface="Arial"/>
              </a:rPr>
              <a:t>химической технологии,  нефтехимии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биотехнологии» </a:t>
            </a:r>
            <a:r>
              <a:rPr sz="1400" dirty="0">
                <a:latin typeface="Arial"/>
                <a:cs typeface="Arial"/>
              </a:rPr>
              <a:t>. </a:t>
            </a:r>
            <a:r>
              <a:rPr sz="1400" spc="-5" dirty="0">
                <a:latin typeface="Arial"/>
                <a:cs typeface="Arial"/>
              </a:rPr>
              <a:t>Пособие может быть использовано преподавателями вузов  при проведении учебных занятий, студентами при изучении </a:t>
            </a:r>
            <a:r>
              <a:rPr sz="1400" dirty="0">
                <a:latin typeface="Arial"/>
                <a:cs typeface="Arial"/>
              </a:rPr>
              <a:t>теоретического </a:t>
            </a:r>
            <a:r>
              <a:rPr sz="1400" spc="-5" dirty="0">
                <a:latin typeface="Arial"/>
                <a:cs typeface="Arial"/>
              </a:rPr>
              <a:t>курса инженерной  </a:t>
            </a:r>
            <a:r>
              <a:rPr sz="1400" dirty="0">
                <a:latin typeface="Arial"/>
                <a:cs typeface="Arial"/>
              </a:rPr>
              <a:t>экологии, </a:t>
            </a:r>
            <a:r>
              <a:rPr sz="1400" spc="-5" dirty="0">
                <a:latin typeface="Arial"/>
                <a:cs typeface="Arial"/>
              </a:rPr>
              <a:t>подготовке </a:t>
            </a:r>
            <a:r>
              <a:rPr sz="1400" dirty="0">
                <a:latin typeface="Arial"/>
                <a:cs typeface="Arial"/>
              </a:rPr>
              <a:t>к </a:t>
            </a:r>
            <a:r>
              <a:rPr sz="1400" spc="-5" dirty="0">
                <a:latin typeface="Arial"/>
                <a:cs typeface="Arial"/>
              </a:rPr>
              <a:t>практическим занятиям, выполнении курсовых, выпускных  квалификационных </a:t>
            </a:r>
            <a:r>
              <a:rPr sz="1400" dirty="0">
                <a:latin typeface="Arial"/>
                <a:cs typeface="Arial"/>
              </a:rPr>
              <a:t>работ, </a:t>
            </a:r>
            <a:r>
              <a:rPr sz="1400" spc="-5" dirty="0">
                <a:latin typeface="Arial"/>
                <a:cs typeface="Arial"/>
              </a:rPr>
              <a:t>дипломных </a:t>
            </a:r>
            <a:r>
              <a:rPr sz="1400" dirty="0">
                <a:latin typeface="Arial"/>
                <a:cs typeface="Arial"/>
              </a:rPr>
              <a:t>работ и </a:t>
            </a:r>
            <a:r>
              <a:rPr sz="1400" spc="-5" dirty="0">
                <a:latin typeface="Arial"/>
                <a:cs typeface="Arial"/>
              </a:rPr>
              <a:t>проектов, </a:t>
            </a:r>
            <a:r>
              <a:rPr sz="1400" dirty="0">
                <a:latin typeface="Arial"/>
                <a:cs typeface="Arial"/>
              </a:rPr>
              <a:t>а </a:t>
            </a:r>
            <a:r>
              <a:rPr sz="1400" spc="-5" dirty="0">
                <a:latin typeface="Arial"/>
                <a:cs typeface="Arial"/>
              </a:rPr>
              <a:t>также магистрантами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аспирантами  для углубленного изучения </a:t>
            </a:r>
            <a:r>
              <a:rPr sz="1400" dirty="0">
                <a:latin typeface="Arial"/>
                <a:cs typeface="Arial"/>
              </a:rPr>
              <a:t>теории </a:t>
            </a:r>
            <a:r>
              <a:rPr sz="1400" spc="-5" dirty="0">
                <a:latin typeface="Arial"/>
                <a:cs typeface="Arial"/>
              </a:rPr>
              <a:t>технологических </a:t>
            </a:r>
            <a:r>
              <a:rPr sz="1400" dirty="0">
                <a:latin typeface="Arial"/>
                <a:cs typeface="Arial"/>
              </a:rPr>
              <a:t>процессов </a:t>
            </a:r>
            <a:r>
              <a:rPr sz="1400" spc="-5" dirty="0">
                <a:latin typeface="Arial"/>
                <a:cs typeface="Arial"/>
              </a:rPr>
              <a:t>инженерной</a:t>
            </a:r>
            <a:r>
              <a:rPr sz="1400" spc="1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экологии.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850"/>
              </a:spcBef>
            </a:pPr>
            <a:r>
              <a:rPr sz="1400" b="1" dirty="0">
                <a:latin typeface="Arial"/>
                <a:cs typeface="Arial"/>
              </a:rPr>
              <a:t>Имеются </a:t>
            </a:r>
            <a:r>
              <a:rPr sz="1400" b="1" spc="-5" dirty="0">
                <a:latin typeface="Arial"/>
                <a:cs typeface="Arial"/>
              </a:rPr>
              <a:t>экземпляры </a:t>
            </a:r>
            <a:r>
              <a:rPr sz="1400" b="1" dirty="0">
                <a:latin typeface="Arial"/>
                <a:cs typeface="Arial"/>
              </a:rPr>
              <a:t>в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отделах: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250"/>
              </a:spcBef>
            </a:pPr>
            <a:r>
              <a:rPr sz="1400" dirty="0">
                <a:latin typeface="Arial"/>
                <a:cs typeface="Arial"/>
              </a:rPr>
              <a:t>ХР (1 </a:t>
            </a:r>
            <a:r>
              <a:rPr sz="1400" spc="-5" dirty="0">
                <a:latin typeface="Arial"/>
                <a:cs typeface="Arial"/>
              </a:rPr>
              <a:t>зд. КНИТУ-КАИ, ул. </a:t>
            </a:r>
            <a:r>
              <a:rPr sz="1400" spc="-10" dirty="0">
                <a:latin typeface="Arial"/>
                <a:cs typeface="Arial"/>
              </a:rPr>
              <a:t>К. </a:t>
            </a:r>
            <a:r>
              <a:rPr sz="1400" spc="-5" dirty="0">
                <a:latin typeface="Arial"/>
                <a:cs typeface="Arial"/>
              </a:rPr>
              <a:t>Маркса,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10)</a:t>
            </a:r>
            <a:endParaRPr sz="1400">
              <a:latin typeface="Arial"/>
              <a:cs typeface="Arial"/>
            </a:endParaRPr>
          </a:p>
          <a:p>
            <a:pPr marL="12700" marR="4594860">
              <a:lnSpc>
                <a:spcPts val="1939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ч/з4 (3 </a:t>
            </a:r>
            <a:r>
              <a:rPr sz="1400" spc="-5" dirty="0">
                <a:latin typeface="Arial"/>
                <a:cs typeface="Arial"/>
              </a:rPr>
              <a:t>зд. КНИТУ-КАИ, ул. Толстого, </a:t>
            </a:r>
            <a:r>
              <a:rPr sz="1400" dirty="0">
                <a:latin typeface="Arial"/>
                <a:cs typeface="Arial"/>
              </a:rPr>
              <a:t>15)  ч/з5 (8 </a:t>
            </a:r>
            <a:r>
              <a:rPr sz="1400" spc="-5" dirty="0">
                <a:latin typeface="Arial"/>
                <a:cs typeface="Arial"/>
              </a:rPr>
              <a:t>зд. КНИТУ-КАИ, ул. </a:t>
            </a:r>
            <a:r>
              <a:rPr sz="1400" dirty="0">
                <a:latin typeface="Arial"/>
                <a:cs typeface="Arial"/>
              </a:rPr>
              <a:t>Четаева,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18а)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2414" y="827341"/>
            <a:ext cx="1307338" cy="18204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7059" y="762000"/>
            <a:ext cx="1287144" cy="1800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0976" y="755904"/>
            <a:ext cx="1297940" cy="1811020"/>
          </a:xfrm>
          <a:custGeom>
            <a:avLst/>
            <a:gdLst/>
            <a:ahLst/>
            <a:cxnLst/>
            <a:rect l="l" t="t" r="r" b="b"/>
            <a:pathLst>
              <a:path w="1297939" h="1811020">
                <a:moveTo>
                  <a:pt x="0" y="1810892"/>
                </a:moveTo>
                <a:lnTo>
                  <a:pt x="1297813" y="1810892"/>
                </a:lnTo>
                <a:lnTo>
                  <a:pt x="1297813" y="0"/>
                </a:lnTo>
                <a:lnTo>
                  <a:pt x="0" y="0"/>
                </a:lnTo>
                <a:lnTo>
                  <a:pt x="0" y="181089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10452100" y="0"/>
            <a:ext cx="241300" cy="619373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4598" y="410250"/>
            <a:ext cx="8006715" cy="3768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5100"/>
              </a:lnSpc>
            </a:pPr>
            <a:r>
              <a:rPr sz="1400" b="1" dirty="0">
                <a:latin typeface="Arial"/>
                <a:cs typeface="Arial"/>
              </a:rPr>
              <a:t>Общая </a:t>
            </a:r>
            <a:r>
              <a:rPr sz="1400" b="1" spc="-5" dirty="0">
                <a:latin typeface="Arial"/>
                <a:cs typeface="Arial"/>
              </a:rPr>
              <a:t>химическая технология. Основные концепции проектирования  химико-технологических систем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учебник для студ. вузов </a:t>
            </a:r>
            <a:r>
              <a:rPr sz="1400" dirty="0">
                <a:latin typeface="Arial"/>
                <a:cs typeface="Arial"/>
              </a:rPr>
              <a:t>/ И. </a:t>
            </a:r>
            <a:r>
              <a:rPr sz="1400" spc="-10" dirty="0">
                <a:latin typeface="Arial"/>
                <a:cs typeface="Arial"/>
              </a:rPr>
              <a:t>М. </a:t>
            </a:r>
            <a:r>
              <a:rPr sz="1400" spc="-5" dirty="0">
                <a:latin typeface="Arial"/>
                <a:cs typeface="Arial"/>
              </a:rPr>
              <a:t>Кузнецова </a:t>
            </a:r>
            <a:r>
              <a:rPr sz="1400" dirty="0">
                <a:latin typeface="Arial"/>
                <a:cs typeface="Arial"/>
              </a:rPr>
              <a:t>[и </a:t>
            </a:r>
            <a:r>
              <a:rPr sz="1400" spc="-10" dirty="0">
                <a:latin typeface="Arial"/>
                <a:cs typeface="Arial"/>
              </a:rPr>
              <a:t>др.] </a:t>
            </a:r>
            <a:r>
              <a:rPr sz="1400" dirty="0">
                <a:latin typeface="Arial"/>
                <a:cs typeface="Arial"/>
              </a:rPr>
              <a:t>; </a:t>
            </a:r>
            <a:r>
              <a:rPr sz="1400" spc="-5" dirty="0">
                <a:latin typeface="Arial"/>
                <a:cs typeface="Arial"/>
              </a:rPr>
              <a:t>под </a:t>
            </a:r>
            <a:r>
              <a:rPr sz="1400" dirty="0">
                <a:latin typeface="Arial"/>
                <a:cs typeface="Arial"/>
              </a:rPr>
              <a:t>ред.  Х.</a:t>
            </a:r>
            <a:r>
              <a:rPr sz="1400" spc="114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Э.</a:t>
            </a:r>
            <a:r>
              <a:rPr sz="1400" spc="114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Харлампиди.</a:t>
            </a:r>
            <a:r>
              <a:rPr sz="1400" spc="1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-</a:t>
            </a:r>
            <a:r>
              <a:rPr sz="1400" spc="114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2-е</a:t>
            </a:r>
            <a:r>
              <a:rPr sz="1400" spc="1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изд.,</a:t>
            </a:r>
            <a:r>
              <a:rPr sz="1400" spc="114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перераб.</a:t>
            </a:r>
            <a:r>
              <a:rPr sz="1400" spc="1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-</a:t>
            </a:r>
            <a:r>
              <a:rPr sz="1400" spc="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СПб.</a:t>
            </a:r>
            <a:r>
              <a:rPr sz="1400" spc="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Лань,</a:t>
            </a:r>
            <a:r>
              <a:rPr sz="1400" spc="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2014.</a:t>
            </a:r>
            <a:r>
              <a:rPr sz="1400" spc="1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-</a:t>
            </a:r>
            <a:r>
              <a:rPr sz="1400" spc="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384</a:t>
            </a:r>
            <a:r>
              <a:rPr sz="1400" spc="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с.</a:t>
            </a:r>
            <a:r>
              <a:rPr sz="1400" spc="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-</a:t>
            </a:r>
            <a:r>
              <a:rPr sz="1400" spc="1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ISBN</a:t>
            </a:r>
            <a:r>
              <a:rPr sz="1400" spc="10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978-5-8114-1479-6</a:t>
            </a:r>
            <a:r>
              <a:rPr sz="1400" spc="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250"/>
              </a:spcBef>
            </a:pPr>
            <a:r>
              <a:rPr sz="1400" dirty="0">
                <a:latin typeface="Arial"/>
                <a:cs typeface="Arial"/>
              </a:rPr>
              <a:t>977.59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р.</a:t>
            </a: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ct val="114999"/>
              </a:lnSpc>
              <a:spcBef>
                <a:spcPts val="600"/>
              </a:spcBef>
            </a:pPr>
            <a:r>
              <a:rPr sz="1400" b="1" spc="-5" dirty="0">
                <a:latin typeface="Arial"/>
                <a:cs typeface="Arial"/>
              </a:rPr>
              <a:t>Аннотация: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5" dirty="0">
                <a:latin typeface="Arial"/>
                <a:cs typeface="Arial"/>
              </a:rPr>
              <a:t>учебнике </a:t>
            </a:r>
            <a:r>
              <a:rPr sz="1400" dirty="0">
                <a:latin typeface="Arial"/>
                <a:cs typeface="Arial"/>
              </a:rPr>
              <a:t>изложены </a:t>
            </a:r>
            <a:r>
              <a:rPr sz="1400" spc="-5" dirty="0">
                <a:latin typeface="Arial"/>
                <a:cs typeface="Arial"/>
              </a:rPr>
              <a:t>основы методологии </a:t>
            </a:r>
            <a:r>
              <a:rPr sz="1400" dirty="0">
                <a:latin typeface="Arial"/>
                <a:cs typeface="Arial"/>
              </a:rPr>
              <a:t>проектирования </a:t>
            </a:r>
            <a:r>
              <a:rPr sz="1400" spc="-5" dirty="0">
                <a:latin typeface="Arial"/>
                <a:cs typeface="Arial"/>
              </a:rPr>
              <a:t>важнейших  компонентов химико-технологических систем, начиная </a:t>
            </a:r>
            <a:r>
              <a:rPr sz="1400" spc="-10" dirty="0">
                <a:latin typeface="Arial"/>
                <a:cs typeface="Arial"/>
              </a:rPr>
              <a:t>от </a:t>
            </a:r>
            <a:r>
              <a:rPr sz="1400" spc="-5" dirty="0">
                <a:latin typeface="Arial"/>
                <a:cs typeface="Arial"/>
              </a:rPr>
              <a:t>выбора ресурсов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способа  производства химического продукта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заканчивая </a:t>
            </a:r>
            <a:r>
              <a:rPr sz="1400" dirty="0">
                <a:latin typeface="Arial"/>
                <a:cs typeface="Arial"/>
              </a:rPr>
              <a:t>разработкой общей </a:t>
            </a:r>
            <a:r>
              <a:rPr sz="1400" spc="-5" dirty="0">
                <a:latin typeface="Arial"/>
                <a:cs typeface="Arial"/>
              </a:rPr>
              <a:t>структуры производящей  системы.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5" dirty="0">
                <a:latin typeface="Arial"/>
                <a:cs typeface="Arial"/>
              </a:rPr>
              <a:t>данной </a:t>
            </a:r>
            <a:r>
              <a:rPr sz="1400" dirty="0">
                <a:latin typeface="Arial"/>
                <a:cs typeface="Arial"/>
              </a:rPr>
              <a:t>книге (четыре главы) </a:t>
            </a:r>
            <a:r>
              <a:rPr sz="1400" spc="-5" dirty="0">
                <a:latin typeface="Arial"/>
                <a:cs typeface="Arial"/>
              </a:rPr>
              <a:t>рассмотрены основные </a:t>
            </a:r>
            <a:r>
              <a:rPr sz="1400" dirty="0">
                <a:latin typeface="Arial"/>
                <a:cs typeface="Arial"/>
              </a:rPr>
              <a:t>ресурсы  </a:t>
            </a:r>
            <a:r>
              <a:rPr sz="1400" spc="-5" dirty="0">
                <a:latin typeface="Arial"/>
                <a:cs typeface="Arial"/>
              </a:rPr>
              <a:t>химико-технологической системы, проблемы экологизации, </a:t>
            </a:r>
            <a:r>
              <a:rPr sz="1400" dirty="0">
                <a:latin typeface="Arial"/>
                <a:cs typeface="Arial"/>
              </a:rPr>
              <a:t>материало- и </a:t>
            </a:r>
            <a:r>
              <a:rPr sz="1400" spc="-5" dirty="0">
                <a:latin typeface="Arial"/>
                <a:cs typeface="Arial"/>
              </a:rPr>
              <a:t>энергосбережения.  </a:t>
            </a:r>
            <a:r>
              <a:rPr sz="1400" dirty="0">
                <a:latin typeface="Arial"/>
                <a:cs typeface="Arial"/>
              </a:rPr>
              <a:t>Завершают </a:t>
            </a:r>
            <a:r>
              <a:rPr sz="1400" spc="-5" dirty="0">
                <a:latin typeface="Arial"/>
                <a:cs typeface="Arial"/>
              </a:rPr>
              <a:t>книгу </a:t>
            </a:r>
            <a:r>
              <a:rPr sz="1400" dirty="0">
                <a:latin typeface="Arial"/>
                <a:cs typeface="Arial"/>
              </a:rPr>
              <a:t>методы </a:t>
            </a:r>
            <a:r>
              <a:rPr sz="1400" spc="-5" dirty="0">
                <a:latin typeface="Arial"/>
                <a:cs typeface="Arial"/>
              </a:rPr>
              <a:t>синтеза </a:t>
            </a:r>
            <a:r>
              <a:rPr sz="1400" dirty="0">
                <a:latin typeface="Arial"/>
                <a:cs typeface="Arial"/>
              </a:rPr>
              <a:t>общей </a:t>
            </a:r>
            <a:r>
              <a:rPr sz="1400" spc="-5" dirty="0">
                <a:latin typeface="Arial"/>
                <a:cs typeface="Arial"/>
              </a:rPr>
              <a:t>структуры ХТС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системного анализа ключевых  </a:t>
            </a:r>
            <a:r>
              <a:rPr sz="1400" dirty="0">
                <a:latin typeface="Arial"/>
                <a:cs typeface="Arial"/>
              </a:rPr>
              <a:t>факторов </a:t>
            </a:r>
            <a:r>
              <a:rPr sz="1400" spc="-5" dirty="0">
                <a:latin typeface="Arial"/>
                <a:cs typeface="Arial"/>
              </a:rPr>
              <a:t>эффективности </a:t>
            </a:r>
            <a:r>
              <a:rPr sz="1400" dirty="0">
                <a:latin typeface="Arial"/>
                <a:cs typeface="Arial"/>
              </a:rPr>
              <a:t>ее </a:t>
            </a:r>
            <a:r>
              <a:rPr sz="1400" spc="-5" dirty="0">
                <a:latin typeface="Arial"/>
                <a:cs typeface="Arial"/>
              </a:rPr>
              <a:t>функционирования. Учебник предназначен для студентов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5" dirty="0">
                <a:latin typeface="Arial"/>
                <a:cs typeface="Arial"/>
              </a:rPr>
              <a:t>аспирантов химико-технологических направлений подготовки специальностей вузов, </a:t>
            </a:r>
            <a:r>
              <a:rPr sz="1400" dirty="0">
                <a:latin typeface="Arial"/>
                <a:cs typeface="Arial"/>
              </a:rPr>
              <a:t>а </a:t>
            </a:r>
            <a:r>
              <a:rPr sz="1400" spc="-5" dirty="0">
                <a:latin typeface="Arial"/>
                <a:cs typeface="Arial"/>
              </a:rPr>
              <a:t>также  для </a:t>
            </a:r>
            <a:r>
              <a:rPr sz="1400" dirty="0">
                <a:latin typeface="Arial"/>
                <a:cs typeface="Arial"/>
              </a:rPr>
              <a:t>слушателей </a:t>
            </a:r>
            <a:r>
              <a:rPr sz="1400" spc="-5" dirty="0">
                <a:latin typeface="Arial"/>
                <a:cs typeface="Arial"/>
              </a:rPr>
              <a:t>факультетов </a:t>
            </a:r>
            <a:r>
              <a:rPr sz="1400" dirty="0">
                <a:latin typeface="Arial"/>
                <a:cs typeface="Arial"/>
              </a:rPr>
              <a:t>повышения </a:t>
            </a:r>
            <a:r>
              <a:rPr sz="1400" spc="-5" dirty="0">
                <a:latin typeface="Arial"/>
                <a:cs typeface="Arial"/>
              </a:rPr>
              <a:t>квалификации, для </a:t>
            </a:r>
            <a:r>
              <a:rPr sz="1400" dirty="0">
                <a:latin typeface="Arial"/>
                <a:cs typeface="Arial"/>
              </a:rPr>
              <a:t>инженерно-технических  </a:t>
            </a:r>
            <a:r>
              <a:rPr sz="1400" spc="-5" dirty="0">
                <a:latin typeface="Arial"/>
                <a:cs typeface="Arial"/>
              </a:rPr>
              <a:t>работников, занимающихся проектированием, модернизацией, исследованием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5" dirty="0">
                <a:latin typeface="Arial"/>
                <a:cs typeface="Arial"/>
              </a:rPr>
              <a:t>эксплуатацией системотехнических комплексов химического профиля. Книга может быть 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также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77297" y="4200017"/>
            <a:ext cx="426910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23645" algn="l"/>
                <a:tab pos="2113280" algn="l"/>
                <a:tab pos="2458085" algn="l"/>
                <a:tab pos="3282950" algn="l"/>
              </a:tabLst>
            </a:pPr>
            <a:r>
              <a:rPr sz="1400" spc="-5" dirty="0">
                <a:latin typeface="Arial"/>
                <a:cs typeface="Arial"/>
              </a:rPr>
              <a:t>химической	техники	</a:t>
            </a:r>
            <a:r>
              <a:rPr sz="1400" dirty="0">
                <a:latin typeface="Arial"/>
                <a:cs typeface="Arial"/>
              </a:rPr>
              <a:t>и	</a:t>
            </a:r>
            <a:r>
              <a:rPr sz="1400" spc="-5" dirty="0">
                <a:latin typeface="Arial"/>
                <a:cs typeface="Arial"/>
              </a:rPr>
              <a:t>систем	управления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44598" y="4168013"/>
            <a:ext cx="3513454" cy="156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999"/>
              </a:lnSpc>
              <a:tabLst>
                <a:tab pos="935355" algn="l"/>
                <a:tab pos="2431415" algn="l"/>
              </a:tabLst>
            </a:pPr>
            <a:r>
              <a:rPr sz="1400" spc="-10" dirty="0">
                <a:latin typeface="Arial"/>
                <a:cs typeface="Arial"/>
              </a:rPr>
              <a:t>п</a:t>
            </a:r>
            <a:r>
              <a:rPr sz="1400" dirty="0">
                <a:latin typeface="Arial"/>
                <a:cs typeface="Arial"/>
              </a:rPr>
              <a:t>олезна	р</a:t>
            </a:r>
            <a:r>
              <a:rPr sz="1400" spc="-1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зра</a:t>
            </a:r>
            <a:r>
              <a:rPr sz="1400" spc="-15" dirty="0">
                <a:latin typeface="Arial"/>
                <a:cs typeface="Arial"/>
              </a:rPr>
              <a:t>б</a:t>
            </a:r>
            <a:r>
              <a:rPr sz="1400" dirty="0">
                <a:latin typeface="Arial"/>
                <a:cs typeface="Arial"/>
              </a:rPr>
              <a:t>отч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кам	</a:t>
            </a:r>
            <a:r>
              <a:rPr sz="1400" spc="-15" dirty="0">
                <a:latin typeface="Arial"/>
                <a:cs typeface="Arial"/>
              </a:rPr>
              <a:t>р</a:t>
            </a:r>
            <a:r>
              <a:rPr sz="1400" dirty="0">
                <a:latin typeface="Arial"/>
                <a:cs typeface="Arial"/>
              </a:rPr>
              <a:t>еак</a:t>
            </a:r>
            <a:r>
              <a:rPr sz="1400" spc="-5" dirty="0">
                <a:latin typeface="Arial"/>
                <a:cs typeface="Arial"/>
              </a:rPr>
              <a:t>ц</a:t>
            </a:r>
            <a:r>
              <a:rPr sz="1400" spc="-2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онной  </a:t>
            </a:r>
            <a:r>
              <a:rPr sz="1400" spc="-5" dirty="0">
                <a:latin typeface="Arial"/>
                <a:cs typeface="Arial"/>
              </a:rPr>
              <a:t>технологическими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процессами.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400" b="1" dirty="0">
                <a:latin typeface="Arial"/>
                <a:cs typeface="Arial"/>
              </a:rPr>
              <a:t>Имеются </a:t>
            </a:r>
            <a:r>
              <a:rPr sz="1400" b="1" spc="-5" dirty="0">
                <a:latin typeface="Arial"/>
                <a:cs typeface="Arial"/>
              </a:rPr>
              <a:t>экземпляры </a:t>
            </a:r>
            <a:r>
              <a:rPr sz="1400" b="1" dirty="0">
                <a:latin typeface="Arial"/>
                <a:cs typeface="Arial"/>
              </a:rPr>
              <a:t>в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отделах: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400" dirty="0">
                <a:latin typeface="Arial"/>
                <a:cs typeface="Arial"/>
              </a:rPr>
              <a:t>ХР (1 </a:t>
            </a:r>
            <a:r>
              <a:rPr sz="1400" spc="-5" dirty="0">
                <a:latin typeface="Arial"/>
                <a:cs typeface="Arial"/>
              </a:rPr>
              <a:t>зд. КНИТУ-КАИ, ул. </a:t>
            </a:r>
            <a:r>
              <a:rPr sz="1400" spc="-10" dirty="0">
                <a:latin typeface="Arial"/>
                <a:cs typeface="Arial"/>
              </a:rPr>
              <a:t>К. </a:t>
            </a:r>
            <a:r>
              <a:rPr sz="1400" spc="-5" dirty="0">
                <a:latin typeface="Arial"/>
                <a:cs typeface="Arial"/>
              </a:rPr>
              <a:t>Маркса,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10)</a:t>
            </a:r>
            <a:endParaRPr sz="1400">
              <a:latin typeface="Arial"/>
              <a:cs typeface="Arial"/>
            </a:endParaRPr>
          </a:p>
          <a:p>
            <a:pPr marL="12700" marR="104139">
              <a:lnSpc>
                <a:spcPts val="1939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ч/з4 (3 </a:t>
            </a:r>
            <a:r>
              <a:rPr sz="1400" spc="-5" dirty="0">
                <a:latin typeface="Arial"/>
                <a:cs typeface="Arial"/>
              </a:rPr>
              <a:t>зд. КНИТУ-КАИ, ул. Толстого, </a:t>
            </a:r>
            <a:r>
              <a:rPr sz="1400" dirty="0">
                <a:latin typeface="Arial"/>
                <a:cs typeface="Arial"/>
              </a:rPr>
              <a:t>15)  ч/з5 (8 </a:t>
            </a:r>
            <a:r>
              <a:rPr sz="1400" spc="-5" dirty="0">
                <a:latin typeface="Arial"/>
                <a:cs typeface="Arial"/>
              </a:rPr>
              <a:t>зд. КНИТУ-КАИ, ул. </a:t>
            </a:r>
            <a:r>
              <a:rPr sz="1400" dirty="0">
                <a:latin typeface="Arial"/>
                <a:cs typeface="Arial"/>
              </a:rPr>
              <a:t>Четаева,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18а)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3028" y="800036"/>
            <a:ext cx="1287652" cy="18204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7700" y="734695"/>
            <a:ext cx="1267460" cy="1800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591" y="728599"/>
            <a:ext cx="1278255" cy="1811020"/>
          </a:xfrm>
          <a:custGeom>
            <a:avLst/>
            <a:gdLst/>
            <a:ahLst/>
            <a:cxnLst/>
            <a:rect l="l" t="t" r="r" b="b"/>
            <a:pathLst>
              <a:path w="1278255" h="1811020">
                <a:moveTo>
                  <a:pt x="0" y="1810893"/>
                </a:moveTo>
                <a:lnTo>
                  <a:pt x="1278127" y="1810893"/>
                </a:lnTo>
                <a:lnTo>
                  <a:pt x="1278127" y="0"/>
                </a:lnTo>
                <a:lnTo>
                  <a:pt x="0" y="0"/>
                </a:lnTo>
                <a:lnTo>
                  <a:pt x="0" y="181089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10452100" y="0"/>
            <a:ext cx="241300" cy="619373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4598" y="458216"/>
            <a:ext cx="8006715" cy="1717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610"/>
              </a:lnSpc>
            </a:pPr>
            <a:r>
              <a:rPr sz="1400" b="1" dirty="0">
                <a:latin typeface="Arial"/>
                <a:cs typeface="Arial"/>
              </a:rPr>
              <a:t>Ларионов, </a:t>
            </a:r>
            <a:r>
              <a:rPr sz="1400" b="1" spc="-5" dirty="0">
                <a:latin typeface="Arial"/>
                <a:cs typeface="Arial"/>
              </a:rPr>
              <a:t>Николай </a:t>
            </a:r>
            <a:r>
              <a:rPr sz="1400" b="1" dirty="0">
                <a:latin typeface="Arial"/>
                <a:cs typeface="Arial"/>
              </a:rPr>
              <a:t>Михайлович. </a:t>
            </a:r>
            <a:r>
              <a:rPr sz="1400" dirty="0">
                <a:latin typeface="Arial"/>
                <a:cs typeface="Arial"/>
              </a:rPr>
              <a:t>Промышленная </a:t>
            </a:r>
            <a:r>
              <a:rPr sz="1400" spc="-5" dirty="0">
                <a:latin typeface="Arial"/>
                <a:cs typeface="Arial"/>
              </a:rPr>
              <a:t>экология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учебник для </a:t>
            </a:r>
            <a:r>
              <a:rPr sz="1400" dirty="0">
                <a:latin typeface="Arial"/>
                <a:cs typeface="Arial"/>
              </a:rPr>
              <a:t>бакалавров / </a:t>
            </a:r>
            <a:r>
              <a:rPr sz="1400" spc="-10" dirty="0">
                <a:latin typeface="Arial"/>
                <a:cs typeface="Arial"/>
              </a:rPr>
              <a:t>Н. М.  </a:t>
            </a:r>
            <a:r>
              <a:rPr sz="1400" dirty="0">
                <a:latin typeface="Arial"/>
                <a:cs typeface="Arial"/>
              </a:rPr>
              <a:t>Ларионов, </a:t>
            </a:r>
            <a:r>
              <a:rPr sz="1400" spc="-10" dirty="0">
                <a:latin typeface="Arial"/>
                <a:cs typeface="Arial"/>
              </a:rPr>
              <a:t>А. </a:t>
            </a:r>
            <a:r>
              <a:rPr sz="1400" spc="-5" dirty="0">
                <a:latin typeface="Arial"/>
                <a:cs typeface="Arial"/>
              </a:rPr>
              <a:t>С. </a:t>
            </a:r>
            <a:r>
              <a:rPr sz="1400" dirty="0">
                <a:latin typeface="Arial"/>
                <a:cs typeface="Arial"/>
              </a:rPr>
              <a:t>Рябышенков ; </a:t>
            </a:r>
            <a:r>
              <a:rPr sz="1400" spc="-10" dirty="0">
                <a:latin typeface="Arial"/>
                <a:cs typeface="Arial"/>
              </a:rPr>
              <a:t>МИЭТ.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М.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Юрайт, 2014. </a:t>
            </a:r>
            <a:r>
              <a:rPr sz="1400" dirty="0">
                <a:latin typeface="Arial"/>
                <a:cs typeface="Arial"/>
              </a:rPr>
              <a:t>- 495 с. - </a:t>
            </a:r>
            <a:r>
              <a:rPr sz="1400" spc="-5" dirty="0">
                <a:latin typeface="Arial"/>
                <a:cs typeface="Arial"/>
              </a:rPr>
              <a:t>(Бакалавр. </a:t>
            </a:r>
            <a:r>
              <a:rPr sz="1400" dirty="0">
                <a:latin typeface="Arial"/>
                <a:cs typeface="Arial"/>
              </a:rPr>
              <a:t>Базовый </a:t>
            </a:r>
            <a:r>
              <a:rPr sz="1400" spc="-5" dirty="0">
                <a:latin typeface="Arial"/>
                <a:cs typeface="Arial"/>
              </a:rPr>
              <a:t>курс). </a:t>
            </a:r>
            <a:r>
              <a:rPr sz="1400" dirty="0">
                <a:latin typeface="Arial"/>
                <a:cs typeface="Arial"/>
              </a:rPr>
              <a:t>-  ISBN </a:t>
            </a:r>
            <a:r>
              <a:rPr sz="1400" spc="-5" dirty="0">
                <a:latin typeface="Arial"/>
                <a:cs typeface="Arial"/>
              </a:rPr>
              <a:t>978-5-9916-3633-9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522.50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р.</a:t>
            </a:r>
            <a:endParaRPr sz="1400">
              <a:latin typeface="Arial"/>
              <a:cs typeface="Arial"/>
            </a:endParaRPr>
          </a:p>
          <a:p>
            <a:pPr marL="12700" marR="5080" indent="86360" algn="just">
              <a:lnSpc>
                <a:spcPct val="95900"/>
              </a:lnSpc>
              <a:spcBef>
                <a:spcPts val="555"/>
              </a:spcBef>
            </a:pPr>
            <a:r>
              <a:rPr sz="1400" b="1" spc="-5" dirty="0">
                <a:latin typeface="Arial"/>
                <a:cs typeface="Arial"/>
              </a:rPr>
              <a:t>Аннотация: </a:t>
            </a:r>
            <a:r>
              <a:rPr sz="1400" dirty="0">
                <a:latin typeface="Arial"/>
                <a:cs typeface="Arial"/>
              </a:rPr>
              <a:t>В учебнике </a:t>
            </a:r>
            <a:r>
              <a:rPr sz="1400" spc="-5" dirty="0">
                <a:latin typeface="Arial"/>
                <a:cs typeface="Arial"/>
              </a:rPr>
              <a:t>рассмотрены вопросы обеспечения </a:t>
            </a:r>
            <a:r>
              <a:rPr sz="1400" dirty="0">
                <a:latin typeface="Arial"/>
                <a:cs typeface="Arial"/>
              </a:rPr>
              <a:t>экологической </a:t>
            </a:r>
            <a:r>
              <a:rPr sz="1400" spc="-5" dirty="0">
                <a:latin typeface="Arial"/>
                <a:cs typeface="Arial"/>
              </a:rPr>
              <a:t>безопасности,  приведены источники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масштабы загрязнения окружающей среды. </a:t>
            </a:r>
            <a:r>
              <a:rPr sz="1400" dirty="0">
                <a:latin typeface="Arial"/>
                <a:cs typeface="Arial"/>
              </a:rPr>
              <a:t>Описаны </a:t>
            </a:r>
            <a:r>
              <a:rPr sz="1400" spc="-5" dirty="0">
                <a:latin typeface="Arial"/>
                <a:cs typeface="Arial"/>
              </a:rPr>
              <a:t>процессы  </a:t>
            </a:r>
            <a:r>
              <a:rPr sz="1400" dirty="0">
                <a:latin typeface="Arial"/>
                <a:cs typeface="Arial"/>
              </a:rPr>
              <a:t>образования токсичных веществ </a:t>
            </a:r>
            <a:r>
              <a:rPr sz="1400" spc="-5" dirty="0">
                <a:latin typeface="Arial"/>
                <a:cs typeface="Arial"/>
              </a:rPr>
              <a:t>различными источниками, </a:t>
            </a:r>
            <a:r>
              <a:rPr sz="1400" dirty="0">
                <a:latin typeface="Arial"/>
                <a:cs typeface="Arial"/>
              </a:rPr>
              <a:t>даны </a:t>
            </a:r>
            <a:r>
              <a:rPr sz="1400" spc="-5" dirty="0">
                <a:latin typeface="Arial"/>
                <a:cs typeface="Arial"/>
              </a:rPr>
              <a:t>зависимости образования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5" dirty="0">
                <a:latin typeface="Arial"/>
                <a:cs typeface="Arial"/>
              </a:rPr>
              <a:t>распространения </a:t>
            </a:r>
            <a:r>
              <a:rPr sz="1400" dirty="0">
                <a:latin typeface="Arial"/>
                <a:cs typeface="Arial"/>
              </a:rPr>
              <a:t>вредных </a:t>
            </a:r>
            <a:r>
              <a:rPr sz="1400" spc="-5" dirty="0">
                <a:latin typeface="Arial"/>
                <a:cs typeface="Arial"/>
              </a:rPr>
              <a:t>примесей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5" dirty="0">
                <a:latin typeface="Arial"/>
                <a:cs typeface="Arial"/>
              </a:rPr>
              <a:t>пространстве. Представлены методики оценки </a:t>
            </a:r>
            <a:r>
              <a:rPr sz="1400" dirty="0">
                <a:latin typeface="Arial"/>
                <a:cs typeface="Arial"/>
              </a:rPr>
              <a:t>и  контроля </a:t>
            </a:r>
            <a:r>
              <a:rPr sz="1400" spc="-5" dirty="0">
                <a:latin typeface="Arial"/>
                <a:cs typeface="Arial"/>
              </a:rPr>
              <a:t>вредных веществ различного агрегатного состояния, </a:t>
            </a:r>
            <a:r>
              <a:rPr sz="1400" dirty="0">
                <a:latin typeface="Arial"/>
                <a:cs typeface="Arial"/>
              </a:rPr>
              <a:t>а также основные   </a:t>
            </a:r>
            <a:r>
              <a:rPr sz="1400" spc="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инженерные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44598" y="2155698"/>
            <a:ext cx="643953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66190" algn="l"/>
                <a:tab pos="1626870" algn="l"/>
                <a:tab pos="2399030" algn="l"/>
                <a:tab pos="3625850" algn="l"/>
                <a:tab pos="4359910" algn="l"/>
                <a:tab pos="5407025" algn="l"/>
                <a:tab pos="5754370" algn="l"/>
              </a:tabLst>
            </a:pPr>
            <a:r>
              <a:rPr sz="1400" spc="-10" dirty="0">
                <a:latin typeface="Arial"/>
                <a:cs typeface="Arial"/>
              </a:rPr>
              <a:t>м</a:t>
            </a:r>
            <a:r>
              <a:rPr sz="1400" dirty="0">
                <a:latin typeface="Arial"/>
                <a:cs typeface="Arial"/>
              </a:rPr>
              <a:t>еро</a:t>
            </a:r>
            <a:r>
              <a:rPr sz="1400" spc="-10" dirty="0">
                <a:latin typeface="Arial"/>
                <a:cs typeface="Arial"/>
              </a:rPr>
              <a:t>п</a:t>
            </a:r>
            <a:r>
              <a:rPr sz="1400" dirty="0">
                <a:latin typeface="Arial"/>
                <a:cs typeface="Arial"/>
              </a:rPr>
              <a:t>р</a:t>
            </a:r>
            <a:r>
              <a:rPr sz="1400" spc="-10" dirty="0">
                <a:latin typeface="Arial"/>
                <a:cs typeface="Arial"/>
              </a:rPr>
              <a:t>ия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я	</a:t>
            </a:r>
            <a:r>
              <a:rPr sz="1400" spc="-10" dirty="0">
                <a:latin typeface="Arial"/>
                <a:cs typeface="Arial"/>
              </a:rPr>
              <a:t>п</a:t>
            </a:r>
            <a:r>
              <a:rPr sz="1400" dirty="0">
                <a:latin typeface="Arial"/>
                <a:cs typeface="Arial"/>
              </a:rPr>
              <a:t>о	защ</a:t>
            </a:r>
            <a:r>
              <a:rPr sz="1400" spc="-2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те	окр</a:t>
            </a:r>
            <a:r>
              <a:rPr sz="1400" spc="-25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ж</a:t>
            </a:r>
            <a:r>
              <a:rPr sz="1400" spc="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ющей	сред</a:t>
            </a:r>
            <a:r>
              <a:rPr sz="1400" spc="-20" dirty="0">
                <a:latin typeface="Arial"/>
                <a:cs typeface="Arial"/>
              </a:rPr>
              <a:t>ы</a:t>
            </a:r>
            <a:r>
              <a:rPr sz="1400" dirty="0">
                <a:latin typeface="Arial"/>
                <a:cs typeface="Arial"/>
              </a:rPr>
              <a:t>,	</a:t>
            </a:r>
            <a:r>
              <a:rPr sz="1400" spc="-10" dirty="0">
                <a:latin typeface="Arial"/>
                <a:cs typeface="Arial"/>
              </a:rPr>
              <a:t>н</a:t>
            </a:r>
            <a:r>
              <a:rPr sz="1400" dirty="0">
                <a:latin typeface="Arial"/>
                <a:cs typeface="Arial"/>
              </a:rPr>
              <a:t>екоторые	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з	к</a:t>
            </a:r>
            <a:r>
              <a:rPr sz="1400" spc="-20" dirty="0">
                <a:latin typeface="Arial"/>
                <a:cs typeface="Arial"/>
              </a:rPr>
              <a:t>о</a:t>
            </a:r>
            <a:r>
              <a:rPr sz="1400" spc="-10" dirty="0">
                <a:latin typeface="Arial"/>
                <a:cs typeface="Arial"/>
              </a:rPr>
              <a:t>т</a:t>
            </a:r>
            <a:r>
              <a:rPr sz="1400" dirty="0">
                <a:latin typeface="Arial"/>
                <a:cs typeface="Arial"/>
              </a:rPr>
              <a:t>орых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22914" y="2155698"/>
            <a:ext cx="142303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иллюстрируются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44598" y="2360295"/>
            <a:ext cx="8002905" cy="430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ts val="1620"/>
              </a:lnSpc>
              <a:spcBef>
                <a:spcPts val="105"/>
              </a:spcBef>
              <a:tabLst>
                <a:tab pos="1619250" algn="l"/>
                <a:tab pos="2358390" algn="l"/>
                <a:tab pos="3268345" algn="l"/>
                <a:tab pos="4258310" algn="l"/>
                <a:tab pos="5115560" algn="l"/>
                <a:tab pos="6924040" algn="l"/>
              </a:tabLst>
            </a:pPr>
            <a:r>
              <a:rPr sz="1400" dirty="0">
                <a:latin typeface="Arial"/>
                <a:cs typeface="Arial"/>
              </a:rPr>
              <a:t>конкретными</a:t>
            </a:r>
            <a:r>
              <a:rPr sz="1400" spc="3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примерами.	Содержание  учебника  соответствует</a:t>
            </a:r>
            <a:r>
              <a:rPr sz="1400" spc="3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требованиям</a:t>
            </a:r>
            <a:r>
              <a:rPr sz="1400" spc="3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Федерального </a:t>
            </a:r>
            <a:r>
              <a:rPr sz="1400" dirty="0">
                <a:latin typeface="Arial"/>
                <a:cs typeface="Arial"/>
              </a:rPr>
              <a:t> го</a:t>
            </a:r>
            <a:r>
              <a:rPr sz="1400" spc="5" dirty="0">
                <a:latin typeface="Arial"/>
                <a:cs typeface="Arial"/>
              </a:rPr>
              <a:t>с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дарс</a:t>
            </a:r>
            <a:r>
              <a:rPr sz="1400" spc="5" dirty="0">
                <a:latin typeface="Arial"/>
                <a:cs typeface="Arial"/>
              </a:rPr>
              <a:t>т</a:t>
            </a:r>
            <a:r>
              <a:rPr sz="1400" dirty="0">
                <a:latin typeface="Arial"/>
                <a:cs typeface="Arial"/>
              </a:rPr>
              <a:t>в</a:t>
            </a:r>
            <a:r>
              <a:rPr sz="1400" spc="-15" dirty="0">
                <a:latin typeface="Arial"/>
                <a:cs typeface="Arial"/>
              </a:rPr>
              <a:t>е</a:t>
            </a:r>
            <a:r>
              <a:rPr sz="1400" spc="-10" dirty="0">
                <a:latin typeface="Arial"/>
                <a:cs typeface="Arial"/>
              </a:rPr>
              <a:t>н</a:t>
            </a:r>
            <a:r>
              <a:rPr sz="1400" dirty="0">
                <a:latin typeface="Arial"/>
                <a:cs typeface="Arial"/>
              </a:rPr>
              <a:t>ного	обр</a:t>
            </a:r>
            <a:r>
              <a:rPr sz="1400" spc="-1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зов</a:t>
            </a:r>
            <a:r>
              <a:rPr sz="1400" spc="-20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тел</a:t>
            </a:r>
            <a:r>
              <a:rPr sz="1400" spc="-15" dirty="0">
                <a:latin typeface="Arial"/>
                <a:cs typeface="Arial"/>
              </a:rPr>
              <a:t>ь</a:t>
            </a:r>
            <a:r>
              <a:rPr sz="1400" dirty="0">
                <a:latin typeface="Arial"/>
                <a:cs typeface="Arial"/>
              </a:rPr>
              <a:t>но</a:t>
            </a:r>
            <a:r>
              <a:rPr sz="1400" spc="-10" dirty="0">
                <a:latin typeface="Arial"/>
                <a:cs typeface="Arial"/>
              </a:rPr>
              <a:t>г</a:t>
            </a:r>
            <a:r>
              <a:rPr sz="1400" dirty="0">
                <a:latin typeface="Arial"/>
                <a:cs typeface="Arial"/>
              </a:rPr>
              <a:t>о	ст</a:t>
            </a:r>
            <a:r>
              <a:rPr sz="1400" spc="-1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нда</a:t>
            </a:r>
            <a:r>
              <a:rPr sz="1400" spc="-20" dirty="0">
                <a:latin typeface="Arial"/>
                <a:cs typeface="Arial"/>
              </a:rPr>
              <a:t>р</a:t>
            </a:r>
            <a:r>
              <a:rPr sz="1400" dirty="0">
                <a:latin typeface="Arial"/>
                <a:cs typeface="Arial"/>
              </a:rPr>
              <a:t>та	вы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dirty="0">
                <a:latin typeface="Arial"/>
                <a:cs typeface="Arial"/>
              </a:rPr>
              <a:t>шего	</a:t>
            </a:r>
            <a:r>
              <a:rPr sz="1400" spc="-10" dirty="0">
                <a:latin typeface="Arial"/>
                <a:cs typeface="Arial"/>
              </a:rPr>
              <a:t>п</a:t>
            </a:r>
            <a:r>
              <a:rPr sz="1400" dirty="0">
                <a:latin typeface="Arial"/>
                <a:cs typeface="Arial"/>
              </a:rPr>
              <a:t>ро</a:t>
            </a:r>
            <a:r>
              <a:rPr sz="1400" spc="-5" dirty="0">
                <a:latin typeface="Arial"/>
                <a:cs typeface="Arial"/>
              </a:rPr>
              <a:t>ф</a:t>
            </a:r>
            <a:r>
              <a:rPr sz="1400" spc="-15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сс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spc="-10" dirty="0">
                <a:latin typeface="Arial"/>
                <a:cs typeface="Arial"/>
              </a:rPr>
              <a:t>н</a:t>
            </a:r>
            <a:r>
              <a:rPr sz="1400" dirty="0">
                <a:latin typeface="Arial"/>
                <a:cs typeface="Arial"/>
              </a:rPr>
              <a:t>ального	обра</a:t>
            </a:r>
            <a:r>
              <a:rPr sz="1400" spc="-10" dirty="0">
                <a:latin typeface="Arial"/>
                <a:cs typeface="Arial"/>
              </a:rPr>
              <a:t>з</a:t>
            </a:r>
            <a:r>
              <a:rPr sz="1400" dirty="0">
                <a:latin typeface="Arial"/>
                <a:cs typeface="Arial"/>
              </a:rPr>
              <a:t>о</a:t>
            </a:r>
            <a:r>
              <a:rPr sz="1400" spc="-15" dirty="0">
                <a:latin typeface="Arial"/>
                <a:cs typeface="Arial"/>
              </a:rPr>
              <a:t>в</a:t>
            </a:r>
            <a:r>
              <a:rPr sz="1400" dirty="0">
                <a:latin typeface="Arial"/>
                <a:cs typeface="Arial"/>
              </a:rPr>
              <a:t>ан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44598" y="2770251"/>
            <a:ext cx="310388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35355" algn="l"/>
                <a:tab pos="2009775" algn="l"/>
              </a:tabLst>
            </a:pPr>
            <a:r>
              <a:rPr sz="1400" dirty="0">
                <a:latin typeface="Arial"/>
                <a:cs typeface="Arial"/>
              </a:rPr>
              <a:t>третьего	</a:t>
            </a:r>
            <a:r>
              <a:rPr sz="1400" spc="-5" dirty="0">
                <a:latin typeface="Arial"/>
                <a:cs typeface="Arial"/>
              </a:rPr>
              <a:t>поколения	направления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44598" y="2974467"/>
            <a:ext cx="307340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48105" algn="l"/>
                <a:tab pos="1822450" algn="l"/>
                <a:tab pos="2960370" algn="l"/>
              </a:tabLst>
            </a:pPr>
            <a:r>
              <a:rPr sz="1400" spc="-10" dirty="0">
                <a:latin typeface="Arial"/>
                <a:cs typeface="Arial"/>
              </a:rPr>
              <a:t>п</a:t>
            </a:r>
            <a:r>
              <a:rPr sz="1400" dirty="0">
                <a:latin typeface="Arial"/>
                <a:cs typeface="Arial"/>
              </a:rPr>
              <a:t>редна</a:t>
            </a:r>
            <a:r>
              <a:rPr sz="1400" spc="-10" dirty="0">
                <a:latin typeface="Arial"/>
                <a:cs typeface="Arial"/>
              </a:rPr>
              <a:t>з</a:t>
            </a:r>
            <a:r>
              <a:rPr sz="1400" dirty="0">
                <a:latin typeface="Arial"/>
                <a:cs typeface="Arial"/>
              </a:rPr>
              <a:t>нач</a:t>
            </a:r>
            <a:r>
              <a:rPr sz="1400" spc="-15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н	д</a:t>
            </a:r>
            <a:r>
              <a:rPr sz="1400" spc="-20" dirty="0">
                <a:latin typeface="Arial"/>
                <a:cs typeface="Arial"/>
              </a:rPr>
              <a:t>л</a:t>
            </a:r>
            <a:r>
              <a:rPr sz="1400" dirty="0">
                <a:latin typeface="Arial"/>
                <a:cs typeface="Arial"/>
              </a:rPr>
              <a:t>я	бак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ла</a:t>
            </a:r>
            <a:r>
              <a:rPr sz="1400" spc="-5" dirty="0">
                <a:latin typeface="Arial"/>
                <a:cs typeface="Arial"/>
              </a:rPr>
              <a:t>в</a:t>
            </a:r>
            <a:r>
              <a:rPr sz="1400" dirty="0">
                <a:latin typeface="Arial"/>
                <a:cs typeface="Arial"/>
              </a:rPr>
              <a:t>ров	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63949" y="2784475"/>
            <a:ext cx="4784090" cy="41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4769">
              <a:lnSpc>
                <a:spcPts val="1610"/>
              </a:lnSpc>
              <a:tabLst>
                <a:tab pos="877569" algn="l"/>
                <a:tab pos="1031240" algn="l"/>
                <a:tab pos="1397000" algn="l"/>
                <a:tab pos="2402205" algn="l"/>
                <a:tab pos="2689225" algn="l"/>
                <a:tab pos="3453765" algn="l"/>
                <a:tab pos="4088129" algn="l"/>
              </a:tabLst>
            </a:pPr>
            <a:r>
              <a:rPr sz="1400" dirty="0">
                <a:latin typeface="Arial"/>
                <a:cs typeface="Arial"/>
              </a:rPr>
              <a:t>280700	«</a:t>
            </a:r>
            <a:r>
              <a:rPr sz="1400" spc="-10" dirty="0">
                <a:latin typeface="Arial"/>
                <a:cs typeface="Arial"/>
              </a:rPr>
              <a:t>Т</a:t>
            </a:r>
            <a:r>
              <a:rPr sz="1400" dirty="0">
                <a:latin typeface="Arial"/>
                <a:cs typeface="Arial"/>
              </a:rPr>
              <a:t>е</a:t>
            </a:r>
            <a:r>
              <a:rPr sz="1400" spc="-10" dirty="0">
                <a:latin typeface="Arial"/>
                <a:cs typeface="Arial"/>
              </a:rPr>
              <a:t>х</a:t>
            </a:r>
            <a:r>
              <a:rPr sz="1400" dirty="0">
                <a:latin typeface="Arial"/>
                <a:cs typeface="Arial"/>
              </a:rPr>
              <a:t>носф</a:t>
            </a:r>
            <a:r>
              <a:rPr sz="1400" spc="-20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рная	бе</a:t>
            </a:r>
            <a:r>
              <a:rPr sz="1400" spc="-10" dirty="0">
                <a:latin typeface="Arial"/>
                <a:cs typeface="Arial"/>
              </a:rPr>
              <a:t>з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spc="-10" dirty="0">
                <a:latin typeface="Arial"/>
                <a:cs typeface="Arial"/>
              </a:rPr>
              <a:t>п</a:t>
            </a:r>
            <a:r>
              <a:rPr sz="1400" dirty="0">
                <a:latin typeface="Arial"/>
                <a:cs typeface="Arial"/>
              </a:rPr>
              <a:t>асн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с</a:t>
            </a:r>
            <a:r>
              <a:rPr sz="1400" spc="-10" dirty="0">
                <a:latin typeface="Arial"/>
                <a:cs typeface="Arial"/>
              </a:rPr>
              <a:t>т</a:t>
            </a:r>
            <a:r>
              <a:rPr sz="1400" dirty="0">
                <a:latin typeface="Arial"/>
                <a:cs typeface="Arial"/>
              </a:rPr>
              <a:t>ь».	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spc="-15" dirty="0">
                <a:latin typeface="Arial"/>
                <a:cs typeface="Arial"/>
              </a:rPr>
              <a:t>ч</a:t>
            </a:r>
            <a:r>
              <a:rPr sz="1400" dirty="0">
                <a:latin typeface="Arial"/>
                <a:cs typeface="Arial"/>
              </a:rPr>
              <a:t>ебник  </a:t>
            </a:r>
            <a:r>
              <a:rPr sz="1400" spc="-10" dirty="0">
                <a:latin typeface="Arial"/>
                <a:cs typeface="Arial"/>
              </a:rPr>
              <a:t>м</a:t>
            </a:r>
            <a:r>
              <a:rPr sz="1400" dirty="0">
                <a:latin typeface="Arial"/>
                <a:cs typeface="Arial"/>
              </a:rPr>
              <a:t>аги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dirty="0">
                <a:latin typeface="Arial"/>
                <a:cs typeface="Arial"/>
              </a:rPr>
              <a:t>тров		</a:t>
            </a:r>
            <a:r>
              <a:rPr sz="1400" spc="-10" dirty="0">
                <a:latin typeface="Arial"/>
                <a:cs typeface="Arial"/>
              </a:rPr>
              <a:t>п</a:t>
            </a:r>
            <a:r>
              <a:rPr sz="1400" dirty="0">
                <a:latin typeface="Arial"/>
                <a:cs typeface="Arial"/>
              </a:rPr>
              <a:t>о	на</a:t>
            </a:r>
            <a:r>
              <a:rPr sz="1400" spc="-10" dirty="0">
                <a:latin typeface="Arial"/>
                <a:cs typeface="Arial"/>
              </a:rPr>
              <a:t>п</a:t>
            </a:r>
            <a:r>
              <a:rPr sz="1400" dirty="0">
                <a:latin typeface="Arial"/>
                <a:cs typeface="Arial"/>
              </a:rPr>
              <a:t>рав</a:t>
            </a:r>
            <a:r>
              <a:rPr sz="1400" spc="-10" dirty="0">
                <a:latin typeface="Arial"/>
                <a:cs typeface="Arial"/>
              </a:rPr>
              <a:t>л</a:t>
            </a:r>
            <a:r>
              <a:rPr sz="1400" dirty="0">
                <a:latin typeface="Arial"/>
                <a:cs typeface="Arial"/>
              </a:rPr>
              <a:t>ен</a:t>
            </a:r>
            <a:r>
              <a:rPr sz="1400" spc="-2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ю	2</a:t>
            </a:r>
            <a:r>
              <a:rPr sz="1400" spc="-15" dirty="0">
                <a:latin typeface="Arial"/>
                <a:cs typeface="Arial"/>
              </a:rPr>
              <a:t>8</a:t>
            </a:r>
            <a:r>
              <a:rPr sz="1400" dirty="0">
                <a:latin typeface="Arial"/>
                <a:cs typeface="Arial"/>
              </a:rPr>
              <a:t>0700	«</a:t>
            </a:r>
            <a:r>
              <a:rPr sz="1400" spc="-10" dirty="0">
                <a:latin typeface="Arial"/>
                <a:cs typeface="Arial"/>
              </a:rPr>
              <a:t>Т</a:t>
            </a:r>
            <a:r>
              <a:rPr sz="1400" dirty="0">
                <a:latin typeface="Arial"/>
                <a:cs typeface="Arial"/>
              </a:rPr>
              <a:t>е</a:t>
            </a:r>
            <a:r>
              <a:rPr sz="1400" spc="-20" dirty="0">
                <a:latin typeface="Arial"/>
                <a:cs typeface="Arial"/>
              </a:rPr>
              <a:t>х</a:t>
            </a:r>
            <a:r>
              <a:rPr sz="1400" dirty="0">
                <a:latin typeface="Arial"/>
                <a:cs typeface="Arial"/>
              </a:rPr>
              <a:t>носф</a:t>
            </a:r>
            <a:r>
              <a:rPr sz="1400" spc="-20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рн</a:t>
            </a:r>
            <a:r>
              <a:rPr sz="1400" spc="-1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44598" y="3192907"/>
            <a:ext cx="8006080" cy="281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255">
              <a:lnSpc>
                <a:spcPts val="1610"/>
              </a:lnSpc>
            </a:pPr>
            <a:r>
              <a:rPr sz="1400" spc="-5" dirty="0">
                <a:latin typeface="Arial"/>
                <a:cs typeface="Arial"/>
              </a:rPr>
              <a:t>безопасность», </a:t>
            </a:r>
            <a:r>
              <a:rPr sz="1400" dirty="0">
                <a:latin typeface="Arial"/>
                <a:cs typeface="Arial"/>
              </a:rPr>
              <a:t>а также </a:t>
            </a:r>
            <a:r>
              <a:rPr sz="1400" spc="-5" dirty="0">
                <a:latin typeface="Arial"/>
                <a:cs typeface="Arial"/>
              </a:rPr>
              <a:t>может быть полезен руководителям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сотрудникам </a:t>
            </a:r>
            <a:r>
              <a:rPr sz="1400" dirty="0">
                <a:latin typeface="Arial"/>
                <a:cs typeface="Arial"/>
              </a:rPr>
              <a:t>экологических  </a:t>
            </a:r>
            <a:r>
              <a:rPr sz="1400" spc="-5" dirty="0">
                <a:latin typeface="Arial"/>
                <a:cs typeface="Arial"/>
              </a:rPr>
              <a:t>служб предприятий различных </a:t>
            </a:r>
            <a:r>
              <a:rPr sz="1400" dirty="0">
                <a:latin typeface="Arial"/>
                <a:cs typeface="Arial"/>
              </a:rPr>
              <a:t>форм</a:t>
            </a:r>
            <a:r>
              <a:rPr sz="1400" spc="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собственности.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45"/>
              </a:lnSpc>
              <a:spcBef>
                <a:spcPts val="484"/>
              </a:spcBef>
            </a:pPr>
            <a:r>
              <a:rPr sz="1400" b="1" dirty="0">
                <a:latin typeface="Arial"/>
                <a:cs typeface="Arial"/>
              </a:rPr>
              <a:t>Имеются </a:t>
            </a:r>
            <a:r>
              <a:rPr sz="1400" b="1" spc="-5" dirty="0">
                <a:latin typeface="Arial"/>
                <a:cs typeface="Arial"/>
              </a:rPr>
              <a:t>экземпляры </a:t>
            </a:r>
            <a:r>
              <a:rPr sz="1400" b="1" dirty="0">
                <a:latin typeface="Arial"/>
                <a:cs typeface="Arial"/>
              </a:rPr>
              <a:t>в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отделах: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14"/>
              </a:lnSpc>
            </a:pPr>
            <a:r>
              <a:rPr sz="1400" dirty="0">
                <a:latin typeface="Arial"/>
                <a:cs typeface="Arial"/>
              </a:rPr>
              <a:t>ХР (1 </a:t>
            </a:r>
            <a:r>
              <a:rPr sz="1400" spc="-5" dirty="0">
                <a:latin typeface="Arial"/>
                <a:cs typeface="Arial"/>
              </a:rPr>
              <a:t>зд. КНИТУ-КАИ, ул. </a:t>
            </a:r>
            <a:r>
              <a:rPr sz="1400" spc="-10" dirty="0">
                <a:latin typeface="Arial"/>
                <a:cs typeface="Arial"/>
              </a:rPr>
              <a:t>К. </a:t>
            </a:r>
            <a:r>
              <a:rPr sz="1400" spc="-5" dirty="0">
                <a:latin typeface="Arial"/>
                <a:cs typeface="Arial"/>
              </a:rPr>
              <a:t>Маркса,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10)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50"/>
              </a:lnSpc>
            </a:pPr>
            <a:r>
              <a:rPr sz="1400" dirty="0">
                <a:latin typeface="Arial"/>
                <a:cs typeface="Arial"/>
              </a:rPr>
              <a:t>ч/з5 (8 </a:t>
            </a:r>
            <a:r>
              <a:rPr sz="1400" spc="-5" dirty="0">
                <a:latin typeface="Arial"/>
                <a:cs typeface="Arial"/>
              </a:rPr>
              <a:t>зд. КНИТУ-КАИ, ул. </a:t>
            </a:r>
            <a:r>
              <a:rPr sz="1400" dirty="0">
                <a:latin typeface="Arial"/>
                <a:cs typeface="Arial"/>
              </a:rPr>
              <a:t>Четаева,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18а)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645"/>
              </a:lnSpc>
              <a:spcBef>
                <a:spcPts val="5"/>
              </a:spcBef>
            </a:pPr>
            <a:r>
              <a:rPr sz="1400" b="1" spc="-5" dirty="0">
                <a:latin typeface="Arial"/>
                <a:cs typeface="Arial"/>
              </a:rPr>
              <a:t>Хаустов, Александр Петрович. </a:t>
            </a:r>
            <a:r>
              <a:rPr sz="1400" dirty="0">
                <a:latin typeface="Arial"/>
                <a:cs typeface="Arial"/>
              </a:rPr>
              <a:t>Экологический </a:t>
            </a:r>
            <a:r>
              <a:rPr sz="1400" spc="-5" dirty="0">
                <a:latin typeface="Arial"/>
                <a:cs typeface="Arial"/>
              </a:rPr>
              <a:t>мониторинг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учебник для академич. </a:t>
            </a:r>
            <a:r>
              <a:rPr sz="1400" spc="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бакалавр.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610"/>
              </a:lnSpc>
              <a:spcBef>
                <a:spcPts val="75"/>
              </a:spcBef>
            </a:pPr>
            <a:r>
              <a:rPr sz="1400" dirty="0">
                <a:latin typeface="Arial"/>
                <a:cs typeface="Arial"/>
              </a:rPr>
              <a:t>/ А.П </a:t>
            </a:r>
            <a:r>
              <a:rPr sz="1400" spc="-5" dirty="0">
                <a:latin typeface="Arial"/>
                <a:cs typeface="Arial"/>
              </a:rPr>
              <a:t>Хаустов, </a:t>
            </a:r>
            <a:r>
              <a:rPr sz="1400" spc="-10" dirty="0">
                <a:latin typeface="Arial"/>
                <a:cs typeface="Arial"/>
              </a:rPr>
              <a:t>М. </a:t>
            </a:r>
            <a:r>
              <a:rPr sz="1400" spc="-5" dirty="0">
                <a:latin typeface="Arial"/>
                <a:cs typeface="Arial"/>
              </a:rPr>
              <a:t>М. Редина </a:t>
            </a:r>
            <a:r>
              <a:rPr sz="1400" dirty="0">
                <a:latin typeface="Arial"/>
                <a:cs typeface="Arial"/>
              </a:rPr>
              <a:t>; </a:t>
            </a:r>
            <a:r>
              <a:rPr sz="1400" spc="-5" dirty="0">
                <a:latin typeface="Arial"/>
                <a:cs typeface="Arial"/>
              </a:rPr>
              <a:t>РУДН.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М.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Юрайт, 2014. </a:t>
            </a:r>
            <a:r>
              <a:rPr sz="1400" dirty="0">
                <a:latin typeface="Arial"/>
                <a:cs typeface="Arial"/>
              </a:rPr>
              <a:t>- 637 с. - </a:t>
            </a:r>
            <a:r>
              <a:rPr sz="1400" spc="-5" dirty="0">
                <a:latin typeface="Arial"/>
                <a:cs typeface="Arial"/>
              </a:rPr>
              <a:t>(Бакалавр. Академический  курс). </a:t>
            </a:r>
            <a:r>
              <a:rPr sz="1400" dirty="0">
                <a:latin typeface="Arial"/>
                <a:cs typeface="Arial"/>
              </a:rPr>
              <a:t>- ISBN </a:t>
            </a:r>
            <a:r>
              <a:rPr sz="1400" spc="-5" dirty="0">
                <a:latin typeface="Arial"/>
                <a:cs typeface="Arial"/>
              </a:rPr>
              <a:t>978-5-9916-3819-7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658.57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р.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45"/>
              </a:lnSpc>
              <a:spcBef>
                <a:spcPts val="495"/>
              </a:spcBef>
            </a:pPr>
            <a:r>
              <a:rPr sz="1400" b="1" dirty="0">
                <a:latin typeface="Arial"/>
                <a:cs typeface="Arial"/>
              </a:rPr>
              <a:t>Имеются </a:t>
            </a:r>
            <a:r>
              <a:rPr sz="1400" b="1" spc="-5" dirty="0">
                <a:latin typeface="Arial"/>
                <a:cs typeface="Arial"/>
              </a:rPr>
              <a:t>экземпляры </a:t>
            </a:r>
            <a:r>
              <a:rPr sz="1400" b="1" dirty="0">
                <a:latin typeface="Arial"/>
                <a:cs typeface="Arial"/>
              </a:rPr>
              <a:t>в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отделах: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10"/>
              </a:lnSpc>
            </a:pPr>
            <a:r>
              <a:rPr sz="1400" dirty="0">
                <a:latin typeface="Arial"/>
                <a:cs typeface="Arial"/>
              </a:rPr>
              <a:t>ХР (1 </a:t>
            </a:r>
            <a:r>
              <a:rPr sz="1400" spc="-5" dirty="0">
                <a:latin typeface="Arial"/>
                <a:cs typeface="Arial"/>
              </a:rPr>
              <a:t>зд. КНИТУ-КАИ, ул. </a:t>
            </a:r>
            <a:r>
              <a:rPr sz="1400" spc="-10" dirty="0">
                <a:latin typeface="Arial"/>
                <a:cs typeface="Arial"/>
              </a:rPr>
              <a:t>К. </a:t>
            </a:r>
            <a:r>
              <a:rPr sz="1400" spc="-5" dirty="0">
                <a:latin typeface="Arial"/>
                <a:cs typeface="Arial"/>
              </a:rPr>
              <a:t>Маркса,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10)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45"/>
              </a:lnSpc>
            </a:pPr>
            <a:r>
              <a:rPr sz="1400" dirty="0">
                <a:latin typeface="Arial"/>
                <a:cs typeface="Arial"/>
              </a:rPr>
              <a:t>ч/з5 (8 </a:t>
            </a:r>
            <a:r>
              <a:rPr sz="1400" spc="-5" dirty="0">
                <a:latin typeface="Arial"/>
                <a:cs typeface="Arial"/>
              </a:rPr>
              <a:t>зд. КНИТУ-КАИ, ул. </a:t>
            </a:r>
            <a:r>
              <a:rPr sz="1400" dirty="0">
                <a:latin typeface="Arial"/>
                <a:cs typeface="Arial"/>
              </a:rPr>
              <a:t>Четаева,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18а)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13028" y="556831"/>
            <a:ext cx="1177150" cy="18204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7700" y="491490"/>
            <a:ext cx="1156970" cy="1800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1591" y="485394"/>
            <a:ext cx="1167765" cy="1811020"/>
          </a:xfrm>
          <a:custGeom>
            <a:avLst/>
            <a:gdLst/>
            <a:ahLst/>
            <a:cxnLst/>
            <a:rect l="l" t="t" r="r" b="b"/>
            <a:pathLst>
              <a:path w="1167764" h="1811020">
                <a:moveTo>
                  <a:pt x="0" y="1810893"/>
                </a:moveTo>
                <a:lnTo>
                  <a:pt x="1167625" y="1810893"/>
                </a:lnTo>
                <a:lnTo>
                  <a:pt x="1167625" y="0"/>
                </a:lnTo>
                <a:lnTo>
                  <a:pt x="0" y="0"/>
                </a:lnTo>
                <a:lnTo>
                  <a:pt x="0" y="181089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3841" y="4811344"/>
            <a:ext cx="1196860" cy="18204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500" y="4745990"/>
            <a:ext cx="1176655" cy="18002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2404" y="4739906"/>
            <a:ext cx="1187450" cy="1811020"/>
          </a:xfrm>
          <a:custGeom>
            <a:avLst/>
            <a:gdLst/>
            <a:ahLst/>
            <a:cxnLst/>
            <a:rect l="l" t="t" r="r" b="b"/>
            <a:pathLst>
              <a:path w="1187450" h="1811020">
                <a:moveTo>
                  <a:pt x="0" y="1810892"/>
                </a:moveTo>
                <a:lnTo>
                  <a:pt x="1187335" y="1810892"/>
                </a:lnTo>
                <a:lnTo>
                  <a:pt x="1187335" y="0"/>
                </a:lnTo>
                <a:lnTo>
                  <a:pt x="0" y="0"/>
                </a:lnTo>
                <a:lnTo>
                  <a:pt x="0" y="181089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Прямоугольник 15"/>
          <p:cNvSpPr/>
          <p:nvPr/>
        </p:nvSpPr>
        <p:spPr>
          <a:xfrm>
            <a:off x="10452100" y="0"/>
            <a:ext cx="241300" cy="619373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4717</Words>
  <Application>Microsoft Office PowerPoint</Application>
  <PresentationFormat>Произвольный</PresentationFormat>
  <Paragraphs>242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Молчанова Софья Александровна</dc:creator>
  <cp:lastModifiedBy>Шакиров Ирек Ильгамович</cp:lastModifiedBy>
  <cp:revision>3</cp:revision>
  <dcterms:created xsi:type="dcterms:W3CDTF">2017-01-23T10:54:06Z</dcterms:created>
  <dcterms:modified xsi:type="dcterms:W3CDTF">2017-01-23T12:04:15Z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2017-01-23T00:00:00Z</vt:filetime>
  </property>
  <property fmtid="{D5CDD505-2E9C-101B-9397-08002B2CF9AE}" pid="3" name="Creator">
    <vt:lpwstr>Microsoft® Word 2010</vt:lpwstr>
  </property>
  <property fmtid="{D5CDD505-2E9C-101B-9397-08002B2CF9AE}" pid="4" name="LastSaved">
    <vt:filetime>2017-01-23T00:00:00Z</vt:filetime>
  </property>
</Properties>
</file>