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428" y="-10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6D2D-5FA0-4F5E-B715-144C01405D3C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1465-A386-479D-AA58-2C6A62906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89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6D2D-5FA0-4F5E-B715-144C01405D3C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1465-A386-479D-AA58-2C6A62906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99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6D2D-5FA0-4F5E-B715-144C01405D3C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1465-A386-479D-AA58-2C6A62906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90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6D2D-5FA0-4F5E-B715-144C01405D3C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1465-A386-479D-AA58-2C6A62906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91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6D2D-5FA0-4F5E-B715-144C01405D3C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1465-A386-479D-AA58-2C6A62906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122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6D2D-5FA0-4F5E-B715-144C01405D3C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1465-A386-479D-AA58-2C6A62906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962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6D2D-5FA0-4F5E-B715-144C01405D3C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1465-A386-479D-AA58-2C6A62906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57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6D2D-5FA0-4F5E-B715-144C01405D3C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1465-A386-479D-AA58-2C6A62906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76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6D2D-5FA0-4F5E-B715-144C01405D3C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1465-A386-479D-AA58-2C6A62906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94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6D2D-5FA0-4F5E-B715-144C01405D3C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1465-A386-479D-AA58-2C6A62906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19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6D2D-5FA0-4F5E-B715-144C01405D3C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1465-A386-479D-AA58-2C6A62906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05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C6D2D-5FA0-4F5E-B715-144C01405D3C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81465-A386-479D-AA58-2C6A62906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5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microsoft.com/office/2007/relationships/hdphoto" Target="../media/hdphoto2.wdp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3.wdp"/><Relationship Id="rId10" Type="http://schemas.microsoft.com/office/2007/relationships/hdphoto" Target="../media/hdphoto2.wdp"/><Relationship Id="rId4" Type="http://schemas.openxmlformats.org/officeDocument/2006/relationships/image" Target="../media/image10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microsoft.com/office/2007/relationships/hdphoto" Target="../media/hdphoto5.wdp"/><Relationship Id="rId10" Type="http://schemas.microsoft.com/office/2007/relationships/hdphoto" Target="../media/hdphoto2.wdp"/><Relationship Id="rId4" Type="http://schemas.openxmlformats.org/officeDocument/2006/relationships/image" Target="../media/image13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1.wdp"/><Relationship Id="rId7" Type="http://schemas.openxmlformats.org/officeDocument/2006/relationships/image" Target="../media/image2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microsoft.com/office/2007/relationships/hdphoto" Target="../media/hdphoto2.wdp"/><Relationship Id="rId4" Type="http://schemas.openxmlformats.org/officeDocument/2006/relationships/image" Target="../media/image17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7.png"/><Relationship Id="rId3" Type="http://schemas.microsoft.com/office/2007/relationships/hdphoto" Target="../media/hdphoto1.wdp"/><Relationship Id="rId7" Type="http://schemas.openxmlformats.org/officeDocument/2006/relationships/image" Target="../media/image24.jpeg"/><Relationship Id="rId12" Type="http://schemas.microsoft.com/office/2007/relationships/hdphoto" Target="../media/hdphoto9.wdp"/><Relationship Id="rId2" Type="http://schemas.openxmlformats.org/officeDocument/2006/relationships/image" Target="../media/image5.jpeg"/><Relationship Id="rId1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6.jpeg"/><Relationship Id="rId5" Type="http://schemas.microsoft.com/office/2007/relationships/hdphoto" Target="../media/hdphoto6.wdp"/><Relationship Id="rId15" Type="http://schemas.openxmlformats.org/officeDocument/2006/relationships/image" Target="../media/image9.png"/><Relationship Id="rId10" Type="http://schemas.microsoft.com/office/2007/relationships/hdphoto" Target="../media/hdphoto8.wdp"/><Relationship Id="rId4" Type="http://schemas.openxmlformats.org/officeDocument/2006/relationships/image" Target="../media/image22.jpeg"/><Relationship Id="rId9" Type="http://schemas.openxmlformats.org/officeDocument/2006/relationships/image" Target="../media/image25.jpeg"/><Relationship Id="rId1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10.wdp"/><Relationship Id="rId12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4.jpeg"/><Relationship Id="rId5" Type="http://schemas.openxmlformats.org/officeDocument/2006/relationships/image" Target="../media/image30.jpeg"/><Relationship Id="rId10" Type="http://schemas.microsoft.com/office/2007/relationships/hdphoto" Target="../media/hdphoto11.wdp"/><Relationship Id="rId4" Type="http://schemas.openxmlformats.org/officeDocument/2006/relationships/image" Target="../media/image29.jpeg"/><Relationship Id="rId9" Type="http://schemas.openxmlformats.org/officeDocument/2006/relationships/image" Target="../media/image33.png"/><Relationship Id="rId1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1.wdp"/><Relationship Id="rId7" Type="http://schemas.openxmlformats.org/officeDocument/2006/relationships/image" Target="../media/image3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2.wdp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0692000" cy="7560000"/>
          </a:xfrm>
          <a:prstGeom prst="rect">
            <a:avLst/>
          </a:prstGeom>
        </p:spPr>
      </p:pic>
      <p:sp>
        <p:nvSpPr>
          <p:cNvPr id="6" name="Прямоугольник с двумя скругленными соседними углами 5"/>
          <p:cNvSpPr/>
          <p:nvPr/>
        </p:nvSpPr>
        <p:spPr>
          <a:xfrm flipV="1">
            <a:off x="1106736" y="2661063"/>
            <a:ext cx="2357862" cy="2302373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4554612" y="2712593"/>
            <a:ext cx="6264696" cy="2134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ИНФОРМАЦИОННО-БИБЛИОТЕЧНОГО ОБСЛУЖИВАНИЯ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ФИЗИКО-МАТЕМАТИЧЕСКОГО ФАКУЛЬТЕТА,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 ИНЖЕНЕРНОЙ ЭКОНОМИКИ И ПРЕДПРИНИМАТЕЛЬСТВА,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ГЕРМАНО-РОССИЙСКОГО ИНСТИТУТА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ТЕХНОЛОГИЙ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92" y="756295"/>
            <a:ext cx="2736304" cy="121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TextBox 86"/>
          <p:cNvSpPr txBox="1"/>
          <p:nvPr/>
        </p:nvSpPr>
        <p:spPr>
          <a:xfrm>
            <a:off x="3906540" y="6876975"/>
            <a:ext cx="2893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Казань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73"/>
          <a:stretch>
            <a:fillRect/>
          </a:stretch>
        </p:blipFill>
        <p:spPr bwMode="auto">
          <a:xfrm>
            <a:off x="1567412" y="2912249"/>
            <a:ext cx="143651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6" y="108223"/>
            <a:ext cx="2428879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1196" y="33454"/>
            <a:ext cx="731583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95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00" r="8000"/>
          <a:stretch/>
        </p:blipFill>
        <p:spPr>
          <a:xfrm flipH="1">
            <a:off x="-1" y="0"/>
            <a:ext cx="10681428" cy="75184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2673350" y="1106807"/>
            <a:ext cx="5346700" cy="5554144"/>
            <a:chOff x="1152128" y="1188343"/>
            <a:chExt cx="5346700" cy="555414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160710" y="5911490"/>
              <a:ext cx="532953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ПОСЛЕДНИЙ ВТОРНИК МЕСЯЦА</a:t>
              </a:r>
            </a:p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САНИТАРНЫЙ ДЕНЬ</a:t>
              </a:r>
              <a:endPara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152128" y="1188343"/>
              <a:ext cx="5346700" cy="440120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endParaRPr lang="ru-RU" sz="2800" b="1" spc="3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</a:endParaRPr>
            </a:p>
            <a:p>
              <a:pPr algn="ctr"/>
              <a:endParaRPr lang="ru-RU" sz="2800" b="1" spc="3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</a:endParaRPr>
            </a:p>
            <a:p>
              <a:pPr algn="ctr"/>
              <a:r>
                <a:rPr lang="ru-RU" sz="2800" b="1" spc="300" dirty="0" smtClean="0">
                  <a:solidFill>
                    <a:schemeClr val="accent1">
                      <a:lumMod val="75000"/>
                    </a:schemeClr>
                  </a:solidFill>
                  <a:latin typeface="Times New Roman"/>
                </a:rPr>
                <a:t>ПН 8.00 – 18.00</a:t>
              </a:r>
            </a:p>
            <a:p>
              <a:pPr algn="ctr"/>
              <a:r>
                <a:rPr lang="ru-RU" sz="2800" b="1" spc="300" dirty="0">
                  <a:solidFill>
                    <a:schemeClr val="accent1">
                      <a:lumMod val="75000"/>
                    </a:schemeClr>
                  </a:solidFill>
                  <a:latin typeface="Times New Roman"/>
                </a:rPr>
                <a:t>ВТ 8.00 – </a:t>
              </a:r>
              <a:r>
                <a:rPr lang="ru-RU" sz="2800" b="1" spc="300" dirty="0" smtClean="0">
                  <a:solidFill>
                    <a:schemeClr val="accent1">
                      <a:lumMod val="75000"/>
                    </a:schemeClr>
                  </a:solidFill>
                  <a:latin typeface="Times New Roman"/>
                </a:rPr>
                <a:t>18.00</a:t>
              </a:r>
            </a:p>
            <a:p>
              <a:pPr algn="ctr"/>
              <a:r>
                <a:rPr lang="ru-RU" sz="2800" b="1" spc="300" dirty="0">
                  <a:solidFill>
                    <a:schemeClr val="accent1">
                      <a:lumMod val="75000"/>
                    </a:schemeClr>
                  </a:solidFill>
                  <a:latin typeface="Times New Roman"/>
                </a:rPr>
                <a:t>СР 8.00 – </a:t>
              </a:r>
              <a:r>
                <a:rPr lang="ru-RU" sz="2800" b="1" spc="300" dirty="0" smtClean="0">
                  <a:solidFill>
                    <a:schemeClr val="accent1">
                      <a:lumMod val="75000"/>
                    </a:schemeClr>
                  </a:solidFill>
                  <a:latin typeface="Times New Roman"/>
                </a:rPr>
                <a:t>18.00</a:t>
              </a:r>
            </a:p>
            <a:p>
              <a:pPr algn="ctr"/>
              <a:r>
                <a:rPr lang="ru-RU" sz="2800" b="1" spc="300" dirty="0">
                  <a:solidFill>
                    <a:schemeClr val="accent1">
                      <a:lumMod val="75000"/>
                    </a:schemeClr>
                  </a:solidFill>
                  <a:latin typeface="Times New Roman"/>
                </a:rPr>
                <a:t>ЧТ 8.00 – </a:t>
              </a:r>
              <a:r>
                <a:rPr lang="ru-RU" sz="2800" b="1" spc="300" dirty="0" smtClean="0">
                  <a:solidFill>
                    <a:schemeClr val="accent1">
                      <a:lumMod val="75000"/>
                    </a:schemeClr>
                  </a:solidFill>
                  <a:latin typeface="Times New Roman"/>
                </a:rPr>
                <a:t>18.00</a:t>
              </a:r>
            </a:p>
            <a:p>
              <a:pPr algn="ctr"/>
              <a:r>
                <a:rPr lang="ru-RU" sz="2800" b="1" spc="300" dirty="0">
                  <a:solidFill>
                    <a:schemeClr val="accent1">
                      <a:lumMod val="75000"/>
                    </a:schemeClr>
                  </a:solidFill>
                  <a:latin typeface="Times New Roman"/>
                </a:rPr>
                <a:t>ПТ 8.00 – </a:t>
              </a:r>
              <a:r>
                <a:rPr lang="ru-RU" sz="2800" b="1" spc="300" dirty="0" smtClean="0">
                  <a:solidFill>
                    <a:schemeClr val="accent1">
                      <a:lumMod val="75000"/>
                    </a:schemeClr>
                  </a:solidFill>
                  <a:latin typeface="Times New Roman"/>
                </a:rPr>
                <a:t>18.00</a:t>
              </a:r>
            </a:p>
            <a:p>
              <a:pPr algn="ctr"/>
              <a:r>
                <a:rPr lang="ru-RU" sz="2800" b="1" spc="300" dirty="0" smtClean="0">
                  <a:solidFill>
                    <a:schemeClr val="accent1">
                      <a:lumMod val="75000"/>
                    </a:schemeClr>
                  </a:solidFill>
                  <a:latin typeface="Times New Roman"/>
                </a:rPr>
                <a:t>СБ 9.00 – 14.00</a:t>
              </a:r>
            </a:p>
            <a:p>
              <a:pPr algn="ctr"/>
              <a:r>
                <a:rPr lang="ru-RU" sz="2800" b="1" spc="300" dirty="0" smtClean="0">
                  <a:solidFill>
                    <a:schemeClr val="accent1">
                      <a:lumMod val="75000"/>
                    </a:schemeClr>
                  </a:solidFill>
                  <a:latin typeface="Times New Roman"/>
                </a:rPr>
                <a:t> </a:t>
              </a:r>
              <a:r>
                <a:rPr lang="ru-RU" sz="2800" b="1" spc="300" dirty="0">
                  <a:solidFill>
                    <a:schemeClr val="accent1">
                      <a:lumMod val="75000"/>
                    </a:schemeClr>
                  </a:solidFill>
                  <a:latin typeface="Times New Roman"/>
                </a:rPr>
                <a:t>В</a:t>
              </a:r>
              <a:r>
                <a:rPr lang="ru-RU" sz="2800" b="1" spc="300" dirty="0" smtClean="0">
                  <a:solidFill>
                    <a:schemeClr val="accent1">
                      <a:lumMod val="75000"/>
                    </a:schemeClr>
                  </a:solidFill>
                  <a:latin typeface="Times New Roman"/>
                </a:rPr>
                <a:t>оскресенье</a:t>
              </a:r>
            </a:p>
            <a:p>
              <a:pPr algn="ctr"/>
              <a:r>
                <a:rPr lang="ru-RU" sz="2800" b="1" spc="300" dirty="0" smtClean="0">
                  <a:solidFill>
                    <a:srgbClr val="FF0000"/>
                  </a:solidFill>
                  <a:latin typeface="Times New Roman"/>
                </a:rPr>
                <a:t>ВЫХОДНОЙ ДЕНЬ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765299" y="1188343"/>
              <a:ext cx="412035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РЕЖИМ РАБОТЫ</a:t>
              </a:r>
              <a:endPara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996" y="36215"/>
            <a:ext cx="73228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0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00" r="8000"/>
          <a:stretch/>
        </p:blipFill>
        <p:spPr>
          <a:xfrm flipH="1">
            <a:off x="-1" y="0"/>
            <a:ext cx="10681428" cy="75184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674292" y="2579142"/>
            <a:ext cx="76900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188" y="36215"/>
            <a:ext cx="878748" cy="10800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6" y="108223"/>
            <a:ext cx="2428879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2564" y="252239"/>
            <a:ext cx="2564706" cy="1440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953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00" r="8000"/>
          <a:stretch/>
        </p:blipFill>
        <p:spPr>
          <a:xfrm flipH="1">
            <a:off x="-1" y="0"/>
            <a:ext cx="10681428" cy="7518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52239"/>
            <a:ext cx="966718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http://artexpress.ru/files/2015/07/obemnye-bukvy2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5" r="19162"/>
          <a:stretch/>
        </p:blipFill>
        <p:spPr bwMode="auto">
          <a:xfrm>
            <a:off x="3070400" y="2476976"/>
            <a:ext cx="4824536" cy="454401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10476" y="1155432"/>
            <a:ext cx="9326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информационно-библиотечного обслуживания студентов Физико-математического факультета, Института экономики управления и социальных технологий и Германо-Российского института новых технологий был организован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базе двух читальных залов КНИТУ-КАИ им. А.Н.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Туполева. В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сектора входят три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зала: абонемент, читальный зал открытого доступа, справочно-информационный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(компьютерный зал).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012" y="2821299"/>
            <a:ext cx="2970000" cy="39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11" y="2821299"/>
            <a:ext cx="2970000" cy="39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996" y="36215"/>
            <a:ext cx="73228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3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00" r="8000"/>
          <a:stretch/>
        </p:blipFill>
        <p:spPr>
          <a:xfrm flipH="1">
            <a:off x="-1" y="0"/>
            <a:ext cx="10681428" cy="7518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52239"/>
            <a:ext cx="9667180" cy="4557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14452" y="252239"/>
            <a:ext cx="446179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Читальный зал открытого доступа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3011" y="972319"/>
            <a:ext cx="708743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Читальный зал открытого доступа Отдела межбиблиотечного взаимодействия и библиотечной технологии располагает литературой по социально-экономически и техническим дисциплинам. 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находится на 2 этаже 8 здания КНИТУ-КАИ. </a:t>
            </a:r>
          </a:p>
          <a:p>
            <a:pPr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зале предоставлена литература по социологическим, экономическим, педагогическим, юридическим, философским наукам и психологии. Всего фонд составляет 40 000 экземпляров. Весь фонд перед читателем. К нему можно физически подойти 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самостоятельно или при помощи библиотекаря найти и выбрать нужную книгу, журнал. </a:t>
            </a:r>
          </a:p>
          <a:p>
            <a:pPr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поиска книги возможно просмотреть несколько изданий (книги расставлены по тематическому принципу). Техническая </a:t>
            </a:r>
            <a:r>
              <a:rPr lang="ru-RU" sz="1800" spc="-3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представлена за последние 10 лет, а гуманитарная за 5 лет. </a:t>
            </a:r>
          </a:p>
          <a:p>
            <a:pPr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зале одновременно могут заниматься около 50 человек. Студентам и сотрудникам книги в читальный зал выдаются при наличии продленного читательского билета.</a:t>
            </a:r>
          </a:p>
          <a:p>
            <a:pPr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читальном зале Вы можете:</a:t>
            </a:r>
          </a:p>
          <a:p>
            <a:pPr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получить доступ к электронным ресурсам НТБ КНИТУ-КАИ;</a:t>
            </a:r>
          </a:p>
          <a:p>
            <a:pPr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посетить тематические выставки, выставки новых поступлений;</a:t>
            </a:r>
          </a:p>
          <a:p>
            <a:pPr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проконсультироваться по поиску информации, составлению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библиогра-фического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списка, по работе с базами данных и т.д.;</a:t>
            </a:r>
          </a:p>
          <a:p>
            <a:pPr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выполнить справку с использованием фонда научной библиотеки;</a:t>
            </a:r>
          </a:p>
          <a:p>
            <a:pPr algn="just"/>
            <a:r>
              <a:rPr lang="ru-RU" sz="1800" spc="-2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взять книгу на «ночной абонемент» или «абонемент выходного дня».</a:t>
            </a:r>
            <a:endParaRPr lang="ru-RU" sz="1800" spc="-2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190" y="3276575"/>
            <a:ext cx="3240000" cy="1822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190" y="1192337"/>
            <a:ext cx="3240000" cy="1822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190" y="5414515"/>
            <a:ext cx="3240000" cy="1822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996" y="36215"/>
            <a:ext cx="73228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73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00" r="8000"/>
          <a:stretch/>
        </p:blipFill>
        <p:spPr>
          <a:xfrm flipH="1">
            <a:off x="-1" y="0"/>
            <a:ext cx="10681428" cy="7518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28529"/>
            <a:ext cx="9667180" cy="4557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1" y="252239"/>
            <a:ext cx="981119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Абонемент учебной литературы для студентов очной и заочной форм обучения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124" y="768995"/>
            <a:ext cx="7092000" cy="677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ru-RU" sz="1800" spc="-2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Абонемент осуществляет библиотечно-библиографическое </a:t>
            </a:r>
            <a:br>
              <a:rPr lang="ru-RU" sz="1800" spc="-2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spc="-2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информационное обслуживание студентов физико-математического факультета, гуманитарного, а также сотрудникам КНИТУ-КАИ используя подсобные фонды по всем дисциплинам, согласно учебной программе вуза. Книжный фонд составляет более 50 000 экземпляров изданий учебной и учебно-методической литературы. На абонементе проводится:</a:t>
            </a:r>
          </a:p>
          <a:p>
            <a:pPr algn="just">
              <a:lnSpc>
                <a:spcPct val="105000"/>
              </a:lnSpc>
            </a:pPr>
            <a:r>
              <a:rPr lang="ru-RU" sz="1800" spc="-2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запись читателей, перерегистрация и редактирование на основании приказов;</a:t>
            </a:r>
          </a:p>
          <a:p>
            <a:pPr algn="just">
              <a:lnSpc>
                <a:spcPct val="105000"/>
              </a:lnSpc>
            </a:pPr>
            <a:r>
              <a:rPr lang="ru-RU" sz="1800" spc="-2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дифференцированное обслуживание по категориям читателей, курсам, специальностям;</a:t>
            </a:r>
          </a:p>
          <a:p>
            <a:pPr algn="just">
              <a:lnSpc>
                <a:spcPct val="105000"/>
              </a:lnSpc>
            </a:pPr>
            <a:r>
              <a:rPr lang="ru-RU" sz="1800" spc="-2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оперативное выполнение читательских запросов;</a:t>
            </a:r>
          </a:p>
          <a:p>
            <a:pPr algn="just">
              <a:lnSpc>
                <a:spcPct val="105000"/>
              </a:lnSpc>
            </a:pPr>
            <a:r>
              <a:rPr lang="ru-RU" sz="1800" spc="-2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культурно-просветительская и информационная работа с целью раскрытия фондов; </a:t>
            </a:r>
          </a:p>
          <a:p>
            <a:pPr algn="just">
              <a:lnSpc>
                <a:spcPct val="105000"/>
              </a:lnSpc>
            </a:pPr>
            <a:r>
              <a:rPr lang="ru-RU" sz="1800" spc="-2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статистический учет обслуживания читателей </a:t>
            </a:r>
          </a:p>
          <a:p>
            <a:pPr algn="just">
              <a:lnSpc>
                <a:spcPct val="105000"/>
              </a:lnSpc>
            </a:pPr>
            <a:r>
              <a:rPr lang="ru-RU" sz="1800" spc="-2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книговыдачи.</a:t>
            </a:r>
          </a:p>
          <a:p>
            <a:pPr algn="just">
              <a:lnSpc>
                <a:spcPct val="105000"/>
              </a:lnSpc>
            </a:pPr>
            <a:r>
              <a:rPr lang="ru-RU" sz="1800" spc="-2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учебного года в помощь учебному процессу, дипломному  </a:t>
            </a:r>
            <a:br>
              <a:rPr lang="ru-RU" sz="1800" spc="-2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spc="-2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курсовому проектированию организуются и проводятся тематические выставки, выставки новых поступлений. В отделе имеется литература по физике, математике, химии, энергетике, электронике, автомобильной промышленности, а также гуманитарного направления: истории, философии, логики, экономике, психологии, педагогике, русскому языку, татарскому языку, иностранным языкам и др. </a:t>
            </a:r>
            <a:endParaRPr lang="ru-RU" sz="1800" spc="-2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09"/>
          <a:stretch/>
        </p:blipFill>
        <p:spPr>
          <a:xfrm>
            <a:off x="7290916" y="883419"/>
            <a:ext cx="3240000" cy="22280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16" y="3200375"/>
            <a:ext cx="1485000" cy="19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916" y="3200375"/>
            <a:ext cx="1485000" cy="19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2"/>
          <a:stretch/>
        </p:blipFill>
        <p:spPr>
          <a:xfrm>
            <a:off x="7290916" y="5288487"/>
            <a:ext cx="3240000" cy="21830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996" y="36215"/>
            <a:ext cx="73228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2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00" r="8000"/>
          <a:stretch/>
        </p:blipFill>
        <p:spPr>
          <a:xfrm flipH="1">
            <a:off x="-1" y="0"/>
            <a:ext cx="10681428" cy="7518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52239"/>
            <a:ext cx="9667180" cy="4557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195" y="252239"/>
            <a:ext cx="978800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Абонемент учебной литературы для студентов очной и заочной форм обучения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36495" y="1224190"/>
            <a:ext cx="9620411" cy="3877985"/>
            <a:chOff x="622833" y="910758"/>
            <a:chExt cx="9620411" cy="387798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919244" y="910758"/>
              <a:ext cx="9324000" cy="3877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1200"/>
                </a:spcBef>
              </a:pPr>
              <a:r>
                <a:rPr lang="ru-RU" sz="2400" spc="-2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Абонементе Вы можете получить учебники и методички на семестр или на целый учебный год!</a:t>
              </a:r>
            </a:p>
            <a:p>
              <a:pPr algn="just">
                <a:spcBef>
                  <a:spcPts val="1200"/>
                </a:spcBef>
              </a:pPr>
              <a:r>
                <a:rPr lang="ru-RU" sz="2400" spc="-2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абонемент литература выдается при отсутствии задолженности </a:t>
              </a:r>
              <a:br>
                <a:rPr lang="ru-RU" sz="2400" spc="-2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400" spc="-2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при наличии продленного читательского билета сроком на один учебный год. </a:t>
              </a:r>
            </a:p>
            <a:p>
              <a:pPr algn="just">
                <a:spcBef>
                  <a:spcPts val="1200"/>
                </a:spcBef>
              </a:pPr>
              <a:r>
                <a:rPr lang="ru-RU" sz="2400" spc="-2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 10 июля необходимо сдать всю литературу, взятую в библиотеке, </a:t>
              </a:r>
              <a:br>
                <a:rPr lang="ru-RU" sz="2400" spc="-2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400" spc="-2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продлить читательский билет на следующий учебный год. </a:t>
              </a:r>
            </a:p>
            <a:p>
              <a:pPr algn="just">
                <a:spcBef>
                  <a:spcPts val="1200"/>
                </a:spcBef>
              </a:pPr>
              <a:r>
                <a:rPr lang="ru-RU" sz="2400" spc="-2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несвоевременной сдаче литературы Вы теряете право пользоваться библиотекой до возврата полученной литературы.</a:t>
              </a:r>
              <a:endParaRPr lang="ru-RU" sz="2400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4" descr="http://kozlovasandra.ru/wp-content/uploads/2014/10/%D0%B7%D0%BD%D0%B0%D0%BA-%D0%92%D0%BD%D0%B8%D0%BC%D0%B0%D0%BD%D0%B8%D0%B5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99" r="18731"/>
            <a:stretch/>
          </p:blipFill>
          <p:spPr bwMode="auto">
            <a:xfrm>
              <a:off x="622833" y="1027450"/>
              <a:ext cx="260863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://kozlovasandra.ru/wp-content/uploads/2014/10/%D0%B7%D0%BD%D0%B0%D0%BA-%D0%92%D0%BD%D0%B8%D0%BC%D0%B0%D0%BD%D0%B8%D0%B5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99" r="18731"/>
            <a:stretch/>
          </p:blipFill>
          <p:spPr bwMode="auto">
            <a:xfrm>
              <a:off x="622833" y="1929646"/>
              <a:ext cx="260863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://kozlovasandra.ru/wp-content/uploads/2014/10/%D0%B7%D0%BD%D0%B0%D0%BA-%D0%92%D0%BD%D0%B8%D0%BC%D0%B0%D0%BD%D0%B8%D0%B5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99" r="18731"/>
            <a:stretch/>
          </p:blipFill>
          <p:spPr bwMode="auto">
            <a:xfrm>
              <a:off x="622833" y="3141082"/>
              <a:ext cx="260863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kozlovasandra.ru/wp-content/uploads/2014/10/%D0%B7%D0%BD%D0%B0%D0%BA-%D0%92%D0%BD%D0%B8%D0%BC%D0%B0%D0%BD%D0%B8%D0%B5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99" r="18731"/>
            <a:stretch/>
          </p:blipFill>
          <p:spPr bwMode="auto">
            <a:xfrm>
              <a:off x="622833" y="4041154"/>
              <a:ext cx="260863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1679385" y="5786012"/>
            <a:ext cx="7334631" cy="1116363"/>
            <a:chOff x="2038326" y="5040532"/>
            <a:chExt cx="3666123" cy="558000"/>
          </a:xfrm>
        </p:grpSpPr>
        <p:pic>
          <p:nvPicPr>
            <p:cNvPr id="12" name="Picture 17" descr="http://terres.ru/upload/static/links/533/5332_logo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441" y="5040532"/>
              <a:ext cx="674915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9" descr="http://www.domznak.ru/1356/tablichka1356-s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3" t="3886" r="2752" b="5213"/>
            <a:stretch/>
          </p:blipFill>
          <p:spPr bwMode="auto">
            <a:xfrm>
              <a:off x="2038326" y="5040532"/>
              <a:ext cx="1458001" cy="540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1" descr="http://mireline.by/wp-content/gallery/info_zapret/1-19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4449" y="5058532"/>
              <a:ext cx="56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3" descr="http://mk.by/wp-content/uploads/2012/04/09-02-0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1829" y="5040532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996" y="36215"/>
            <a:ext cx="73228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08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00" r="8000"/>
          <a:stretch/>
        </p:blipFill>
        <p:spPr>
          <a:xfrm flipH="1">
            <a:off x="-1" y="0"/>
            <a:ext cx="10681428" cy="7518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52239"/>
            <a:ext cx="9667180" cy="4557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58268" y="252239"/>
            <a:ext cx="721813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Справочно-информационный центр (компьютерный зал)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132" y="813789"/>
            <a:ext cx="102251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Компьютерный зал располагается на 2 этаже 8 здания КНИТУ-КАИ. Компьютерный зал оказывает комплекс услуг по предоставлению информации всем категориям пользователей. В услугах Центра сочетаются возможности использования универсального фонда и разнообразных электронных ресурсов: Электронный каталог и базы данных НТБ КНИТУ-КАИ,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мультимедийные издания. Дежурные консультанты оказывают помощь по поиску информации по запросам читателей, выполняют библиографические справки. В компьютерном зале имеется 63 посадочных места, 40 из которых оборудованы моноблоками для индивидуальной работы 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персональных кодов доступа. На 4 моноблоках установлена программа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бально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-рейтинговой системы. Так же в компьютерном зале есть возможность проведения учебных занятий 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демонстрацией видеоматериалов на 2-х телеэкранах, так же имеется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коворкинговая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зона.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618" y="5681305"/>
            <a:ext cx="32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1" y="3741002"/>
            <a:ext cx="32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858" y="5681305"/>
            <a:ext cx="32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50" y="3741002"/>
            <a:ext cx="3199999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572" y="3741003"/>
            <a:ext cx="32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0" descr="http://www.csl.unifi.it/wp-content/uploads/2014/01/Stagisti-e-tirocinanti_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67" y="577508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https://image.freepik.com/free-icon/men-couple-sitting-on-a-table-talking-about-business_318-6236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509" y="5775164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996" y="36215"/>
            <a:ext cx="73228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8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00" r="8000"/>
          <a:stretch/>
        </p:blipFill>
        <p:spPr>
          <a:xfrm flipH="1">
            <a:off x="-1" y="0"/>
            <a:ext cx="10681428" cy="7518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" y="275101"/>
            <a:ext cx="9707277" cy="415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18508" y="252239"/>
            <a:ext cx="2836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Холл библиотеки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78148" y="2137147"/>
            <a:ext cx="10009112" cy="3397733"/>
            <a:chOff x="-485948" y="2268463"/>
            <a:chExt cx="11665449" cy="396000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6700" y="2268463"/>
              <a:ext cx="7040000" cy="396000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2002" y="2268463"/>
              <a:ext cx="2227499" cy="396000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5948" y="2268463"/>
              <a:ext cx="2227500" cy="3960000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339428" y="1273051"/>
            <a:ext cx="9975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Холл библиотеки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пространство неформального живого общения, здесь же организована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буккроссинговая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зона в целях сохранения и развития книжной и читательской культуры. 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Picture 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44" y="5779963"/>
            <a:ext cx="1440000" cy="1440000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25" descr="http://www.freeiconspng.com/uploads/book-icon-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680" y="5779963"/>
            <a:ext cx="1406217" cy="1440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teenergizer.org/media/2015/10/bigstock-people-icons-_49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01" y="5779963"/>
            <a:ext cx="1959999" cy="1440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.livesaratov.com/articles/2015/01/21/books/mai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48" y="5786338"/>
            <a:ext cx="1920000" cy="1440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996" y="36215"/>
            <a:ext cx="73228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29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00" r="8000"/>
          <a:stretch/>
        </p:blipFill>
        <p:spPr>
          <a:xfrm flipH="1">
            <a:off x="0" y="-1"/>
            <a:ext cx="10693400" cy="7561264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639100" y="1188343"/>
            <a:ext cx="730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651501" y="756295"/>
            <a:ext cx="275620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отделом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639100" y="3060551"/>
            <a:ext cx="730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352659" y="5076775"/>
            <a:ext cx="50264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602284" y="3492599"/>
            <a:ext cx="730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639100" y="5652839"/>
            <a:ext cx="730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/>
          <p:cNvSpPr/>
          <p:nvPr/>
        </p:nvSpPr>
        <p:spPr>
          <a:xfrm>
            <a:off x="0" y="275101"/>
            <a:ext cx="9667180" cy="415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3762524" y="252239"/>
            <a:ext cx="2648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38718" y="3060551"/>
            <a:ext cx="290085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сектором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38588" y="3708623"/>
            <a:ext cx="50264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Молчанова Софья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420126, ул.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Четаева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 18а,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ком.226-232</a:t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8-е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КНИТУ-КАИ,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тел.: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86-30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38588" y="1404367"/>
            <a:ext cx="458616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Хайбуллина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420126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ул. Четаева, д.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ком.226-232,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8-е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КНИТУ-КАИ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внутр. тел.: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86-30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996" y="36215"/>
            <a:ext cx="732288" cy="90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 b="17451"/>
          <a:stretch/>
        </p:blipFill>
        <p:spPr>
          <a:xfrm>
            <a:off x="1771309" y="1332359"/>
            <a:ext cx="1522581" cy="16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1309" y="3564607"/>
            <a:ext cx="1554615" cy="162167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338588" y="5724847"/>
            <a:ext cx="50264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Каплева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Олеговна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420126, ул. Четаева, д. 18а, ком.226-232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8-е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КНИТУ-КАИ, 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тел.: 86-30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674292" y="5292799"/>
            <a:ext cx="730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639100" y="7453039"/>
            <a:ext cx="730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22"/>
          <a:stretch/>
        </p:blipFill>
        <p:spPr bwMode="auto">
          <a:xfrm>
            <a:off x="1746300" y="5724847"/>
            <a:ext cx="1813273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4" name="Прямоугольник 23"/>
          <p:cNvSpPr/>
          <p:nvPr/>
        </p:nvSpPr>
        <p:spPr>
          <a:xfrm>
            <a:off x="1785967" y="5220791"/>
            <a:ext cx="2624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библиотекарь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644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00" r="8000"/>
          <a:stretch/>
        </p:blipFill>
        <p:spPr>
          <a:xfrm flipH="1">
            <a:off x="-1" y="0"/>
            <a:ext cx="10681428" cy="75184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98847"/>
            <a:ext cx="9739188" cy="4557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06854" y="997719"/>
            <a:ext cx="53467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420126, г. Казань, ул.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Четаева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 18а,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8-е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КНИТУ-КАИ,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этаж,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тел.: 86-30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7655" y="252239"/>
            <a:ext cx="806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ВСЕГДА РАДЫ ВАС ВИДЕТЬ!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33" y="2294423"/>
            <a:ext cx="7555942" cy="50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996" y="36215"/>
            <a:ext cx="73228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351</Words>
  <Application>Microsoft Office PowerPoint</Application>
  <PresentationFormat>Произвольный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Молчанова Софья Александровна</dc:creator>
  <cp:lastModifiedBy>Ившина Галина Васильевна</cp:lastModifiedBy>
  <cp:revision>22</cp:revision>
  <dcterms:created xsi:type="dcterms:W3CDTF">2016-07-14T06:28:47Z</dcterms:created>
  <dcterms:modified xsi:type="dcterms:W3CDTF">2020-08-31T15:20:56Z</dcterms:modified>
</cp:coreProperties>
</file>